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0" r:id="rId2"/>
    <p:sldId id="256" r:id="rId3"/>
    <p:sldId id="257" r:id="rId4"/>
    <p:sldId id="266" r:id="rId5"/>
    <p:sldId id="258" r:id="rId6"/>
    <p:sldId id="262" r:id="rId7"/>
    <p:sldId id="267" r:id="rId8"/>
    <p:sldId id="261" r:id="rId9"/>
    <p:sldId id="263" r:id="rId10"/>
    <p:sldId id="259" r:id="rId11"/>
    <p:sldId id="264" r:id="rId12"/>
    <p:sldId id="265"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60"/>
  </p:normalViewPr>
  <p:slideViewPr>
    <p:cSldViewPr snapToGrid="0">
      <p:cViewPr varScale="1">
        <p:scale>
          <a:sx n="88" d="100"/>
          <a:sy n="88" d="100"/>
        </p:scale>
        <p:origin x="49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86EF92A7-3D4D-438E-AE4D-DF05374129B3}" type="datetimeFigureOut">
              <a:rPr lang="en-GB" smtClean="0"/>
              <a:t>27/04/2020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A21443-DABC-428A-8D3B-EE7F6BBBB049}" type="slidenum">
              <a:rPr lang="en-GB" smtClean="0"/>
              <a:t>‹#›</a:t>
            </a:fld>
            <a:endParaRPr lang="en-GB"/>
          </a:p>
        </p:txBody>
      </p:sp>
    </p:spTree>
    <p:extLst>
      <p:ext uri="{BB962C8B-B14F-4D97-AF65-F5344CB8AC3E}">
        <p14:creationId xmlns:p14="http://schemas.microsoft.com/office/powerpoint/2010/main" val="20526301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6EF92A7-3D4D-438E-AE4D-DF05374129B3}" type="datetimeFigureOut">
              <a:rPr lang="en-GB" smtClean="0"/>
              <a:t>27/04/2020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A21443-DABC-428A-8D3B-EE7F6BBBB049}" type="slidenum">
              <a:rPr lang="en-GB" smtClean="0"/>
              <a:t>‹#›</a:t>
            </a:fld>
            <a:endParaRPr lang="en-GB"/>
          </a:p>
        </p:txBody>
      </p:sp>
    </p:spTree>
    <p:extLst>
      <p:ext uri="{BB962C8B-B14F-4D97-AF65-F5344CB8AC3E}">
        <p14:creationId xmlns:p14="http://schemas.microsoft.com/office/powerpoint/2010/main" val="34281826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6EF92A7-3D4D-438E-AE4D-DF05374129B3}" type="datetimeFigureOut">
              <a:rPr lang="en-GB" smtClean="0"/>
              <a:t>27/04/2020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A21443-DABC-428A-8D3B-EE7F6BBBB049}" type="slidenum">
              <a:rPr lang="en-GB" smtClean="0"/>
              <a:t>‹#›</a:t>
            </a:fld>
            <a:endParaRPr lang="en-GB"/>
          </a:p>
        </p:txBody>
      </p:sp>
    </p:spTree>
    <p:extLst>
      <p:ext uri="{BB962C8B-B14F-4D97-AF65-F5344CB8AC3E}">
        <p14:creationId xmlns:p14="http://schemas.microsoft.com/office/powerpoint/2010/main" val="970780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86EF92A7-3D4D-438E-AE4D-DF05374129B3}" type="datetimeFigureOut">
              <a:rPr lang="en-GB" smtClean="0"/>
              <a:t>27/04/2020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AA21443-DABC-428A-8D3B-EE7F6BBBB049}" type="slidenum">
              <a:rPr lang="en-GB" smtClean="0"/>
              <a:t>‹#›</a:t>
            </a:fld>
            <a:endParaRPr lang="en-GB"/>
          </a:p>
        </p:txBody>
      </p:sp>
    </p:spTree>
    <p:extLst>
      <p:ext uri="{BB962C8B-B14F-4D97-AF65-F5344CB8AC3E}">
        <p14:creationId xmlns:p14="http://schemas.microsoft.com/office/powerpoint/2010/main" val="9686552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86EF92A7-3D4D-438E-AE4D-DF05374129B3}" type="datetimeFigureOut">
              <a:rPr lang="en-GB" smtClean="0"/>
              <a:t>27/04/2020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AA21443-DABC-428A-8D3B-EE7F6BBBB049}" type="slidenum">
              <a:rPr lang="en-GB" smtClean="0"/>
              <a:t>‹#›</a:t>
            </a:fld>
            <a:endParaRPr lang="en-GB"/>
          </a:p>
        </p:txBody>
      </p:sp>
    </p:spTree>
    <p:extLst>
      <p:ext uri="{BB962C8B-B14F-4D97-AF65-F5344CB8AC3E}">
        <p14:creationId xmlns:p14="http://schemas.microsoft.com/office/powerpoint/2010/main" val="26320828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86EF92A7-3D4D-438E-AE4D-DF05374129B3}" type="datetimeFigureOut">
              <a:rPr lang="en-GB" smtClean="0"/>
              <a:t>27/04/2020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AA21443-DABC-428A-8D3B-EE7F6BBBB049}" type="slidenum">
              <a:rPr lang="en-GB" smtClean="0"/>
              <a:t>‹#›</a:t>
            </a:fld>
            <a:endParaRPr lang="en-GB"/>
          </a:p>
        </p:txBody>
      </p:sp>
    </p:spTree>
    <p:extLst>
      <p:ext uri="{BB962C8B-B14F-4D97-AF65-F5344CB8AC3E}">
        <p14:creationId xmlns:p14="http://schemas.microsoft.com/office/powerpoint/2010/main" val="23412995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6EF92A7-3D4D-438E-AE4D-DF05374129B3}" type="datetimeFigureOut">
              <a:rPr lang="en-GB" smtClean="0"/>
              <a:t>27/04/2020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AA21443-DABC-428A-8D3B-EE7F6BBBB049}" type="slidenum">
              <a:rPr lang="en-GB" smtClean="0"/>
              <a:t>‹#›</a:t>
            </a:fld>
            <a:endParaRPr lang="en-GB"/>
          </a:p>
        </p:txBody>
      </p:sp>
    </p:spTree>
    <p:extLst>
      <p:ext uri="{BB962C8B-B14F-4D97-AF65-F5344CB8AC3E}">
        <p14:creationId xmlns:p14="http://schemas.microsoft.com/office/powerpoint/2010/main" val="3932375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6EF92A7-3D4D-438E-AE4D-DF05374129B3}" type="datetimeFigureOut">
              <a:rPr lang="en-GB" smtClean="0"/>
              <a:t>27/04/2020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AA21443-DABC-428A-8D3B-EE7F6BBBB049}" type="slidenum">
              <a:rPr lang="en-GB" smtClean="0"/>
              <a:t>‹#›</a:t>
            </a:fld>
            <a:endParaRPr lang="en-GB"/>
          </a:p>
        </p:txBody>
      </p:sp>
    </p:spTree>
    <p:extLst>
      <p:ext uri="{BB962C8B-B14F-4D97-AF65-F5344CB8AC3E}">
        <p14:creationId xmlns:p14="http://schemas.microsoft.com/office/powerpoint/2010/main" val="39535228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6EF92A7-3D4D-438E-AE4D-DF05374129B3}" type="datetimeFigureOut">
              <a:rPr lang="en-GB" smtClean="0"/>
              <a:t>27/04/2020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AA21443-DABC-428A-8D3B-EE7F6BBBB049}" type="slidenum">
              <a:rPr lang="en-GB" smtClean="0"/>
              <a:t>‹#›</a:t>
            </a:fld>
            <a:endParaRPr lang="en-GB"/>
          </a:p>
        </p:txBody>
      </p:sp>
    </p:spTree>
    <p:extLst>
      <p:ext uri="{BB962C8B-B14F-4D97-AF65-F5344CB8AC3E}">
        <p14:creationId xmlns:p14="http://schemas.microsoft.com/office/powerpoint/2010/main" val="35777668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6EF92A7-3D4D-438E-AE4D-DF05374129B3}" type="datetimeFigureOut">
              <a:rPr lang="en-GB" smtClean="0"/>
              <a:t>27/04/2020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A21443-DABC-428A-8D3B-EE7F6BBBB049}" type="slidenum">
              <a:rPr lang="en-GB" smtClean="0"/>
              <a:t>‹#›</a:t>
            </a:fld>
            <a:endParaRPr lang="en-GB"/>
          </a:p>
        </p:txBody>
      </p:sp>
    </p:spTree>
    <p:extLst>
      <p:ext uri="{BB962C8B-B14F-4D97-AF65-F5344CB8AC3E}">
        <p14:creationId xmlns:p14="http://schemas.microsoft.com/office/powerpoint/2010/main" val="42835672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6EF92A7-3D4D-438E-AE4D-DF05374129B3}" type="datetimeFigureOut">
              <a:rPr lang="en-GB" smtClean="0"/>
              <a:t>27/04/2020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A21443-DABC-428A-8D3B-EE7F6BBBB049}" type="slidenum">
              <a:rPr lang="en-GB" smtClean="0"/>
              <a:t>‹#›</a:t>
            </a:fld>
            <a:endParaRPr lang="en-GB"/>
          </a:p>
        </p:txBody>
      </p:sp>
    </p:spTree>
    <p:extLst>
      <p:ext uri="{BB962C8B-B14F-4D97-AF65-F5344CB8AC3E}">
        <p14:creationId xmlns:p14="http://schemas.microsoft.com/office/powerpoint/2010/main" val="24579102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EF92A7-3D4D-438E-AE4D-DF05374129B3}" type="datetimeFigureOut">
              <a:rPr lang="en-GB" smtClean="0"/>
              <a:t>27/04/2020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AA21443-DABC-428A-8D3B-EE7F6BBBB049}" type="slidenum">
              <a:rPr lang="en-GB" smtClean="0"/>
              <a:t>‹#›</a:t>
            </a:fld>
            <a:endParaRPr lang="en-GB"/>
          </a:p>
        </p:txBody>
      </p:sp>
    </p:spTree>
    <p:extLst>
      <p:ext uri="{BB962C8B-B14F-4D97-AF65-F5344CB8AC3E}">
        <p14:creationId xmlns:p14="http://schemas.microsoft.com/office/powerpoint/2010/main" val="15082108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5903" y="175011"/>
            <a:ext cx="12126097" cy="788815"/>
          </a:xfrm>
        </p:spPr>
        <p:txBody>
          <a:bodyPr>
            <a:normAutofit fontScale="90000"/>
          </a:bodyPr>
          <a:lstStyle/>
          <a:p>
            <a:r>
              <a:rPr lang="en-GB" b="1" i="1" u="sng" dirty="0" smtClean="0"/>
              <a:t>Starter</a:t>
            </a:r>
            <a:r>
              <a:rPr lang="en-GB" b="1" i="1" u="sng" dirty="0" smtClean="0"/>
              <a:t>:</a:t>
            </a:r>
            <a:endParaRPr lang="en-GB" b="1" i="1" u="sng" dirty="0"/>
          </a:p>
        </p:txBody>
      </p:sp>
      <p:sp>
        <p:nvSpPr>
          <p:cNvPr id="3" name="Subtitle 2"/>
          <p:cNvSpPr>
            <a:spLocks noGrp="1"/>
          </p:cNvSpPr>
          <p:nvPr>
            <p:ph type="subTitle" idx="1"/>
          </p:nvPr>
        </p:nvSpPr>
        <p:spPr>
          <a:xfrm>
            <a:off x="584886" y="1666146"/>
            <a:ext cx="5132173" cy="4429854"/>
          </a:xfrm>
        </p:spPr>
        <p:txBody>
          <a:bodyPr>
            <a:normAutofit/>
          </a:bodyPr>
          <a:lstStyle/>
          <a:p>
            <a:r>
              <a:rPr lang="en-GB" dirty="0" smtClean="0"/>
              <a:t>Have a </a:t>
            </a:r>
            <a:r>
              <a:rPr lang="en-GB" dirty="0" smtClean="0"/>
              <a:t>think about </a:t>
            </a:r>
            <a:r>
              <a:rPr lang="en-GB" dirty="0" smtClean="0"/>
              <a:t>the following topics - there are questions to help you guide your </a:t>
            </a:r>
            <a:r>
              <a:rPr lang="en-GB" dirty="0" smtClean="0"/>
              <a:t>thoughts </a:t>
            </a:r>
            <a:r>
              <a:rPr lang="en-GB" dirty="0" smtClean="0"/>
              <a:t>if you are struggling to get started </a:t>
            </a:r>
            <a:r>
              <a:rPr lang="en-GB" dirty="0" smtClean="0">
                <a:sym typeface="Wingdings" panose="05000000000000000000" pitchFamily="2" charset="2"/>
              </a:rPr>
              <a:t></a:t>
            </a:r>
            <a:endParaRPr lang="en-GB" dirty="0" smtClean="0"/>
          </a:p>
          <a:p>
            <a:endParaRPr lang="en-GB" dirty="0" smtClean="0"/>
          </a:p>
          <a:p>
            <a:pPr marL="457200" indent="-457200">
              <a:buAutoNum type="arabicParenR"/>
            </a:pPr>
            <a:r>
              <a:rPr lang="en-GB" dirty="0" smtClean="0">
                <a:solidFill>
                  <a:srgbClr val="FF0000"/>
                </a:solidFill>
              </a:rPr>
              <a:t>Heart transplants </a:t>
            </a:r>
          </a:p>
          <a:p>
            <a:pPr marL="457200" indent="-457200">
              <a:buAutoNum type="arabicParenR"/>
            </a:pPr>
            <a:r>
              <a:rPr lang="en-GB" dirty="0" smtClean="0">
                <a:solidFill>
                  <a:srgbClr val="002060"/>
                </a:solidFill>
              </a:rPr>
              <a:t>Using </a:t>
            </a:r>
            <a:r>
              <a:rPr lang="en-GB" dirty="0">
                <a:solidFill>
                  <a:srgbClr val="002060"/>
                </a:solidFill>
              </a:rPr>
              <a:t>a</a:t>
            </a:r>
            <a:r>
              <a:rPr lang="en-GB" dirty="0" smtClean="0">
                <a:solidFill>
                  <a:srgbClr val="002060"/>
                </a:solidFill>
              </a:rPr>
              <a:t>nimals for scientific reasons </a:t>
            </a:r>
          </a:p>
          <a:p>
            <a:pPr marL="457200" indent="-457200">
              <a:buAutoNum type="arabicParenR"/>
            </a:pPr>
            <a:r>
              <a:rPr lang="en-GB" dirty="0" smtClean="0">
                <a:solidFill>
                  <a:srgbClr val="7030A0"/>
                </a:solidFill>
              </a:rPr>
              <a:t>The novel so far</a:t>
            </a:r>
          </a:p>
        </p:txBody>
      </p:sp>
      <p:sp>
        <p:nvSpPr>
          <p:cNvPr id="4" name="Oval Callout 3"/>
          <p:cNvSpPr/>
          <p:nvPr/>
        </p:nvSpPr>
        <p:spPr>
          <a:xfrm>
            <a:off x="5964195" y="1255325"/>
            <a:ext cx="5692345" cy="1564117"/>
          </a:xfrm>
          <a:prstGeom prst="wedgeEllipseCallout">
            <a:avLst>
              <a:gd name="adj1" fmla="val -74079"/>
              <a:gd name="adj2" fmla="val 119470"/>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smtClean="0"/>
              <a:t>(what are they? Why do people have them? Why might somebody refuse one?)</a:t>
            </a:r>
          </a:p>
        </p:txBody>
      </p:sp>
      <p:sp>
        <p:nvSpPr>
          <p:cNvPr id="5" name="Oval Callout 4"/>
          <p:cNvSpPr/>
          <p:nvPr/>
        </p:nvSpPr>
        <p:spPr>
          <a:xfrm>
            <a:off x="5914768" y="2973859"/>
            <a:ext cx="6046574" cy="2117125"/>
          </a:xfrm>
          <a:prstGeom prst="wedgeEllipseCallout">
            <a:avLst>
              <a:gd name="adj1" fmla="val -55185"/>
              <a:gd name="adj2" fmla="val 20762"/>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en-GB" dirty="0" smtClean="0"/>
              <a:t>(</a:t>
            </a:r>
            <a:r>
              <a:rPr lang="en-GB" sz="2200" dirty="0" smtClean="0"/>
              <a:t>what could they be used for? How do you feel about animals being tested on for new products? Do you agree with using animals for scientific purposes?)</a:t>
            </a:r>
            <a:endParaRPr lang="en-GB" sz="2200" dirty="0"/>
          </a:p>
        </p:txBody>
      </p:sp>
      <p:sp>
        <p:nvSpPr>
          <p:cNvPr id="6" name="Oval Callout 5"/>
          <p:cNvSpPr/>
          <p:nvPr/>
        </p:nvSpPr>
        <p:spPr>
          <a:xfrm>
            <a:off x="5914767" y="5173363"/>
            <a:ext cx="6170140" cy="1460072"/>
          </a:xfrm>
          <a:prstGeom prst="wedgeEllipseCallout">
            <a:avLst>
              <a:gd name="adj1" fmla="val -73658"/>
              <a:gd name="adj2" fmla="val -54383"/>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smtClean="0"/>
              <a:t>(what do you like about it? What has happened so far? What don’t you like about it and why?)</a:t>
            </a:r>
          </a:p>
        </p:txBody>
      </p:sp>
    </p:spTree>
    <p:extLst>
      <p:ext uri="{BB962C8B-B14F-4D97-AF65-F5344CB8AC3E}">
        <p14:creationId xmlns:p14="http://schemas.microsoft.com/office/powerpoint/2010/main" val="244287866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58098" y="-286307"/>
            <a:ext cx="9144000" cy="2387600"/>
          </a:xfrm>
        </p:spPr>
        <p:txBody>
          <a:bodyPr/>
          <a:lstStyle/>
          <a:p>
            <a:r>
              <a:rPr lang="en-GB" b="1" i="1" u="sng" dirty="0" smtClean="0">
                <a:solidFill>
                  <a:srgbClr val="FF0000"/>
                </a:solidFill>
              </a:rPr>
              <a:t>Day </a:t>
            </a:r>
            <a:r>
              <a:rPr lang="en-GB" b="1" i="1" u="sng" dirty="0" smtClean="0">
                <a:solidFill>
                  <a:srgbClr val="FF0000"/>
                </a:solidFill>
              </a:rPr>
              <a:t>Dreaming.</a:t>
            </a:r>
            <a:endParaRPr lang="en-GB" b="1" i="1" u="sng" dirty="0">
              <a:solidFill>
                <a:srgbClr val="FF0000"/>
              </a:solidFill>
            </a:endParaRPr>
          </a:p>
        </p:txBody>
      </p:sp>
      <p:sp>
        <p:nvSpPr>
          <p:cNvPr id="3" name="Subtitle 2"/>
          <p:cNvSpPr>
            <a:spLocks noGrp="1"/>
          </p:cNvSpPr>
          <p:nvPr>
            <p:ph type="subTitle" idx="1"/>
          </p:nvPr>
        </p:nvSpPr>
        <p:spPr>
          <a:xfrm>
            <a:off x="1161536" y="2660822"/>
            <a:ext cx="4234249" cy="3124199"/>
          </a:xfrm>
        </p:spPr>
        <p:txBody>
          <a:bodyPr>
            <a:normAutofit/>
          </a:bodyPr>
          <a:lstStyle/>
          <a:p>
            <a:pPr algn="l"/>
            <a:r>
              <a:rPr lang="en-GB" b="1" u="sng" dirty="0" smtClean="0">
                <a:solidFill>
                  <a:srgbClr val="FF0000"/>
                </a:solidFill>
              </a:rPr>
              <a:t>Lesson Objectives:</a:t>
            </a:r>
          </a:p>
          <a:p>
            <a:pPr marL="457200" indent="-457200" algn="l">
              <a:buFont typeface="+mj-lt"/>
              <a:buAutoNum type="arabicPeriod"/>
            </a:pPr>
            <a:r>
              <a:rPr lang="en-GB" dirty="0" smtClean="0"/>
              <a:t>To be able to write descriptively.</a:t>
            </a:r>
          </a:p>
          <a:p>
            <a:pPr marL="457200" indent="-457200" algn="l">
              <a:buFont typeface="+mj-lt"/>
              <a:buAutoNum type="arabicPeriod"/>
            </a:pPr>
            <a:r>
              <a:rPr lang="en-GB" dirty="0" smtClean="0"/>
              <a:t>To understand how to develop tension using a variety of sentence structures.</a:t>
            </a:r>
            <a:endParaRPr lang="en-GB" dirty="0"/>
          </a:p>
        </p:txBody>
      </p:sp>
      <p:sp>
        <p:nvSpPr>
          <p:cNvPr id="4" name="Oval 3"/>
          <p:cNvSpPr/>
          <p:nvPr/>
        </p:nvSpPr>
        <p:spPr>
          <a:xfrm>
            <a:off x="6013623" y="2407507"/>
            <a:ext cx="4588475" cy="3377514"/>
          </a:xfrm>
          <a:prstGeom prst="ellipse">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sz="3200" i="1" u="sng" dirty="0" smtClean="0">
                <a:ln w="0"/>
                <a:solidFill>
                  <a:schemeClr val="tx1"/>
                </a:solidFill>
                <a:effectLst>
                  <a:outerShdw blurRad="38100" dist="19050" dir="2700000" algn="tl" rotWithShape="0">
                    <a:schemeClr val="dk1">
                      <a:alpha val="40000"/>
                    </a:schemeClr>
                  </a:outerShdw>
                </a:effectLst>
              </a:rPr>
              <a:t>Keywords:</a:t>
            </a:r>
          </a:p>
          <a:p>
            <a:pPr algn="ctr"/>
            <a:endParaRPr lang="en-GB" sz="3200" dirty="0" smtClean="0">
              <a:ln w="0"/>
              <a:solidFill>
                <a:schemeClr val="tx1"/>
              </a:solidFill>
              <a:effectLst>
                <a:outerShdw blurRad="38100" dist="19050" dir="2700000" algn="tl" rotWithShape="0">
                  <a:schemeClr val="dk1">
                    <a:alpha val="40000"/>
                  </a:schemeClr>
                </a:outerShdw>
              </a:effectLst>
            </a:endParaRPr>
          </a:p>
          <a:p>
            <a:pPr algn="ctr"/>
            <a:r>
              <a:rPr lang="en-GB" sz="3200" dirty="0" smtClean="0">
                <a:ln w="0"/>
                <a:solidFill>
                  <a:schemeClr val="tx1"/>
                </a:solidFill>
                <a:effectLst>
                  <a:outerShdw blurRad="38100" dist="19050" dir="2700000" algn="tl" rotWithShape="0">
                    <a:schemeClr val="dk1">
                      <a:alpha val="40000"/>
                    </a:schemeClr>
                  </a:outerShdw>
                </a:effectLst>
              </a:rPr>
              <a:t>Clause</a:t>
            </a:r>
            <a:endParaRPr lang="en-GB" sz="3200" dirty="0">
              <a:ln w="0"/>
              <a:solidFill>
                <a:schemeClr val="tx1"/>
              </a:solidFill>
              <a:effectLst>
                <a:outerShdw blurRad="38100" dist="19050" dir="2700000" algn="tl" rotWithShape="0">
                  <a:schemeClr val="dk1">
                    <a:alpha val="40000"/>
                  </a:schemeClr>
                </a:outerShdw>
              </a:effectLst>
            </a:endParaRPr>
          </a:p>
          <a:p>
            <a:pPr algn="ctr"/>
            <a:r>
              <a:rPr lang="en-GB" sz="3200" dirty="0" smtClean="0">
                <a:ln w="0"/>
                <a:solidFill>
                  <a:schemeClr val="tx1"/>
                </a:solidFill>
                <a:effectLst>
                  <a:outerShdw blurRad="38100" dist="19050" dir="2700000" algn="tl" rotWithShape="0">
                    <a:schemeClr val="dk1">
                      <a:alpha val="40000"/>
                    </a:schemeClr>
                  </a:outerShdw>
                </a:effectLst>
              </a:rPr>
              <a:t>Simple</a:t>
            </a:r>
          </a:p>
          <a:p>
            <a:pPr algn="ctr"/>
            <a:r>
              <a:rPr lang="en-GB" sz="3200" dirty="0" smtClean="0">
                <a:ln w="0"/>
                <a:solidFill>
                  <a:schemeClr val="tx1"/>
                </a:solidFill>
                <a:effectLst>
                  <a:outerShdw blurRad="38100" dist="19050" dir="2700000" algn="tl" rotWithShape="0">
                    <a:schemeClr val="dk1">
                      <a:alpha val="40000"/>
                    </a:schemeClr>
                  </a:outerShdw>
                </a:effectLst>
              </a:rPr>
              <a:t>Compound</a:t>
            </a:r>
          </a:p>
        </p:txBody>
      </p:sp>
    </p:spTree>
    <p:extLst>
      <p:ext uri="{BB962C8B-B14F-4D97-AF65-F5344CB8AC3E}">
        <p14:creationId xmlns:p14="http://schemas.microsoft.com/office/powerpoint/2010/main" val="241495163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i="1" dirty="0" smtClean="0"/>
              <a:t>Keyword definition:</a:t>
            </a:r>
            <a:br>
              <a:rPr lang="en-GB" b="1" i="1" dirty="0" smtClean="0"/>
            </a:br>
            <a:r>
              <a:rPr lang="en-GB" b="1" i="1" u="sng" dirty="0" smtClean="0">
                <a:solidFill>
                  <a:srgbClr val="FF0000"/>
                </a:solidFill>
                <a:effectLst>
                  <a:outerShdw blurRad="38100" dist="38100" dir="2700000" algn="tl">
                    <a:srgbClr val="000000">
                      <a:alpha val="43137"/>
                    </a:srgbClr>
                  </a:outerShdw>
                </a:effectLst>
              </a:rPr>
              <a:t> COUNTDOWN CONUNDRUM!</a:t>
            </a:r>
            <a:endParaRPr lang="en-GB" b="1" i="1" u="sng" dirty="0">
              <a:solidFill>
                <a:srgbClr val="FF0000"/>
              </a:solidFill>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838200" y="2215977"/>
            <a:ext cx="10515600" cy="3960985"/>
          </a:xfrm>
        </p:spPr>
        <p:txBody>
          <a:bodyPr/>
          <a:lstStyle/>
          <a:p>
            <a:r>
              <a:rPr lang="en-GB" dirty="0" smtClean="0"/>
              <a:t>Today’s key words are based around a particular aspect of writing. See if you can guess what it is by unscrambling these letters:</a:t>
            </a:r>
          </a:p>
          <a:p>
            <a:endParaRPr lang="en-GB" dirty="0"/>
          </a:p>
          <a:p>
            <a:endParaRPr lang="en-GB" dirty="0" smtClean="0"/>
          </a:p>
          <a:p>
            <a:pPr marL="0" indent="0" algn="ctr">
              <a:buNone/>
            </a:pPr>
            <a:r>
              <a:rPr lang="en-GB" dirty="0"/>
              <a:t> </a:t>
            </a:r>
            <a:r>
              <a:rPr lang="en-GB" sz="6000" dirty="0" smtClean="0">
                <a:solidFill>
                  <a:srgbClr val="FF0000"/>
                </a:solidFill>
              </a:rPr>
              <a:t>TSNENSECE</a:t>
            </a:r>
            <a:endParaRPr lang="en-GB" sz="6000" dirty="0">
              <a:solidFill>
                <a:srgbClr val="FF0000"/>
              </a:solidFill>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1326" y="3825961"/>
            <a:ext cx="2857500" cy="156210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228991">
            <a:off x="8646125" y="4007194"/>
            <a:ext cx="2857500" cy="156210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3592281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b="1" i="1" dirty="0" smtClean="0"/>
              <a:t>Keywords:</a:t>
            </a:r>
            <a:r>
              <a:rPr lang="en-GB" b="1" i="1" u="sng" dirty="0" smtClean="0"/>
              <a:t> </a:t>
            </a:r>
            <a:br>
              <a:rPr lang="en-GB" b="1" i="1" u="sng" dirty="0" smtClean="0"/>
            </a:br>
            <a:r>
              <a:rPr lang="en-GB" b="1" i="1" u="sng" dirty="0" smtClean="0">
                <a:solidFill>
                  <a:srgbClr val="FF0000"/>
                </a:solidFill>
                <a:effectLst>
                  <a:outerShdw blurRad="38100" dist="38100" dir="2700000" algn="tl">
                    <a:srgbClr val="000000">
                      <a:alpha val="43137"/>
                    </a:srgbClr>
                  </a:outerShdw>
                </a:effectLst>
              </a:rPr>
              <a:t>Match-up and write the definition in your </a:t>
            </a:r>
            <a:r>
              <a:rPr lang="en-GB" b="1" i="1" u="sng" dirty="0" smtClean="0">
                <a:solidFill>
                  <a:srgbClr val="FF0000"/>
                </a:solidFill>
                <a:effectLst>
                  <a:outerShdw blurRad="38100" dist="38100" dir="2700000" algn="tl">
                    <a:srgbClr val="000000">
                      <a:alpha val="43137"/>
                    </a:srgbClr>
                  </a:outerShdw>
                </a:effectLst>
              </a:rPr>
              <a:t>book.</a:t>
            </a:r>
            <a:endParaRPr lang="en-GB" b="1" i="1" u="sng" dirty="0">
              <a:solidFill>
                <a:srgbClr val="FF0000"/>
              </a:solidFill>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838200" y="2473711"/>
            <a:ext cx="1872049" cy="3466714"/>
          </a:xfrm>
        </p:spPr>
        <p:txBody>
          <a:bodyPr/>
          <a:lstStyle/>
          <a:p>
            <a:pPr marL="0" indent="0">
              <a:buNone/>
            </a:pPr>
            <a:r>
              <a:rPr lang="en-GB" b="1" dirty="0" smtClean="0"/>
              <a:t>Simple</a:t>
            </a:r>
          </a:p>
          <a:p>
            <a:pPr marL="0" indent="0">
              <a:buNone/>
            </a:pPr>
            <a:endParaRPr lang="en-GB" dirty="0"/>
          </a:p>
          <a:p>
            <a:pPr marL="0" indent="0">
              <a:buNone/>
            </a:pPr>
            <a:r>
              <a:rPr lang="en-GB" b="1" dirty="0" smtClean="0"/>
              <a:t>Compound</a:t>
            </a:r>
          </a:p>
          <a:p>
            <a:pPr marL="0" indent="0">
              <a:buNone/>
            </a:pPr>
            <a:endParaRPr lang="en-GB" b="1" dirty="0"/>
          </a:p>
          <a:p>
            <a:pPr marL="0" indent="0">
              <a:buNone/>
            </a:pPr>
            <a:r>
              <a:rPr lang="en-GB" b="1" dirty="0" smtClean="0"/>
              <a:t>Clause</a:t>
            </a:r>
            <a:endParaRPr lang="en-GB" b="1" dirty="0"/>
          </a:p>
        </p:txBody>
      </p:sp>
      <p:sp>
        <p:nvSpPr>
          <p:cNvPr id="4" name="Content Placeholder 2"/>
          <p:cNvSpPr txBox="1">
            <a:spLocks/>
          </p:cNvSpPr>
          <p:nvPr/>
        </p:nvSpPr>
        <p:spPr>
          <a:xfrm>
            <a:off x="4104503" y="2473711"/>
            <a:ext cx="735433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smtClean="0"/>
              <a:t>A section of a sentence. </a:t>
            </a:r>
            <a:endParaRPr lang="en-GB" dirty="0" smtClean="0"/>
          </a:p>
          <a:p>
            <a:pPr marL="0" indent="0">
              <a:buNone/>
            </a:pPr>
            <a:endParaRPr lang="en-GB" dirty="0" smtClean="0"/>
          </a:p>
          <a:p>
            <a:pPr marL="0" indent="0">
              <a:buNone/>
            </a:pPr>
            <a:r>
              <a:rPr lang="en-GB" dirty="0" smtClean="0"/>
              <a:t>A clause which makes sense on it’s own.</a:t>
            </a:r>
          </a:p>
          <a:p>
            <a:pPr marL="0" indent="0">
              <a:buNone/>
            </a:pPr>
            <a:endParaRPr lang="en-GB" dirty="0" smtClean="0"/>
          </a:p>
          <a:p>
            <a:pPr marL="0" indent="0">
              <a:buNone/>
            </a:pPr>
            <a:r>
              <a:rPr lang="en-GB" dirty="0" smtClean="0"/>
              <a:t>A sentence which has more than one clause, usually joined with punctuation or a connective.</a:t>
            </a:r>
            <a:endParaRPr lang="en-GB" dirty="0"/>
          </a:p>
        </p:txBody>
      </p:sp>
      <p:sp>
        <p:nvSpPr>
          <p:cNvPr id="5" name="Rounded Rectangle 4"/>
          <p:cNvSpPr/>
          <p:nvPr/>
        </p:nvSpPr>
        <p:spPr>
          <a:xfrm>
            <a:off x="1247003" y="5679989"/>
            <a:ext cx="4020065" cy="939114"/>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sz="2400" u="sng" dirty="0" smtClean="0">
                <a:ln w="0"/>
                <a:solidFill>
                  <a:schemeClr val="tx1"/>
                </a:solidFill>
                <a:effectLst>
                  <a:outerShdw blurRad="38100" dist="19050" dir="2700000" algn="tl" rotWithShape="0">
                    <a:schemeClr val="dk1">
                      <a:alpha val="40000"/>
                    </a:schemeClr>
                  </a:outerShdw>
                </a:effectLst>
              </a:rPr>
              <a:t>Struggling</a:t>
            </a:r>
            <a:r>
              <a:rPr lang="en-GB" sz="2400" dirty="0" smtClean="0">
                <a:ln w="0"/>
                <a:solidFill>
                  <a:schemeClr val="tx1"/>
                </a:solidFill>
                <a:effectLst>
                  <a:outerShdw blurRad="38100" dist="19050" dir="2700000" algn="tl" rotWithShape="0">
                    <a:schemeClr val="dk1">
                      <a:alpha val="40000"/>
                    </a:schemeClr>
                  </a:outerShdw>
                </a:effectLst>
              </a:rPr>
              <a:t>? </a:t>
            </a:r>
          </a:p>
          <a:p>
            <a:pPr algn="ctr"/>
            <a:r>
              <a:rPr lang="en-GB" sz="2400" dirty="0" smtClean="0">
                <a:ln w="0"/>
                <a:solidFill>
                  <a:schemeClr val="tx1"/>
                </a:solidFill>
                <a:effectLst>
                  <a:outerShdw blurRad="38100" dist="19050" dir="2700000" algn="tl" rotWithShape="0">
                    <a:schemeClr val="dk1">
                      <a:alpha val="40000"/>
                    </a:schemeClr>
                  </a:outerShdw>
                </a:effectLst>
              </a:rPr>
              <a:t>Use a dictionary </a:t>
            </a:r>
            <a:r>
              <a:rPr lang="en-GB" sz="2400" dirty="0" smtClean="0">
                <a:ln w="0"/>
                <a:solidFill>
                  <a:schemeClr val="tx1"/>
                </a:solidFill>
                <a:effectLst>
                  <a:outerShdw blurRad="38100" dist="19050" dir="2700000" algn="tl" rotWithShape="0">
                    <a:schemeClr val="dk1">
                      <a:alpha val="40000"/>
                    </a:schemeClr>
                  </a:outerShdw>
                </a:effectLst>
                <a:sym typeface="Wingdings" panose="05000000000000000000" pitchFamily="2" charset="2"/>
              </a:rPr>
              <a:t></a:t>
            </a:r>
          </a:p>
        </p:txBody>
      </p:sp>
      <p:sp>
        <p:nvSpPr>
          <p:cNvPr id="6" name="Rounded Rectangle 5"/>
          <p:cNvSpPr/>
          <p:nvPr/>
        </p:nvSpPr>
        <p:spPr>
          <a:xfrm>
            <a:off x="6268995" y="5679989"/>
            <a:ext cx="4654378" cy="939114"/>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GB" sz="2400" u="sng" dirty="0" smtClean="0">
                <a:ln w="0"/>
                <a:solidFill>
                  <a:schemeClr val="tx1"/>
                </a:solidFill>
                <a:effectLst>
                  <a:outerShdw blurRad="38100" dist="19050" dir="2700000" algn="tl" rotWithShape="0">
                    <a:schemeClr val="dk1">
                      <a:alpha val="40000"/>
                    </a:schemeClr>
                  </a:outerShdw>
                </a:effectLst>
                <a:sym typeface="Wingdings" panose="05000000000000000000" pitchFamily="2" charset="2"/>
              </a:rPr>
              <a:t>Finished? </a:t>
            </a:r>
          </a:p>
          <a:p>
            <a:pPr algn="ctr"/>
            <a:r>
              <a:rPr lang="en-GB" sz="2400" dirty="0" smtClean="0">
                <a:ln w="0"/>
                <a:solidFill>
                  <a:schemeClr val="tx1"/>
                </a:solidFill>
                <a:effectLst>
                  <a:outerShdw blurRad="38100" dist="19050" dir="2700000" algn="tl" rotWithShape="0">
                    <a:schemeClr val="dk1">
                      <a:alpha val="40000"/>
                    </a:schemeClr>
                  </a:outerShdw>
                </a:effectLst>
                <a:sym typeface="Wingdings" panose="05000000000000000000" pitchFamily="2" charset="2"/>
              </a:rPr>
              <a:t>Come up with an example of each.</a:t>
            </a:r>
            <a:endParaRPr lang="en-GB" sz="2400"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106266646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b="1" i="1" dirty="0" smtClean="0"/>
              <a:t>Keywords:</a:t>
            </a:r>
            <a:r>
              <a:rPr lang="en-GB" b="1" i="1" u="sng" dirty="0" smtClean="0"/>
              <a:t> </a:t>
            </a:r>
            <a:br>
              <a:rPr lang="en-GB" b="1" i="1" u="sng" dirty="0" smtClean="0"/>
            </a:br>
            <a:r>
              <a:rPr lang="en-GB" b="1" i="1" u="sng" dirty="0" smtClean="0">
                <a:solidFill>
                  <a:srgbClr val="FF0000"/>
                </a:solidFill>
                <a:effectLst>
                  <a:outerShdw blurRad="38100" dist="38100" dir="2700000" algn="tl">
                    <a:srgbClr val="000000">
                      <a:alpha val="43137"/>
                    </a:srgbClr>
                  </a:outerShdw>
                </a:effectLst>
              </a:rPr>
              <a:t>Were you correct? Check your answers</a:t>
            </a:r>
            <a:endParaRPr lang="en-GB" b="1" i="1" u="sng" dirty="0">
              <a:solidFill>
                <a:srgbClr val="FF0000"/>
              </a:solidFill>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838200" y="2473711"/>
            <a:ext cx="1872049" cy="3466714"/>
          </a:xfrm>
        </p:spPr>
        <p:txBody>
          <a:bodyPr/>
          <a:lstStyle/>
          <a:p>
            <a:pPr marL="0" indent="0">
              <a:buNone/>
            </a:pPr>
            <a:r>
              <a:rPr lang="en-GB" b="1" dirty="0" smtClean="0"/>
              <a:t>Simple</a:t>
            </a:r>
          </a:p>
          <a:p>
            <a:pPr marL="0" indent="0">
              <a:buNone/>
            </a:pPr>
            <a:endParaRPr lang="en-GB" dirty="0"/>
          </a:p>
          <a:p>
            <a:pPr marL="0" indent="0">
              <a:buNone/>
            </a:pPr>
            <a:r>
              <a:rPr lang="en-GB" b="1" dirty="0" smtClean="0"/>
              <a:t>Compound</a:t>
            </a:r>
          </a:p>
          <a:p>
            <a:pPr marL="0" indent="0">
              <a:buNone/>
            </a:pPr>
            <a:endParaRPr lang="en-GB" b="1" dirty="0"/>
          </a:p>
          <a:p>
            <a:pPr marL="0" indent="0">
              <a:buNone/>
            </a:pPr>
            <a:r>
              <a:rPr lang="en-GB" b="1" dirty="0" smtClean="0"/>
              <a:t>Clause</a:t>
            </a:r>
            <a:endParaRPr lang="en-GB" b="1" dirty="0"/>
          </a:p>
        </p:txBody>
      </p:sp>
      <p:sp>
        <p:nvSpPr>
          <p:cNvPr id="4" name="Content Placeholder 2"/>
          <p:cNvSpPr txBox="1">
            <a:spLocks/>
          </p:cNvSpPr>
          <p:nvPr/>
        </p:nvSpPr>
        <p:spPr>
          <a:xfrm>
            <a:off x="4104503" y="2473711"/>
            <a:ext cx="735433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smtClean="0"/>
              <a:t>A </a:t>
            </a:r>
            <a:r>
              <a:rPr lang="en-GB" dirty="0" smtClean="0"/>
              <a:t>clause which makes sense on it’s own.</a:t>
            </a:r>
          </a:p>
          <a:p>
            <a:pPr marL="0" indent="0">
              <a:buNone/>
            </a:pPr>
            <a:endParaRPr lang="en-GB" dirty="0" smtClean="0"/>
          </a:p>
          <a:p>
            <a:pPr marL="0" indent="0">
              <a:buNone/>
            </a:pPr>
            <a:r>
              <a:rPr lang="en-GB" dirty="0" smtClean="0"/>
              <a:t>A sentence which has more than one clause, usually joined with punctuation or a connective</a:t>
            </a:r>
            <a:r>
              <a:rPr lang="en-GB" dirty="0" smtClean="0"/>
              <a:t>.</a:t>
            </a:r>
          </a:p>
          <a:p>
            <a:pPr marL="0" indent="0">
              <a:buNone/>
            </a:pPr>
            <a:r>
              <a:rPr lang="en-GB" dirty="0"/>
              <a:t>A section of a sentence. </a:t>
            </a:r>
            <a:endParaRPr lang="en-GB" dirty="0"/>
          </a:p>
        </p:txBody>
      </p:sp>
      <p:sp>
        <p:nvSpPr>
          <p:cNvPr id="5" name="Rounded Rectangle 4"/>
          <p:cNvSpPr/>
          <p:nvPr/>
        </p:nvSpPr>
        <p:spPr>
          <a:xfrm>
            <a:off x="1247003" y="5679989"/>
            <a:ext cx="4020065" cy="939114"/>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sz="2400" u="sng" dirty="0" smtClean="0">
                <a:ln w="0"/>
                <a:solidFill>
                  <a:schemeClr val="tx1"/>
                </a:solidFill>
                <a:effectLst>
                  <a:outerShdw blurRad="38100" dist="19050" dir="2700000" algn="tl" rotWithShape="0">
                    <a:schemeClr val="dk1">
                      <a:alpha val="40000"/>
                    </a:schemeClr>
                  </a:outerShdw>
                </a:effectLst>
              </a:rPr>
              <a:t>Did you get 3/3? Well done!</a:t>
            </a:r>
            <a:endParaRPr lang="en-GB" sz="2400" dirty="0" smtClean="0">
              <a:ln w="0"/>
              <a:solidFill>
                <a:schemeClr val="tx1"/>
              </a:solidFill>
              <a:effectLst>
                <a:outerShdw blurRad="38100" dist="19050" dir="2700000" algn="tl" rotWithShape="0">
                  <a:schemeClr val="dk1">
                    <a:alpha val="40000"/>
                  </a:schemeClr>
                </a:outerShdw>
              </a:effectLst>
              <a:sym typeface="Wingdings" panose="05000000000000000000" pitchFamily="2" charset="2"/>
            </a:endParaRPr>
          </a:p>
        </p:txBody>
      </p:sp>
    </p:spTree>
    <p:extLst>
      <p:ext uri="{BB962C8B-B14F-4D97-AF65-F5344CB8AC3E}">
        <p14:creationId xmlns:p14="http://schemas.microsoft.com/office/powerpoint/2010/main" val="192775843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i="1" u="sng" dirty="0" smtClean="0"/>
              <a:t>Simple OR Compound?</a:t>
            </a:r>
            <a:endParaRPr lang="en-GB" b="1" i="1" u="sng" dirty="0"/>
          </a:p>
        </p:txBody>
      </p:sp>
      <p:sp>
        <p:nvSpPr>
          <p:cNvPr id="3" name="Content Placeholder 2"/>
          <p:cNvSpPr>
            <a:spLocks noGrp="1"/>
          </p:cNvSpPr>
          <p:nvPr>
            <p:ph idx="1"/>
          </p:nvPr>
        </p:nvSpPr>
        <p:spPr>
          <a:xfrm>
            <a:off x="111211" y="1690688"/>
            <a:ext cx="7879492" cy="4351338"/>
          </a:xfrm>
        </p:spPr>
        <p:txBody>
          <a:bodyPr>
            <a:normAutofit fontScale="85000" lnSpcReduction="20000"/>
          </a:bodyPr>
          <a:lstStyle/>
          <a:p>
            <a:pPr marL="0" indent="0">
              <a:buNone/>
            </a:pPr>
            <a:r>
              <a:rPr lang="en-GB" i="1" dirty="0" smtClean="0">
                <a:solidFill>
                  <a:srgbClr val="FF0000"/>
                </a:solidFill>
              </a:rPr>
              <a:t>Read </a:t>
            </a:r>
            <a:r>
              <a:rPr lang="en-GB" i="1" dirty="0" smtClean="0">
                <a:solidFill>
                  <a:srgbClr val="FF0000"/>
                </a:solidFill>
              </a:rPr>
              <a:t>the following sentences </a:t>
            </a:r>
            <a:r>
              <a:rPr lang="en-GB" i="1" dirty="0" smtClean="0">
                <a:solidFill>
                  <a:srgbClr val="FF0000"/>
                </a:solidFill>
              </a:rPr>
              <a:t>and decide if you think they are simple or compound:</a:t>
            </a:r>
            <a:endParaRPr lang="en-GB" i="1" dirty="0" smtClean="0">
              <a:solidFill>
                <a:srgbClr val="FF0000"/>
              </a:solidFill>
            </a:endParaRPr>
          </a:p>
          <a:p>
            <a:pPr marL="514350" indent="-514350">
              <a:buFont typeface="+mj-lt"/>
              <a:buAutoNum type="arabicPeriod"/>
            </a:pPr>
            <a:endParaRPr lang="en-GB" dirty="0"/>
          </a:p>
          <a:p>
            <a:pPr marL="514350" indent="-514350">
              <a:buFont typeface="+mj-lt"/>
              <a:buAutoNum type="arabicPeriod"/>
            </a:pPr>
            <a:r>
              <a:rPr lang="en-GB" i="1" dirty="0" smtClean="0">
                <a:solidFill>
                  <a:srgbClr val="002060"/>
                </a:solidFill>
              </a:rPr>
              <a:t>Cameron was hungry.</a:t>
            </a:r>
          </a:p>
          <a:p>
            <a:pPr marL="514350" indent="-514350">
              <a:buFont typeface="+mj-lt"/>
              <a:buAutoNum type="arabicPeriod"/>
            </a:pPr>
            <a:r>
              <a:rPr lang="en-GB" i="1" dirty="0" smtClean="0">
                <a:solidFill>
                  <a:srgbClr val="002060"/>
                </a:solidFill>
              </a:rPr>
              <a:t>Cameron was hungry but there was no food.</a:t>
            </a:r>
          </a:p>
          <a:p>
            <a:pPr marL="514350" indent="-514350">
              <a:buFont typeface="+mj-lt"/>
              <a:buAutoNum type="arabicPeriod"/>
            </a:pPr>
            <a:r>
              <a:rPr lang="en-GB" i="1" dirty="0" smtClean="0">
                <a:solidFill>
                  <a:srgbClr val="002060"/>
                </a:solidFill>
              </a:rPr>
              <a:t>The food was cold.</a:t>
            </a:r>
          </a:p>
          <a:p>
            <a:pPr marL="514350" indent="-514350">
              <a:buFont typeface="+mj-lt"/>
              <a:buAutoNum type="arabicPeriod"/>
            </a:pPr>
            <a:r>
              <a:rPr lang="en-GB" i="1" dirty="0" smtClean="0">
                <a:solidFill>
                  <a:srgbClr val="002060"/>
                </a:solidFill>
              </a:rPr>
              <a:t>The food was cold because it had been left on the side too long.</a:t>
            </a:r>
          </a:p>
          <a:p>
            <a:pPr marL="514350" indent="-514350">
              <a:buFont typeface="+mj-lt"/>
              <a:buAutoNum type="arabicPeriod"/>
            </a:pPr>
            <a:r>
              <a:rPr lang="en-GB" i="1" dirty="0" smtClean="0">
                <a:solidFill>
                  <a:srgbClr val="002060"/>
                </a:solidFill>
              </a:rPr>
              <a:t>Cameron’s mom was upset.</a:t>
            </a:r>
          </a:p>
          <a:p>
            <a:pPr marL="514350" indent="-514350">
              <a:buFont typeface="+mj-lt"/>
              <a:buAutoNum type="arabicPeriod"/>
            </a:pPr>
            <a:r>
              <a:rPr lang="en-GB" i="1" dirty="0" smtClean="0">
                <a:solidFill>
                  <a:srgbClr val="002060"/>
                </a:solidFill>
              </a:rPr>
              <a:t>Cameron’s mom was upset but his dad was ok.</a:t>
            </a:r>
          </a:p>
          <a:p>
            <a:pPr marL="514350" indent="-514350">
              <a:buFont typeface="+mj-lt"/>
              <a:buAutoNum type="arabicPeriod"/>
            </a:pPr>
            <a:r>
              <a:rPr lang="en-GB" i="1" dirty="0" smtClean="0">
                <a:solidFill>
                  <a:srgbClr val="002060"/>
                </a:solidFill>
              </a:rPr>
              <a:t>The pig’s name is Trudy.</a:t>
            </a:r>
          </a:p>
          <a:p>
            <a:pPr marL="514350" indent="-514350">
              <a:buFont typeface="+mj-lt"/>
              <a:buAutoNum type="arabicPeriod"/>
            </a:pPr>
            <a:r>
              <a:rPr lang="en-GB" i="1" dirty="0" smtClean="0">
                <a:solidFill>
                  <a:srgbClr val="002060"/>
                </a:solidFill>
              </a:rPr>
              <a:t>The pig’s name is Trudy and she has a healthy heart.</a:t>
            </a:r>
          </a:p>
        </p:txBody>
      </p:sp>
      <p:sp>
        <p:nvSpPr>
          <p:cNvPr id="5" name="Oval 4"/>
          <p:cNvSpPr/>
          <p:nvPr/>
        </p:nvSpPr>
        <p:spPr>
          <a:xfrm>
            <a:off x="8114270" y="72317"/>
            <a:ext cx="3723503" cy="3123964"/>
          </a:xfrm>
          <a:prstGeom prst="ellipse">
            <a:avLst/>
          </a:prstGeom>
        </p:spPr>
        <p:style>
          <a:lnRef idx="2">
            <a:schemeClr val="accent4">
              <a:shade val="50000"/>
            </a:schemeClr>
          </a:lnRef>
          <a:fillRef idx="1">
            <a:schemeClr val="accent4"/>
          </a:fillRef>
          <a:effectRef idx="0">
            <a:schemeClr val="accent4"/>
          </a:effectRef>
          <a:fontRef idx="minor">
            <a:schemeClr val="lt1"/>
          </a:fontRef>
        </p:style>
        <p:txBody>
          <a:bodyPr rtlCol="0" anchor="t"/>
          <a:lstStyle/>
          <a:p>
            <a:pPr algn="ctr"/>
            <a:r>
              <a:rPr lang="en-GB" dirty="0" smtClean="0">
                <a:ln w="0"/>
                <a:solidFill>
                  <a:schemeClr val="tx1"/>
                </a:solidFill>
                <a:effectLst>
                  <a:outerShdw blurRad="38100" dist="19050" dir="2700000" algn="tl" rotWithShape="0">
                    <a:schemeClr val="dk1">
                      <a:alpha val="40000"/>
                    </a:schemeClr>
                  </a:outerShdw>
                </a:effectLst>
              </a:rPr>
              <a:t>SIMPLE</a:t>
            </a:r>
            <a:endParaRPr lang="en-GB" dirty="0">
              <a:ln w="0"/>
              <a:solidFill>
                <a:schemeClr val="tx1"/>
              </a:solidFill>
              <a:effectLst>
                <a:outerShdw blurRad="38100" dist="19050" dir="2700000" algn="tl" rotWithShape="0">
                  <a:schemeClr val="dk1">
                    <a:alpha val="40000"/>
                  </a:schemeClr>
                </a:outerShdw>
              </a:effectLst>
            </a:endParaRPr>
          </a:p>
        </p:txBody>
      </p:sp>
      <p:sp>
        <p:nvSpPr>
          <p:cNvPr id="6" name="Oval 5"/>
          <p:cNvSpPr/>
          <p:nvPr/>
        </p:nvSpPr>
        <p:spPr>
          <a:xfrm>
            <a:off x="8122508" y="3388561"/>
            <a:ext cx="3715265" cy="3218183"/>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t"/>
          <a:lstStyle/>
          <a:p>
            <a:pPr algn="ctr"/>
            <a:r>
              <a:rPr lang="en-GB" dirty="0" smtClean="0">
                <a:ln w="0"/>
                <a:solidFill>
                  <a:schemeClr val="tx1"/>
                </a:solidFill>
                <a:effectLst>
                  <a:outerShdw blurRad="38100" dist="19050" dir="2700000" algn="tl" rotWithShape="0">
                    <a:schemeClr val="dk1">
                      <a:alpha val="40000"/>
                    </a:schemeClr>
                  </a:outerShdw>
                </a:effectLst>
              </a:rPr>
              <a:t>COMPOUND</a:t>
            </a:r>
            <a:endParaRPr lang="en-GB"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403140272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i="1" u="sng" dirty="0" smtClean="0"/>
              <a:t>Simple OR Compound?</a:t>
            </a:r>
            <a:endParaRPr lang="en-GB" b="1" i="1" u="sng" dirty="0"/>
          </a:p>
        </p:txBody>
      </p:sp>
      <p:sp>
        <p:nvSpPr>
          <p:cNvPr id="3" name="Content Placeholder 2"/>
          <p:cNvSpPr>
            <a:spLocks noGrp="1"/>
          </p:cNvSpPr>
          <p:nvPr>
            <p:ph idx="1"/>
          </p:nvPr>
        </p:nvSpPr>
        <p:spPr>
          <a:xfrm>
            <a:off x="111211" y="1690687"/>
            <a:ext cx="7879492" cy="5023621"/>
          </a:xfrm>
        </p:spPr>
        <p:txBody>
          <a:bodyPr>
            <a:normAutofit fontScale="85000" lnSpcReduction="20000"/>
          </a:bodyPr>
          <a:lstStyle/>
          <a:p>
            <a:pPr marL="0" indent="0">
              <a:buNone/>
            </a:pPr>
            <a:r>
              <a:rPr lang="en-GB" i="1" dirty="0" smtClean="0">
                <a:solidFill>
                  <a:srgbClr val="FF0000"/>
                </a:solidFill>
              </a:rPr>
              <a:t>Check your answers! The yellow ones are simple and the green ones are compound.</a:t>
            </a:r>
            <a:endParaRPr lang="en-GB" i="1" dirty="0" smtClean="0">
              <a:solidFill>
                <a:srgbClr val="FF0000"/>
              </a:solidFill>
            </a:endParaRPr>
          </a:p>
          <a:p>
            <a:pPr marL="514350" indent="-514350">
              <a:buFont typeface="+mj-lt"/>
              <a:buAutoNum type="arabicPeriod"/>
            </a:pPr>
            <a:endParaRPr lang="en-GB" dirty="0"/>
          </a:p>
          <a:p>
            <a:pPr marL="514350" indent="-514350">
              <a:buFont typeface="+mj-lt"/>
              <a:buAutoNum type="arabicPeriod"/>
            </a:pPr>
            <a:r>
              <a:rPr lang="en-GB" i="1" dirty="0" smtClean="0">
                <a:solidFill>
                  <a:srgbClr val="FFC000"/>
                </a:solidFill>
              </a:rPr>
              <a:t>Cameron was hungry.</a:t>
            </a:r>
          </a:p>
          <a:p>
            <a:pPr marL="514350" indent="-514350">
              <a:buFont typeface="+mj-lt"/>
              <a:buAutoNum type="arabicPeriod"/>
            </a:pPr>
            <a:r>
              <a:rPr lang="en-GB" i="1" dirty="0" smtClean="0">
                <a:solidFill>
                  <a:schemeClr val="accent6">
                    <a:lumMod val="75000"/>
                  </a:schemeClr>
                </a:solidFill>
              </a:rPr>
              <a:t>Cameron was hungry but there was no food.</a:t>
            </a:r>
          </a:p>
          <a:p>
            <a:pPr marL="514350" indent="-514350">
              <a:buFont typeface="+mj-lt"/>
              <a:buAutoNum type="arabicPeriod"/>
            </a:pPr>
            <a:r>
              <a:rPr lang="en-GB" i="1" dirty="0" smtClean="0">
                <a:solidFill>
                  <a:srgbClr val="FFC000"/>
                </a:solidFill>
              </a:rPr>
              <a:t>The food was cold.</a:t>
            </a:r>
          </a:p>
          <a:p>
            <a:pPr marL="514350" indent="-514350">
              <a:buFont typeface="+mj-lt"/>
              <a:buAutoNum type="arabicPeriod"/>
            </a:pPr>
            <a:r>
              <a:rPr lang="en-GB" i="1" dirty="0" smtClean="0">
                <a:solidFill>
                  <a:schemeClr val="accent6">
                    <a:lumMod val="75000"/>
                  </a:schemeClr>
                </a:solidFill>
              </a:rPr>
              <a:t>The food was cold because it had been left on the side too long.</a:t>
            </a:r>
          </a:p>
          <a:p>
            <a:pPr marL="514350" indent="-514350">
              <a:buFont typeface="+mj-lt"/>
              <a:buAutoNum type="arabicPeriod"/>
            </a:pPr>
            <a:r>
              <a:rPr lang="en-GB" i="1" dirty="0" smtClean="0">
                <a:solidFill>
                  <a:srgbClr val="FFC000"/>
                </a:solidFill>
              </a:rPr>
              <a:t>Cameron’s mom was upset.</a:t>
            </a:r>
          </a:p>
          <a:p>
            <a:pPr marL="514350" indent="-514350">
              <a:buFont typeface="+mj-lt"/>
              <a:buAutoNum type="arabicPeriod"/>
            </a:pPr>
            <a:r>
              <a:rPr lang="en-GB" i="1" dirty="0" smtClean="0">
                <a:solidFill>
                  <a:schemeClr val="accent6">
                    <a:lumMod val="75000"/>
                  </a:schemeClr>
                </a:solidFill>
              </a:rPr>
              <a:t>Cameron’s mom was upset but his dad was ok.</a:t>
            </a:r>
          </a:p>
          <a:p>
            <a:pPr marL="514350" indent="-514350">
              <a:buFont typeface="+mj-lt"/>
              <a:buAutoNum type="arabicPeriod"/>
            </a:pPr>
            <a:r>
              <a:rPr lang="en-GB" i="1" dirty="0" smtClean="0">
                <a:solidFill>
                  <a:srgbClr val="FFC000"/>
                </a:solidFill>
              </a:rPr>
              <a:t>The pig’s name is Trudy.</a:t>
            </a:r>
          </a:p>
          <a:p>
            <a:pPr marL="514350" indent="-514350">
              <a:buFont typeface="+mj-lt"/>
              <a:buAutoNum type="arabicPeriod"/>
            </a:pPr>
            <a:r>
              <a:rPr lang="en-GB" i="1" dirty="0" smtClean="0">
                <a:solidFill>
                  <a:schemeClr val="accent6">
                    <a:lumMod val="75000"/>
                  </a:schemeClr>
                </a:solidFill>
              </a:rPr>
              <a:t>The pig’s name is Trudy and she has a healthy heart</a:t>
            </a:r>
            <a:r>
              <a:rPr lang="en-GB" i="1" dirty="0" smtClean="0">
                <a:solidFill>
                  <a:schemeClr val="accent6">
                    <a:lumMod val="75000"/>
                  </a:schemeClr>
                </a:solidFill>
              </a:rPr>
              <a:t>.</a:t>
            </a:r>
          </a:p>
          <a:p>
            <a:pPr marL="0" indent="0">
              <a:buNone/>
            </a:pPr>
            <a:r>
              <a:rPr lang="en-GB" i="1" dirty="0" smtClean="0">
                <a:solidFill>
                  <a:srgbClr val="FF0000"/>
                </a:solidFill>
              </a:rPr>
              <a:t>The trick is: if there is a connective, it’s a compound sentence.</a:t>
            </a:r>
            <a:endParaRPr lang="en-GB" i="1" dirty="0" smtClean="0">
              <a:solidFill>
                <a:srgbClr val="FF0000"/>
              </a:solidFill>
            </a:endParaRPr>
          </a:p>
        </p:txBody>
      </p:sp>
      <p:sp>
        <p:nvSpPr>
          <p:cNvPr id="5" name="Oval 4"/>
          <p:cNvSpPr/>
          <p:nvPr/>
        </p:nvSpPr>
        <p:spPr>
          <a:xfrm>
            <a:off x="8114270" y="72317"/>
            <a:ext cx="3723503" cy="3123964"/>
          </a:xfrm>
          <a:prstGeom prst="ellipse">
            <a:avLst/>
          </a:prstGeom>
        </p:spPr>
        <p:style>
          <a:lnRef idx="2">
            <a:schemeClr val="accent4">
              <a:shade val="50000"/>
            </a:schemeClr>
          </a:lnRef>
          <a:fillRef idx="1">
            <a:schemeClr val="accent4"/>
          </a:fillRef>
          <a:effectRef idx="0">
            <a:schemeClr val="accent4"/>
          </a:effectRef>
          <a:fontRef idx="minor">
            <a:schemeClr val="lt1"/>
          </a:fontRef>
        </p:style>
        <p:txBody>
          <a:bodyPr rtlCol="0" anchor="t"/>
          <a:lstStyle/>
          <a:p>
            <a:pPr algn="ctr"/>
            <a:r>
              <a:rPr lang="en-GB" dirty="0" smtClean="0">
                <a:ln w="0"/>
                <a:solidFill>
                  <a:schemeClr val="tx1"/>
                </a:solidFill>
                <a:effectLst>
                  <a:outerShdw blurRad="38100" dist="19050" dir="2700000" algn="tl" rotWithShape="0">
                    <a:schemeClr val="dk1">
                      <a:alpha val="40000"/>
                    </a:schemeClr>
                  </a:outerShdw>
                </a:effectLst>
              </a:rPr>
              <a:t>SIMPLE</a:t>
            </a:r>
            <a:endParaRPr lang="en-GB" dirty="0">
              <a:ln w="0"/>
              <a:solidFill>
                <a:schemeClr val="tx1"/>
              </a:solidFill>
              <a:effectLst>
                <a:outerShdw blurRad="38100" dist="19050" dir="2700000" algn="tl" rotWithShape="0">
                  <a:schemeClr val="dk1">
                    <a:alpha val="40000"/>
                  </a:schemeClr>
                </a:outerShdw>
              </a:effectLst>
            </a:endParaRPr>
          </a:p>
        </p:txBody>
      </p:sp>
      <p:sp>
        <p:nvSpPr>
          <p:cNvPr id="6" name="Oval 5"/>
          <p:cNvSpPr/>
          <p:nvPr/>
        </p:nvSpPr>
        <p:spPr>
          <a:xfrm>
            <a:off x="8122508" y="3388561"/>
            <a:ext cx="3715265" cy="3218183"/>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t"/>
          <a:lstStyle/>
          <a:p>
            <a:pPr algn="ctr"/>
            <a:r>
              <a:rPr lang="en-GB" dirty="0" smtClean="0">
                <a:ln w="0"/>
                <a:solidFill>
                  <a:schemeClr val="tx1"/>
                </a:solidFill>
                <a:effectLst>
                  <a:outerShdw blurRad="38100" dist="19050" dir="2700000" algn="tl" rotWithShape="0">
                    <a:schemeClr val="dk1">
                      <a:alpha val="40000"/>
                    </a:schemeClr>
                  </a:outerShdw>
                </a:effectLst>
              </a:rPr>
              <a:t>COMPOUND</a:t>
            </a:r>
            <a:endParaRPr lang="en-GB"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27938128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0515600" cy="1325563"/>
          </a:xfrm>
        </p:spPr>
        <p:txBody>
          <a:bodyPr/>
          <a:lstStyle/>
          <a:p>
            <a:r>
              <a:rPr lang="en-GB" b="1" i="1" u="sng" dirty="0" smtClean="0"/>
              <a:t>Building tension…</a:t>
            </a:r>
            <a:endParaRPr lang="en-GB" b="1" i="1" u="sng" dirty="0"/>
          </a:p>
        </p:txBody>
      </p:sp>
      <p:sp>
        <p:nvSpPr>
          <p:cNvPr id="3" name="Content Placeholder 2"/>
          <p:cNvSpPr>
            <a:spLocks noGrp="1"/>
          </p:cNvSpPr>
          <p:nvPr>
            <p:ph idx="1"/>
          </p:nvPr>
        </p:nvSpPr>
        <p:spPr>
          <a:xfrm>
            <a:off x="759941" y="1183075"/>
            <a:ext cx="10515600" cy="901099"/>
          </a:xfrm>
        </p:spPr>
        <p:txBody>
          <a:bodyPr>
            <a:normAutofit fontScale="92500" lnSpcReduction="10000"/>
          </a:bodyPr>
          <a:lstStyle/>
          <a:p>
            <a:pPr marL="0" indent="0">
              <a:buNone/>
            </a:pPr>
            <a:r>
              <a:rPr lang="en-GB" dirty="0" smtClean="0">
                <a:solidFill>
                  <a:srgbClr val="FF0000"/>
                </a:solidFill>
              </a:rPr>
              <a:t>Read the following paragraph out loud. </a:t>
            </a:r>
          </a:p>
          <a:p>
            <a:pPr marL="0" indent="0">
              <a:buNone/>
            </a:pPr>
            <a:r>
              <a:rPr lang="en-GB" dirty="0" smtClean="0">
                <a:solidFill>
                  <a:srgbClr val="FF0000"/>
                </a:solidFill>
              </a:rPr>
              <a:t>What happens when the sentences turn from compound to simple? </a:t>
            </a:r>
            <a:endParaRPr lang="en-GB" dirty="0">
              <a:solidFill>
                <a:srgbClr val="FF0000"/>
              </a:solidFill>
            </a:endParaRPr>
          </a:p>
        </p:txBody>
      </p:sp>
      <p:sp>
        <p:nvSpPr>
          <p:cNvPr id="4" name="Rectangle 3"/>
          <p:cNvSpPr/>
          <p:nvPr/>
        </p:nvSpPr>
        <p:spPr>
          <a:xfrm>
            <a:off x="444844" y="2294454"/>
            <a:ext cx="11145794" cy="4154984"/>
          </a:xfrm>
          <a:prstGeom prst="rect">
            <a:avLst/>
          </a:prstGeom>
          <a:solidFill>
            <a:srgbClr val="002060"/>
          </a:solidFill>
        </p:spPr>
        <p:txBody>
          <a:bodyPr wrap="square">
            <a:spAutoFit/>
          </a:bodyPr>
          <a:lstStyle/>
          <a:p>
            <a:pPr algn="just">
              <a:spcBef>
                <a:spcPts val="0"/>
              </a:spcBef>
            </a:pPr>
            <a:r>
              <a:rPr lang="en-US" sz="2200" i="1" dirty="0" smtClean="0">
                <a:solidFill>
                  <a:schemeClr val="bg1"/>
                </a:solidFill>
                <a:effectLst/>
                <a:latin typeface="Century Gothic" panose="020B0502020202020204" pitchFamily="34" charset="0"/>
              </a:rPr>
              <a:t>“The waves crashed against the dark rocks as I felt around trying to grab something. Pebbles and seaweed tripped and grabbed me and the wind whistled a low mystical tune into my ears. A cold sensation tickled my spine when I thought suddenly of sharks swimming around me. </a:t>
            </a:r>
          </a:p>
          <a:p>
            <a:pPr algn="just">
              <a:spcBef>
                <a:spcPts val="0"/>
              </a:spcBef>
            </a:pPr>
            <a:endParaRPr lang="en-US" sz="2200" i="1" dirty="0">
              <a:solidFill>
                <a:schemeClr val="bg1"/>
              </a:solidFill>
              <a:latin typeface="Century Gothic" panose="020B0502020202020204" pitchFamily="34" charset="0"/>
            </a:endParaRPr>
          </a:p>
          <a:p>
            <a:pPr algn="just">
              <a:spcBef>
                <a:spcPts val="0"/>
              </a:spcBef>
            </a:pPr>
            <a:r>
              <a:rPr lang="en-US" sz="2200" i="1" dirty="0" smtClean="0">
                <a:solidFill>
                  <a:schemeClr val="bg1"/>
                </a:solidFill>
                <a:effectLst/>
                <a:latin typeface="Century Gothic" panose="020B0502020202020204" pitchFamily="34" charset="0"/>
              </a:rPr>
              <a:t>I was going to drown. I could feel it. I felt as if the black water was pulling me down. Down into the murky depths below.</a:t>
            </a:r>
            <a:endParaRPr lang="en-US" sz="2200" i="1" dirty="0" smtClean="0">
              <a:solidFill>
                <a:schemeClr val="bg1"/>
              </a:solidFill>
              <a:effectLst/>
              <a:latin typeface="Arial" panose="020B0604020202020204" pitchFamily="34" charset="0"/>
            </a:endParaRPr>
          </a:p>
          <a:p>
            <a:pPr algn="just">
              <a:spcBef>
                <a:spcPts val="0"/>
              </a:spcBef>
            </a:pPr>
            <a:endParaRPr lang="en-US" sz="2200" i="1" dirty="0" smtClean="0">
              <a:solidFill>
                <a:schemeClr val="bg1"/>
              </a:solidFill>
              <a:effectLst/>
              <a:latin typeface="Arial" panose="020B0604020202020204" pitchFamily="34" charset="0"/>
            </a:endParaRPr>
          </a:p>
          <a:p>
            <a:pPr algn="just">
              <a:spcBef>
                <a:spcPts val="0"/>
              </a:spcBef>
            </a:pPr>
            <a:r>
              <a:rPr lang="en-US" sz="2200" i="1" dirty="0" smtClean="0">
                <a:solidFill>
                  <a:schemeClr val="bg1"/>
                </a:solidFill>
                <a:effectLst/>
                <a:latin typeface="Arial" panose="020B0604020202020204" pitchFamily="34" charset="0"/>
              </a:rPr>
              <a:t>“</a:t>
            </a:r>
            <a:r>
              <a:rPr lang="en-US" sz="2200" i="1" dirty="0" smtClean="0">
                <a:solidFill>
                  <a:schemeClr val="bg1"/>
                </a:solidFill>
                <a:effectLst/>
                <a:latin typeface="Century Gothic" panose="020B0502020202020204" pitchFamily="34" charset="0"/>
              </a:rPr>
              <a:t>Help! Help!” I yelled. Then I saw something or someone. I swam hard. Maybe it was Mom. Or Dad! They were there, so close yet so far. It felt like days had past in the minutes it took to swim. I’d made it at last. But it wasn’t Mom and Dad. Just two pieces of driftwood floating idly.”</a:t>
            </a:r>
            <a:endParaRPr lang="en-US" sz="2200" i="1" dirty="0">
              <a:solidFill>
                <a:schemeClr val="bg1"/>
              </a:solidFill>
              <a:effectLst/>
              <a:latin typeface="Arial" panose="020B0604020202020204" pitchFamily="34" charset="0"/>
            </a:endParaRPr>
          </a:p>
        </p:txBody>
      </p:sp>
    </p:spTree>
    <p:extLst>
      <p:ext uri="{BB962C8B-B14F-4D97-AF65-F5344CB8AC3E}">
        <p14:creationId xmlns:p14="http://schemas.microsoft.com/office/powerpoint/2010/main" val="2125378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i="1" u="sng" dirty="0" smtClean="0"/>
              <a:t>How to build tension</a:t>
            </a:r>
            <a:endParaRPr lang="en-GB" b="1" i="1" u="sng" dirty="0"/>
          </a:p>
        </p:txBody>
      </p:sp>
      <p:sp>
        <p:nvSpPr>
          <p:cNvPr id="3" name="Content Placeholder 2"/>
          <p:cNvSpPr>
            <a:spLocks noGrp="1"/>
          </p:cNvSpPr>
          <p:nvPr>
            <p:ph idx="1"/>
          </p:nvPr>
        </p:nvSpPr>
        <p:spPr>
          <a:xfrm>
            <a:off x="838200" y="1825625"/>
            <a:ext cx="6345195" cy="4351338"/>
          </a:xfrm>
        </p:spPr>
        <p:txBody>
          <a:bodyPr>
            <a:normAutofit lnSpcReduction="10000"/>
          </a:bodyPr>
          <a:lstStyle/>
          <a:p>
            <a:r>
              <a:rPr lang="en-GB" dirty="0" smtClean="0"/>
              <a:t>When we are writing we sometimes use sentences to build tension.</a:t>
            </a:r>
          </a:p>
          <a:p>
            <a:endParaRPr lang="en-GB" dirty="0"/>
          </a:p>
          <a:p>
            <a:r>
              <a:rPr lang="en-GB" b="1" dirty="0" smtClean="0">
                <a:solidFill>
                  <a:srgbClr val="FF0000"/>
                </a:solidFill>
                <a:effectLst>
                  <a:outerShdw blurRad="38100" dist="38100" dir="2700000" algn="tl">
                    <a:srgbClr val="000000">
                      <a:alpha val="43137"/>
                    </a:srgbClr>
                  </a:outerShdw>
                </a:effectLst>
              </a:rPr>
              <a:t>We can build tension by changing from compound to simple sentences.</a:t>
            </a:r>
          </a:p>
          <a:p>
            <a:endParaRPr lang="en-GB" dirty="0"/>
          </a:p>
          <a:p>
            <a:r>
              <a:rPr lang="en-GB" b="1" dirty="0" smtClean="0">
                <a:solidFill>
                  <a:srgbClr val="FF0000"/>
                </a:solidFill>
                <a:effectLst>
                  <a:outerShdw blurRad="38100" dist="38100" dir="2700000" algn="tl">
                    <a:srgbClr val="000000">
                      <a:alpha val="43137"/>
                    </a:srgbClr>
                  </a:outerShdw>
                </a:effectLst>
              </a:rPr>
              <a:t>By using simple sentences it makes us read the text quicker. </a:t>
            </a:r>
            <a:r>
              <a:rPr lang="en-GB" dirty="0" smtClean="0"/>
              <a:t>It also makes us stop more often at full stops when the events sink in!</a:t>
            </a: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27840" y="2013326"/>
            <a:ext cx="3677163" cy="2600688"/>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239194346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i="1" u="sng" dirty="0" smtClean="0"/>
              <a:t>Day Dreaming…</a:t>
            </a:r>
            <a:endParaRPr lang="en-GB" b="1" i="1" u="sng" dirty="0"/>
          </a:p>
        </p:txBody>
      </p:sp>
      <p:sp>
        <p:nvSpPr>
          <p:cNvPr id="3" name="Content Placeholder 2"/>
          <p:cNvSpPr>
            <a:spLocks noGrp="1"/>
          </p:cNvSpPr>
          <p:nvPr>
            <p:ph idx="1"/>
          </p:nvPr>
        </p:nvSpPr>
        <p:spPr>
          <a:xfrm>
            <a:off x="838200" y="1825625"/>
            <a:ext cx="6114535" cy="4351338"/>
          </a:xfrm>
        </p:spPr>
        <p:txBody>
          <a:bodyPr>
            <a:normAutofit fontScale="92500" lnSpcReduction="10000"/>
          </a:bodyPr>
          <a:lstStyle/>
          <a:p>
            <a:r>
              <a:rPr lang="en-GB" dirty="0" smtClean="0"/>
              <a:t>At the end of Chapter 2 Cameron tells us that he usually ‘daydreams’ on his way home from school.</a:t>
            </a:r>
          </a:p>
          <a:p>
            <a:endParaRPr lang="en-GB" dirty="0"/>
          </a:p>
          <a:p>
            <a:r>
              <a:rPr lang="en-GB" b="1" dirty="0" smtClean="0">
                <a:solidFill>
                  <a:srgbClr val="FF0000"/>
                </a:solidFill>
              </a:rPr>
              <a:t>Today you’re going to have a go at writing up one of Cameron’s possible day dreams. </a:t>
            </a:r>
          </a:p>
          <a:p>
            <a:endParaRPr lang="en-GB" dirty="0"/>
          </a:p>
          <a:p>
            <a:r>
              <a:rPr lang="en-GB" dirty="0" smtClean="0"/>
              <a:t>In your writing you need to </a:t>
            </a:r>
            <a:r>
              <a:rPr lang="en-GB" u="sng" dirty="0" smtClean="0">
                <a:solidFill>
                  <a:srgbClr val="FF0000"/>
                </a:solidFill>
                <a:effectLst>
                  <a:outerShdw blurRad="38100" dist="38100" dir="2700000" algn="tl">
                    <a:srgbClr val="000000">
                      <a:alpha val="43137"/>
                    </a:srgbClr>
                  </a:outerShdw>
                </a:effectLst>
              </a:rPr>
              <a:t>prove that you can build tension by using a variety of simple and compound sentences</a:t>
            </a:r>
            <a:r>
              <a:rPr lang="en-GB" dirty="0" smtClean="0"/>
              <a:t>.</a:t>
            </a: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96878" y="838574"/>
            <a:ext cx="4485522" cy="4627231"/>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212611779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loud Callout 3"/>
          <p:cNvSpPr/>
          <p:nvPr/>
        </p:nvSpPr>
        <p:spPr>
          <a:xfrm>
            <a:off x="436604" y="-1"/>
            <a:ext cx="11491785" cy="6176963"/>
          </a:xfrm>
          <a:prstGeom prst="cloudCallout">
            <a:avLst>
              <a:gd name="adj1" fmla="val -50099"/>
              <a:gd name="adj2" fmla="val 55080"/>
            </a:avLst>
          </a:prstGeom>
          <a:solidFill>
            <a:srgbClr val="002060"/>
          </a:solidFill>
          <a:ln>
            <a:solidFill>
              <a:srgbClr val="FF0000"/>
            </a:solidFill>
          </a:ln>
          <a:effectLst>
            <a:glow rad="101600">
              <a:srgbClr val="FF0000">
                <a:alpha val="6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i="1" u="sng" dirty="0" smtClean="0">
                <a:effectLst>
                  <a:outerShdw blurRad="38100" dist="38100" dir="2700000" algn="tl">
                    <a:srgbClr val="000000">
                      <a:alpha val="43137"/>
                    </a:srgbClr>
                  </a:outerShdw>
                </a:effectLst>
              </a:rPr>
              <a:t>Draw a thought bubble write out something Cameron may daydream about…</a:t>
            </a:r>
          </a:p>
          <a:p>
            <a:pPr algn="ctr"/>
            <a:endParaRPr lang="en-GB" i="1" dirty="0"/>
          </a:p>
          <a:p>
            <a:pPr algn="ctr"/>
            <a:r>
              <a:rPr lang="en-GB" sz="2200" i="1" u="sng" dirty="0" smtClean="0">
                <a:effectLst>
                  <a:outerShdw blurRad="38100" dist="38100" dir="2700000" algn="tl">
                    <a:srgbClr val="000000">
                      <a:alpha val="43137"/>
                    </a:srgbClr>
                  </a:outerShdw>
                </a:effectLst>
              </a:rPr>
              <a:t>STRUGGLING</a:t>
            </a:r>
            <a:r>
              <a:rPr lang="en-GB" sz="2200" i="1" dirty="0" smtClean="0"/>
              <a:t>: Choose from the following topics (school football games, playing Dare Devil Dive, telling Marlon about your fears for the future)</a:t>
            </a:r>
          </a:p>
          <a:p>
            <a:pPr algn="ctr"/>
            <a:endParaRPr lang="en-GB" sz="2200" i="1" dirty="0"/>
          </a:p>
          <a:p>
            <a:pPr algn="ctr"/>
            <a:r>
              <a:rPr lang="en-GB" sz="2200" i="1" u="sng" dirty="0" smtClean="0">
                <a:effectLst>
                  <a:outerShdw blurRad="38100" dist="38100" dir="2700000" algn="tl">
                    <a:srgbClr val="000000">
                      <a:alpha val="43137"/>
                    </a:srgbClr>
                  </a:outerShdw>
                </a:effectLst>
              </a:rPr>
              <a:t>CHALLENGE</a:t>
            </a:r>
            <a:r>
              <a:rPr lang="en-GB" sz="2200" i="1" dirty="0" smtClean="0"/>
              <a:t>: Aim to use a simile, some alliteration and AT LEAST 5 compound sentences in your writing.</a:t>
            </a:r>
          </a:p>
          <a:p>
            <a:pPr algn="ctr"/>
            <a:endParaRPr lang="en-GB" dirty="0"/>
          </a:p>
        </p:txBody>
      </p:sp>
    </p:spTree>
    <p:extLst>
      <p:ext uri="{BB962C8B-B14F-4D97-AF65-F5344CB8AC3E}">
        <p14:creationId xmlns:p14="http://schemas.microsoft.com/office/powerpoint/2010/main" val="369582027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i="1" u="sng" dirty="0" smtClean="0"/>
              <a:t>Assessment</a:t>
            </a:r>
            <a:r>
              <a:rPr lang="en-GB" b="1" i="1" u="sng" dirty="0" smtClean="0"/>
              <a:t>.</a:t>
            </a:r>
            <a:endParaRPr lang="en-GB" b="1" i="1" u="sng" dirty="0"/>
          </a:p>
        </p:txBody>
      </p:sp>
      <p:sp>
        <p:nvSpPr>
          <p:cNvPr id="3" name="Content Placeholder 2"/>
          <p:cNvSpPr>
            <a:spLocks noGrp="1"/>
          </p:cNvSpPr>
          <p:nvPr>
            <p:ph idx="1"/>
          </p:nvPr>
        </p:nvSpPr>
        <p:spPr>
          <a:xfrm>
            <a:off x="838200" y="1825625"/>
            <a:ext cx="4903573" cy="4351338"/>
          </a:xfrm>
        </p:spPr>
        <p:txBody>
          <a:bodyPr/>
          <a:lstStyle/>
          <a:p>
            <a:r>
              <a:rPr lang="en-GB" dirty="0" smtClean="0"/>
              <a:t>Read </a:t>
            </a:r>
            <a:r>
              <a:rPr lang="en-GB" dirty="0" smtClean="0"/>
              <a:t>your </a:t>
            </a:r>
            <a:r>
              <a:rPr lang="en-GB" dirty="0" smtClean="0"/>
              <a:t>work back and </a:t>
            </a:r>
            <a:r>
              <a:rPr lang="en-GB" i="1" u="sng" dirty="0" smtClean="0">
                <a:solidFill>
                  <a:srgbClr val="FF0000"/>
                </a:solidFill>
                <a:effectLst>
                  <a:outerShdw blurRad="38100" dist="38100" dir="2700000" algn="tl">
                    <a:srgbClr val="000000">
                      <a:alpha val="43137"/>
                    </a:srgbClr>
                  </a:outerShdw>
                </a:effectLst>
              </a:rPr>
              <a:t>underline</a:t>
            </a:r>
            <a:r>
              <a:rPr lang="en-GB" dirty="0" smtClean="0"/>
              <a:t> all of the </a:t>
            </a:r>
            <a:r>
              <a:rPr lang="en-GB" i="1" u="sng" dirty="0" smtClean="0">
                <a:solidFill>
                  <a:srgbClr val="FF0000"/>
                </a:solidFill>
                <a:effectLst>
                  <a:outerShdw blurRad="38100" dist="38100" dir="2700000" algn="tl">
                    <a:srgbClr val="000000">
                      <a:alpha val="43137"/>
                    </a:srgbClr>
                  </a:outerShdw>
                </a:effectLst>
              </a:rPr>
              <a:t>SIMPLE SENTENCES</a:t>
            </a:r>
            <a:r>
              <a:rPr lang="en-GB" dirty="0" smtClean="0"/>
              <a:t>.</a:t>
            </a:r>
          </a:p>
          <a:p>
            <a:endParaRPr lang="en-GB" dirty="0"/>
          </a:p>
          <a:p>
            <a:r>
              <a:rPr lang="en-GB" dirty="0" smtClean="0"/>
              <a:t>Now circle all the connectives in your </a:t>
            </a:r>
            <a:r>
              <a:rPr lang="en-GB" smtClean="0"/>
              <a:t>compound sentences. </a:t>
            </a: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23421" y="1188308"/>
            <a:ext cx="4930379" cy="4930379"/>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150694153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41</TotalTime>
  <Words>858</Words>
  <Application>Microsoft Office PowerPoint</Application>
  <PresentationFormat>Widescreen</PresentationFormat>
  <Paragraphs>105</Paragraphs>
  <Slides>12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Arial</vt:lpstr>
      <vt:lpstr>Calibri</vt:lpstr>
      <vt:lpstr>Calibri Light</vt:lpstr>
      <vt:lpstr>Century Gothic</vt:lpstr>
      <vt:lpstr>Wingdings</vt:lpstr>
      <vt:lpstr>Office Theme</vt:lpstr>
      <vt:lpstr>Starter:</vt:lpstr>
      <vt:lpstr>Day Dreaming.</vt:lpstr>
      <vt:lpstr>Keyword definition:  COUNTDOWN CONUNDRUM!</vt:lpstr>
      <vt:lpstr>Keywords:  Match-up and write the definition in your book.</vt:lpstr>
      <vt:lpstr>Keywords:  Were you correct? Check your answers</vt:lpstr>
      <vt:lpstr>Simple OR Compound?</vt:lpstr>
      <vt:lpstr>Simple OR Compound?</vt:lpstr>
      <vt:lpstr>Building tension…</vt:lpstr>
      <vt:lpstr>How to build tension</vt:lpstr>
      <vt:lpstr>Day Dreaming…</vt:lpstr>
      <vt:lpstr>PowerPoint Presentation</vt:lpstr>
      <vt:lpstr>Assessment.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Thursday 11th February 2016 Day Dreaming.</dc:title>
  <dc:creator>Sammy-Jo Farrell</dc:creator>
  <cp:lastModifiedBy>Hannah Dannell</cp:lastModifiedBy>
  <cp:revision>6</cp:revision>
  <dcterms:created xsi:type="dcterms:W3CDTF">2016-02-08T14:52:20Z</dcterms:created>
  <dcterms:modified xsi:type="dcterms:W3CDTF">2020-04-27T17:11:03Z</dcterms:modified>
</cp:coreProperties>
</file>