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4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5.xml" ContentType="application/vnd.openxmlformats-officedocument.theme+xml"/>
  <Override PartName="/ppt/slideLayouts/slideLayout11.xml" ContentType="application/vnd.openxmlformats-officedocument.presentationml.slideLayout+xml"/>
  <Override PartName="/ppt/theme/theme6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660" r:id="rId2"/>
    <p:sldMasterId id="2147483732" r:id="rId3"/>
    <p:sldMasterId id="2147483708" r:id="rId4"/>
    <p:sldMasterId id="2147483720" r:id="rId5"/>
    <p:sldMasterId id="2147483672" r:id="rId6"/>
    <p:sldMasterId id="2147483684" r:id="rId7"/>
  </p:sldMasterIdLst>
  <p:notesMasterIdLst>
    <p:notesMasterId r:id="rId19"/>
  </p:notesMasterIdLst>
  <p:handoutMasterIdLst>
    <p:handoutMasterId r:id="rId20"/>
  </p:handoutMasterIdLst>
  <p:sldIdLst>
    <p:sldId id="256" r:id="rId8"/>
    <p:sldId id="264" r:id="rId9"/>
    <p:sldId id="258" r:id="rId10"/>
    <p:sldId id="257" r:id="rId11"/>
    <p:sldId id="265" r:id="rId12"/>
    <p:sldId id="266" r:id="rId13"/>
    <p:sldId id="267" r:id="rId14"/>
    <p:sldId id="268" r:id="rId15"/>
    <p:sldId id="269" r:id="rId16"/>
    <p:sldId id="270" r:id="rId17"/>
    <p:sldId id="271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aroline Hamilton" initials="CH" lastIdx="2" clrIdx="0">
    <p:extLst>
      <p:ext uri="{19B8F6BF-5375-455C-9EA6-DF929625EA0E}">
        <p15:presenceInfo xmlns:p15="http://schemas.microsoft.com/office/powerpoint/2012/main" userId="Caroline Hamilto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191" autoAdjust="0"/>
    <p:restoredTop sz="87697" autoAdjust="0"/>
  </p:normalViewPr>
  <p:slideViewPr>
    <p:cSldViewPr>
      <p:cViewPr varScale="1">
        <p:scale>
          <a:sx n="60" d="100"/>
          <a:sy n="60" d="100"/>
        </p:scale>
        <p:origin x="1704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56" d="100"/>
          <a:sy n="56" d="100"/>
        </p:scale>
        <p:origin x="2856" y="72"/>
      </p:cViewPr>
      <p:guideLst/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3" Type="http://schemas.openxmlformats.org/officeDocument/2006/relationships/slideMaster" Target="slideMasters/slideMaster3.xml"/><Relationship Id="rId21" Type="http://schemas.openxmlformats.org/officeDocument/2006/relationships/commentAuthors" Target="commentAuthor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viewProps" Target="viewProps.xml"/><Relationship Id="rId10" Type="http://schemas.openxmlformats.org/officeDocument/2006/relationships/slide" Target="slides/slide3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879ED4-EA47-42E6-8621-E33B29BA8F9D}" type="datetimeFigureOut">
              <a:rPr lang="en-US" smtClean="0"/>
              <a:t>8/30/2019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CF0BB8-C432-471E-A239-C23E506A72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3885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795948-3CA7-4AB0-82CD-4756782276CE}" type="datetimeFigureOut">
              <a:rPr lang="en-GB" smtClean="0"/>
              <a:t>30/08/2019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FDAC55-FB6F-4094-ABB4-E691113947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29773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5950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How do we know that the first number that has been matched up is</a:t>
            </a:r>
            <a:r>
              <a:rPr lang="en-US" baseline="0" dirty="0" smtClean="0"/>
              <a:t> 11? </a:t>
            </a:r>
          </a:p>
          <a:p>
            <a:r>
              <a:rPr lang="en-US" baseline="0" dirty="0" smtClean="0"/>
              <a:t>Can we use the same strategy to match the other numbers? </a:t>
            </a:r>
          </a:p>
          <a:p>
            <a:r>
              <a:rPr lang="en-US" baseline="0" dirty="0" smtClean="0"/>
              <a:t>What is the same about all the numbers?</a:t>
            </a:r>
          </a:p>
          <a:p>
            <a:r>
              <a:rPr lang="en-US" baseline="0" dirty="0" smtClean="0"/>
              <a:t>What is different about all the numbers?</a:t>
            </a:r>
          </a:p>
          <a:p>
            <a:r>
              <a:rPr lang="en-US" baseline="0" dirty="0" smtClean="0"/>
              <a:t>Can we just look at the ones to help us match the numbers? </a:t>
            </a:r>
          </a:p>
          <a:p>
            <a:r>
              <a:rPr lang="en-US" baseline="0" dirty="0" smtClean="0"/>
              <a:t>How can we write eleven and fourteen in digits?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4703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What</a:t>
            </a:r>
            <a:r>
              <a:rPr lang="en-US" baseline="0" dirty="0" smtClean="0"/>
              <a:t> is the whole?</a:t>
            </a:r>
          </a:p>
          <a:p>
            <a:r>
              <a:rPr lang="en-US" baseline="0" dirty="0" smtClean="0"/>
              <a:t>What is the part? </a:t>
            </a:r>
          </a:p>
          <a:p>
            <a:r>
              <a:rPr lang="en-US" baseline="0" dirty="0" smtClean="0"/>
              <a:t>How do we know the missing part? </a:t>
            </a:r>
          </a:p>
          <a:p>
            <a:r>
              <a:rPr lang="en-US" baseline="0" dirty="0" smtClean="0"/>
              <a:t>Children might want to make the number 19 using concrete resources to represent it, and physically split the ten and 9 ones to find the missing part.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07706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What</a:t>
            </a:r>
            <a:r>
              <a:rPr lang="en-US" baseline="0" dirty="0" smtClean="0"/>
              <a:t> number are we starting on? </a:t>
            </a:r>
          </a:p>
          <a:p>
            <a:r>
              <a:rPr lang="en-US" baseline="0" dirty="0" smtClean="0"/>
              <a:t>What are we counting up in? </a:t>
            </a:r>
          </a:p>
          <a:p>
            <a:r>
              <a:rPr lang="en-US" baseline="0" dirty="0" smtClean="0"/>
              <a:t>What is one more than 10? What is one more/less than 12? </a:t>
            </a:r>
          </a:p>
          <a:p>
            <a:r>
              <a:rPr lang="en-US" baseline="0" dirty="0" smtClean="0"/>
              <a:t>What number would come next after 16?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68521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What number is represented on the 10 frame? </a:t>
            </a:r>
          </a:p>
          <a:p>
            <a:r>
              <a:rPr lang="en-GB" dirty="0" smtClean="0"/>
              <a:t>What is 1 less than this number?</a:t>
            </a:r>
            <a:r>
              <a:rPr lang="en-GB" baseline="0" dirty="0" smtClean="0"/>
              <a:t> Can you show me how we take one away to show one less? </a:t>
            </a:r>
          </a:p>
          <a:p>
            <a:r>
              <a:rPr lang="en-GB" baseline="0" dirty="0" smtClean="0"/>
              <a:t>How many more do we need to add to 10 to make this number? </a:t>
            </a:r>
          </a:p>
          <a:p>
            <a:r>
              <a:rPr lang="en-GB" baseline="0" dirty="0" smtClean="0"/>
              <a:t>What is one more than the number? </a:t>
            </a:r>
          </a:p>
          <a:p>
            <a:r>
              <a:rPr lang="en-GB" baseline="0" dirty="0" smtClean="0"/>
              <a:t>What do we need to add to the 10 to make this number? </a:t>
            </a:r>
          </a:p>
          <a:p>
            <a:r>
              <a:rPr lang="en-GB" baseline="0" dirty="0" smtClean="0"/>
              <a:t>Can we add a column of 5 to count quicker?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91283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How many tens do each of the numbers have?</a:t>
            </a:r>
            <a:r>
              <a:rPr lang="en-GB" baseline="0" dirty="0" smtClean="0"/>
              <a:t> </a:t>
            </a:r>
          </a:p>
          <a:p>
            <a:r>
              <a:rPr lang="en-GB" baseline="0" dirty="0" smtClean="0"/>
              <a:t>How many ones do each of the number haves?</a:t>
            </a:r>
          </a:p>
          <a:p>
            <a:r>
              <a:rPr lang="en-GB" baseline="0" dirty="0" smtClean="0"/>
              <a:t>Is 1 ten and 3 ones bugger or smaller than 1 ten and 1 one? How do we know?</a:t>
            </a:r>
          </a:p>
          <a:p>
            <a:r>
              <a:rPr lang="en-GB" baseline="0" dirty="0" smtClean="0"/>
              <a:t>Which symbol represents more than?</a:t>
            </a:r>
          </a:p>
          <a:p>
            <a:r>
              <a:rPr lang="en-GB" baseline="0" dirty="0" smtClean="0"/>
              <a:t>Can we group and ones to exchange them for 1 ten? </a:t>
            </a:r>
          </a:p>
          <a:p>
            <a:r>
              <a:rPr lang="en-GB" baseline="0" dirty="0" smtClean="0"/>
              <a:t>Is it easier to see that 12 ones is equal to 1 ten and 2 ones now? </a:t>
            </a:r>
          </a:p>
          <a:p>
            <a:r>
              <a:rPr lang="en-GB" baseline="0" dirty="0" smtClean="0"/>
              <a:t>What does equal mean?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4505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Children may want to use a number track or number – line to help them to count on one more or</a:t>
            </a:r>
            <a:r>
              <a:rPr lang="en-GB" baseline="0" dirty="0" smtClean="0"/>
              <a:t> count one less.</a:t>
            </a:r>
          </a:p>
          <a:p>
            <a:r>
              <a:rPr lang="en-GB" baseline="0" dirty="0" smtClean="0"/>
              <a:t>What number comes after 17 when we are counting up in ones? </a:t>
            </a:r>
          </a:p>
          <a:p>
            <a:r>
              <a:rPr lang="en-GB" baseline="0" dirty="0" smtClean="0"/>
              <a:t>What number is 12 one more than?</a:t>
            </a:r>
          </a:p>
          <a:p>
            <a:r>
              <a:rPr lang="en-GB" baseline="0" dirty="0" smtClean="0"/>
              <a:t>Is 11 one less than 12?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98007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What are we counting up in? </a:t>
            </a:r>
          </a:p>
          <a:p>
            <a:r>
              <a:rPr lang="en-GB" dirty="0" smtClean="0"/>
              <a:t>What number could</a:t>
            </a:r>
            <a:r>
              <a:rPr lang="en-GB" baseline="0" dirty="0" smtClean="0"/>
              <a:t> </a:t>
            </a:r>
            <a:r>
              <a:rPr lang="en-GB" dirty="0" smtClean="0"/>
              <a:t>you start counting up or down from? </a:t>
            </a:r>
          </a:p>
          <a:p>
            <a:r>
              <a:rPr lang="en-GB" dirty="0" smtClean="0"/>
              <a:t>What do we know about the number 19 that can help us?</a:t>
            </a:r>
          </a:p>
          <a:p>
            <a:r>
              <a:rPr lang="en-GB" dirty="0" smtClean="0"/>
              <a:t>Is 19 (1</a:t>
            </a:r>
            <a:r>
              <a:rPr lang="en-GB" baseline="0" dirty="0" smtClean="0"/>
              <a:t> ten and 9 ones) </a:t>
            </a:r>
            <a:r>
              <a:rPr lang="en-GB" dirty="0" smtClean="0"/>
              <a:t>one less than 20?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94270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What</a:t>
            </a:r>
            <a:r>
              <a:rPr lang="en-GB" baseline="0" dirty="0" smtClean="0"/>
              <a:t> is the same/different about the numbers?</a:t>
            </a:r>
          </a:p>
          <a:p>
            <a:r>
              <a:rPr lang="en-GB" baseline="0" dirty="0" smtClean="0"/>
              <a:t>How can we identify the smallest number? Explain how you know</a:t>
            </a:r>
          </a:p>
          <a:p>
            <a:r>
              <a:rPr lang="en-GB" baseline="0" dirty="0" smtClean="0"/>
              <a:t>How can we compare 12 and 17 if they both have 1 ten?</a:t>
            </a:r>
          </a:p>
          <a:p>
            <a:r>
              <a:rPr lang="en-GB" baseline="0" dirty="0" smtClean="0"/>
              <a:t>How do we know 20 is the greatest number? Is it still the greatest number even though it has 0 ones?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53329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What numbers are less than 19? </a:t>
            </a:r>
          </a:p>
          <a:p>
            <a:r>
              <a:rPr lang="en-GB" dirty="0" smtClean="0"/>
              <a:t>Which</a:t>
            </a:r>
            <a:r>
              <a:rPr lang="en-GB" baseline="0" dirty="0" smtClean="0"/>
              <a:t> of these numbers are more than 16? </a:t>
            </a:r>
          </a:p>
          <a:p>
            <a:r>
              <a:rPr lang="en-GB" baseline="0" dirty="0" smtClean="0"/>
              <a:t>Are there only two possible </a:t>
            </a:r>
            <a:r>
              <a:rPr lang="en-GB" baseline="0" smtClean="0"/>
              <a:t>numbers in between </a:t>
            </a:r>
            <a:r>
              <a:rPr lang="en-GB" baseline="0" dirty="0" smtClean="0"/>
              <a:t>16 and 19? </a:t>
            </a:r>
          </a:p>
          <a:p>
            <a:r>
              <a:rPr lang="en-GB" baseline="0" dirty="0" smtClean="0"/>
              <a:t>Could Mo’s number be 16 or 19? Explain why not. </a:t>
            </a:r>
          </a:p>
          <a:p>
            <a:r>
              <a:rPr lang="en-GB" baseline="0" dirty="0" smtClean="0"/>
              <a:t>Children may need to use a number-line to see the possible numbers </a:t>
            </a:r>
            <a:r>
              <a:rPr lang="en-GB" baseline="0" dirty="0" err="1" smtClean="0"/>
              <a:t>inbetween</a:t>
            </a:r>
            <a:r>
              <a:rPr lang="en-GB" baseline="0" dirty="0" smtClean="0"/>
              <a:t> 16 and 19.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81850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with nam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51520" y="2276872"/>
            <a:ext cx="7772400" cy="1470025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en-US" dirty="0" smtClean="0"/>
              <a:t>Title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71600" y="3886200"/>
            <a:ext cx="6400800" cy="101896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000">
                <a:solidFill>
                  <a:schemeClr val="bg1">
                    <a:lumMod val="50000"/>
                  </a:schemeClr>
                </a:solidFill>
                <a:latin typeface="Gill Sans MT" panose="020B0502020104020203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Course Lead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371322" y="5182382"/>
            <a:ext cx="6401355" cy="145097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762579" y="5761075"/>
            <a:ext cx="341441" cy="29621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388454" y="5715516"/>
            <a:ext cx="367092" cy="34177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4039980" y="5715684"/>
            <a:ext cx="348474" cy="341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721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613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ort Sub-head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7524" y="1232756"/>
            <a:ext cx="7020780" cy="594444"/>
          </a:xfrm>
          <a:prstGeom prst="rect">
            <a:avLst/>
          </a:prstGeom>
        </p:spPr>
        <p:txBody>
          <a:bodyPr/>
          <a:lstStyle>
            <a:lvl1pPr algn="l">
              <a:defRPr sz="3600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r>
              <a:rPr lang="en-US" dirty="0" smtClean="0"/>
              <a:t>Click to edit Master title</a:t>
            </a:r>
            <a:endParaRPr lang="en-GB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87524" y="2060848"/>
            <a:ext cx="7921625" cy="4284662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Gill Sans MT" panose="020B0502020104020203" pitchFamily="34" charset="0"/>
              </a:defRPr>
            </a:lvl1pPr>
            <a:lvl2pPr>
              <a:defRPr sz="2800">
                <a:latin typeface="Gill Sans MT" panose="020B0502020104020203" pitchFamily="34" charset="0"/>
              </a:defRPr>
            </a:lvl2pPr>
            <a:lvl3pPr marL="914400" indent="0">
              <a:buNone/>
              <a:defRPr sz="2000">
                <a:latin typeface="Gill Sans MT" panose="020B0502020104020203" pitchFamily="34" charset="0"/>
              </a:defRPr>
            </a:lvl3pPr>
            <a:lvl4pPr>
              <a:defRPr sz="1800">
                <a:latin typeface="Gill Sans MT" panose="020B0502020104020203" pitchFamily="34" charset="0"/>
              </a:defRPr>
            </a:lvl4pPr>
            <a:lvl5pPr>
              <a:defRPr sz="1800">
                <a:latin typeface="Gill Sans MT" panose="020B0502020104020203" pitchFamily="34" charset="0"/>
              </a:defRPr>
            </a:lvl5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42633349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ort title with model &amp; Cal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287524" y="1232756"/>
            <a:ext cx="7020780" cy="594444"/>
          </a:xfrm>
          <a:prstGeom prst="rect">
            <a:avLst/>
          </a:prstGeom>
        </p:spPr>
        <p:txBody>
          <a:bodyPr/>
          <a:lstStyle>
            <a:lvl1pPr algn="l">
              <a:defRPr sz="3600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r>
              <a:rPr lang="en-US" dirty="0" smtClean="0"/>
              <a:t>Click to edit Master title</a:t>
            </a:r>
            <a:endParaRPr lang="en-GB" dirty="0"/>
          </a:p>
        </p:txBody>
      </p:sp>
      <p:sp>
        <p:nvSpPr>
          <p:cNvPr id="4" name="Rectangle 3"/>
          <p:cNvSpPr/>
          <p:nvPr userDrawn="1"/>
        </p:nvSpPr>
        <p:spPr>
          <a:xfrm>
            <a:off x="215516" y="2024844"/>
            <a:ext cx="8244916" cy="8280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 userDrawn="1"/>
        </p:nvSpPr>
        <p:spPr>
          <a:xfrm>
            <a:off x="215516" y="2924944"/>
            <a:ext cx="5436604" cy="3024336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>
            <a:off x="5742130" y="2924944"/>
            <a:ext cx="2718302" cy="3024336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 userDrawn="1"/>
        </p:nvSpPr>
        <p:spPr>
          <a:xfrm>
            <a:off x="215516" y="2952237"/>
            <a:ext cx="5436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latin typeface="Gill Sans MT" pitchFamily="34" charset="0"/>
              </a:rPr>
              <a:t>Model</a:t>
            </a:r>
          </a:p>
        </p:txBody>
      </p:sp>
      <p:sp>
        <p:nvSpPr>
          <p:cNvPr id="8" name="TextBox 7"/>
          <p:cNvSpPr txBox="1"/>
          <p:nvPr userDrawn="1"/>
        </p:nvSpPr>
        <p:spPr>
          <a:xfrm>
            <a:off x="5742130" y="2960948"/>
            <a:ext cx="27183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latin typeface="Gill Sans MT" pitchFamily="34" charset="0"/>
              </a:rPr>
              <a:t>Calculations</a:t>
            </a:r>
          </a:p>
        </p:txBody>
      </p:sp>
      <p:sp>
        <p:nvSpPr>
          <p:cNvPr id="34" name="Text Placeholder 33"/>
          <p:cNvSpPr>
            <a:spLocks noGrp="1"/>
          </p:cNvSpPr>
          <p:nvPr>
            <p:ph type="body" sz="quarter" idx="10"/>
          </p:nvPr>
        </p:nvSpPr>
        <p:spPr>
          <a:xfrm>
            <a:off x="215900" y="2013149"/>
            <a:ext cx="8243888" cy="83978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18135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8" grpId="0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um Sub-head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 userDrawn="1"/>
        </p:nvSpPr>
        <p:spPr>
          <a:xfrm>
            <a:off x="287524" y="1232756"/>
            <a:ext cx="5732276" cy="59444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Gill Sans MT" panose="020B0502020104020203" pitchFamily="34" charset="0"/>
                <a:ea typeface="+mj-ea"/>
                <a:cs typeface="+mj-cs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87338" y="1989138"/>
            <a:ext cx="7956550" cy="4319587"/>
          </a:xfrm>
          <a:prstGeom prst="rect">
            <a:avLst/>
          </a:prstGeom>
        </p:spPr>
        <p:txBody>
          <a:bodyPr/>
          <a:lstStyle>
            <a:lvl1pPr>
              <a:defRPr>
                <a:latin typeface="Gill Sans MT" panose="020B0502020104020203" pitchFamily="34" charset="0"/>
              </a:defRPr>
            </a:lvl1pPr>
            <a:lvl2pPr>
              <a:defRPr>
                <a:latin typeface="Gill Sans MT" panose="020B0502020104020203" pitchFamily="34" charset="0"/>
              </a:defRPr>
            </a:lvl2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343957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um title with model &amp; Cal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287524" y="1232756"/>
            <a:ext cx="7020780" cy="594444"/>
          </a:xfrm>
          <a:prstGeom prst="rect">
            <a:avLst/>
          </a:prstGeom>
        </p:spPr>
        <p:txBody>
          <a:bodyPr/>
          <a:lstStyle>
            <a:lvl1pPr algn="l">
              <a:defRPr sz="3600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r>
              <a:rPr lang="en-US" dirty="0" smtClean="0"/>
              <a:t>Click to edit Master title</a:t>
            </a:r>
            <a:endParaRPr lang="en-GB" dirty="0"/>
          </a:p>
        </p:txBody>
      </p:sp>
      <p:sp>
        <p:nvSpPr>
          <p:cNvPr id="4" name="Rectangle 3"/>
          <p:cNvSpPr/>
          <p:nvPr userDrawn="1"/>
        </p:nvSpPr>
        <p:spPr>
          <a:xfrm>
            <a:off x="215516" y="2024844"/>
            <a:ext cx="8244916" cy="8280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 userDrawn="1"/>
        </p:nvSpPr>
        <p:spPr>
          <a:xfrm>
            <a:off x="215516" y="2924944"/>
            <a:ext cx="5436604" cy="3024336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>
            <a:off x="5742130" y="2924944"/>
            <a:ext cx="2718302" cy="3024336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 userDrawn="1"/>
        </p:nvSpPr>
        <p:spPr>
          <a:xfrm>
            <a:off x="215516" y="2952237"/>
            <a:ext cx="5436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latin typeface="Gill Sans MT" pitchFamily="34" charset="0"/>
              </a:rPr>
              <a:t>Model</a:t>
            </a:r>
          </a:p>
        </p:txBody>
      </p:sp>
      <p:sp>
        <p:nvSpPr>
          <p:cNvPr id="8" name="TextBox 7"/>
          <p:cNvSpPr txBox="1"/>
          <p:nvPr userDrawn="1"/>
        </p:nvSpPr>
        <p:spPr>
          <a:xfrm>
            <a:off x="5742130" y="2960948"/>
            <a:ext cx="27183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latin typeface="Gill Sans MT" pitchFamily="34" charset="0"/>
              </a:rPr>
              <a:t>Calculations</a:t>
            </a:r>
          </a:p>
        </p:txBody>
      </p:sp>
      <p:sp>
        <p:nvSpPr>
          <p:cNvPr id="9" name="Text Placeholder 33"/>
          <p:cNvSpPr>
            <a:spLocks noGrp="1"/>
          </p:cNvSpPr>
          <p:nvPr>
            <p:ph type="body" sz="quarter" idx="10"/>
          </p:nvPr>
        </p:nvSpPr>
        <p:spPr>
          <a:xfrm>
            <a:off x="215900" y="2013149"/>
            <a:ext cx="8243888" cy="83978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59677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8" grpId="0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ng Sub-head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287524" y="1232756"/>
            <a:ext cx="7164796" cy="594444"/>
          </a:xfrm>
          <a:prstGeom prst="rect">
            <a:avLst/>
          </a:prstGeom>
        </p:spPr>
        <p:txBody>
          <a:bodyPr/>
          <a:lstStyle>
            <a:lvl1pPr algn="l">
              <a:defRPr sz="3600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87338" y="1989138"/>
            <a:ext cx="7956550" cy="4248150"/>
          </a:xfrm>
          <a:prstGeom prst="rect">
            <a:avLst/>
          </a:prstGeom>
        </p:spPr>
        <p:txBody>
          <a:bodyPr/>
          <a:lstStyle>
            <a:lvl1pPr>
              <a:defRPr>
                <a:latin typeface="Gill Sans MT" panose="020B0502020104020203" pitchFamily="34" charset="0"/>
              </a:defRPr>
            </a:lvl1pPr>
            <a:lvl2pPr>
              <a:defRPr>
                <a:latin typeface="Gill Sans MT" panose="020B0502020104020203" pitchFamily="34" charset="0"/>
              </a:defRPr>
            </a:lvl2pPr>
            <a:lvl3pPr marL="914400" indent="0">
              <a:buNone/>
              <a:defRPr/>
            </a:lvl3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0558339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ng title with model &amp; Cal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287524" y="1232756"/>
            <a:ext cx="7164796" cy="594444"/>
          </a:xfrm>
          <a:prstGeom prst="rect">
            <a:avLst/>
          </a:prstGeom>
        </p:spPr>
        <p:txBody>
          <a:bodyPr/>
          <a:lstStyle>
            <a:lvl1pPr algn="l">
              <a:defRPr sz="3600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4" name="Rectangle 3"/>
          <p:cNvSpPr/>
          <p:nvPr userDrawn="1"/>
        </p:nvSpPr>
        <p:spPr>
          <a:xfrm>
            <a:off x="215516" y="2024844"/>
            <a:ext cx="8244916" cy="8280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 userDrawn="1"/>
        </p:nvSpPr>
        <p:spPr>
          <a:xfrm>
            <a:off x="215516" y="2924944"/>
            <a:ext cx="5436604" cy="3024336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>
            <a:off x="5742130" y="2924944"/>
            <a:ext cx="2718302" cy="3024336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 userDrawn="1"/>
        </p:nvSpPr>
        <p:spPr>
          <a:xfrm>
            <a:off x="215516" y="2952237"/>
            <a:ext cx="5436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latin typeface="Gill Sans MT" pitchFamily="34" charset="0"/>
              </a:rPr>
              <a:t>Model</a:t>
            </a:r>
          </a:p>
        </p:txBody>
      </p:sp>
      <p:sp>
        <p:nvSpPr>
          <p:cNvPr id="8" name="TextBox 7"/>
          <p:cNvSpPr txBox="1"/>
          <p:nvPr userDrawn="1"/>
        </p:nvSpPr>
        <p:spPr>
          <a:xfrm>
            <a:off x="5742130" y="2960948"/>
            <a:ext cx="27183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latin typeface="Gill Sans MT" pitchFamily="34" charset="0"/>
              </a:rPr>
              <a:t>Calculations</a:t>
            </a:r>
          </a:p>
        </p:txBody>
      </p:sp>
      <p:sp>
        <p:nvSpPr>
          <p:cNvPr id="9" name="Text Placeholder 33"/>
          <p:cNvSpPr>
            <a:spLocks noGrp="1"/>
          </p:cNvSpPr>
          <p:nvPr>
            <p:ph type="body" sz="quarter" idx="10"/>
          </p:nvPr>
        </p:nvSpPr>
        <p:spPr>
          <a:xfrm>
            <a:off x="215900" y="2013149"/>
            <a:ext cx="8243888" cy="83978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28507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8" grpId="0"/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51520" y="1052736"/>
            <a:ext cx="7885112" cy="5256212"/>
          </a:xfrm>
          <a:prstGeom prst="rect">
            <a:avLst/>
          </a:prstGeom>
        </p:spPr>
        <p:txBody>
          <a:bodyPr/>
          <a:lstStyle>
            <a:lvl1pPr>
              <a:defRPr>
                <a:latin typeface="Gill Sans MT" panose="020B0502020104020203" pitchFamily="34" charset="0"/>
              </a:defRPr>
            </a:lvl1pPr>
            <a:lvl2pPr>
              <a:defRPr>
                <a:latin typeface="Gill Sans MT" panose="020B0502020104020203" pitchFamily="34" charset="0"/>
              </a:defRPr>
            </a:lvl2pPr>
            <a:lvl3pPr marL="914400" indent="0">
              <a:buNone/>
              <a:defRPr/>
            </a:lvl3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3880938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itle with model &amp; Cal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215516" y="1064431"/>
            <a:ext cx="8244916" cy="13135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 userDrawn="1"/>
        </p:nvSpPr>
        <p:spPr>
          <a:xfrm>
            <a:off x="215516" y="2528900"/>
            <a:ext cx="5436604" cy="3420380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 userDrawn="1"/>
        </p:nvSpPr>
        <p:spPr>
          <a:xfrm>
            <a:off x="5742130" y="2528900"/>
            <a:ext cx="2718302" cy="3420380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 userDrawn="1"/>
        </p:nvSpPr>
        <p:spPr>
          <a:xfrm>
            <a:off x="215516" y="2528900"/>
            <a:ext cx="5436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latin typeface="Gill Sans MT" pitchFamily="34" charset="0"/>
              </a:rPr>
              <a:t>Model</a:t>
            </a:r>
          </a:p>
        </p:txBody>
      </p:sp>
      <p:sp>
        <p:nvSpPr>
          <p:cNvPr id="7" name="TextBox 6"/>
          <p:cNvSpPr txBox="1"/>
          <p:nvPr userDrawn="1"/>
        </p:nvSpPr>
        <p:spPr>
          <a:xfrm>
            <a:off x="5742130" y="2537611"/>
            <a:ext cx="27183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latin typeface="Gill Sans MT" pitchFamily="34" charset="0"/>
              </a:rPr>
              <a:t>Calculations</a:t>
            </a:r>
          </a:p>
        </p:txBody>
      </p:sp>
      <p:sp>
        <p:nvSpPr>
          <p:cNvPr id="8" name="Text Placeholder 33"/>
          <p:cNvSpPr>
            <a:spLocks noGrp="1"/>
          </p:cNvSpPr>
          <p:nvPr>
            <p:ph type="body" sz="quarter" idx="10"/>
          </p:nvPr>
        </p:nvSpPr>
        <p:spPr>
          <a:xfrm>
            <a:off x="215900" y="1052736"/>
            <a:ext cx="8243888" cy="133214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91290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7" grpId="0"/>
    </p:bld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Diagram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84481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Quot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>
            <a:lvl1pPr>
              <a:defRPr sz="3200" i="1">
                <a:latin typeface="Gill Sans MT" panose="020B0502020104020203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47964" y="5553236"/>
            <a:ext cx="4210236" cy="553616"/>
          </a:xfrm>
        </p:spPr>
        <p:txBody>
          <a:bodyPr>
            <a:normAutofit/>
          </a:bodyPr>
          <a:lstStyle>
            <a:lvl1pPr marL="0" indent="0" algn="r">
              <a:buNone/>
              <a:defRPr sz="2800" baseline="0">
                <a:solidFill>
                  <a:schemeClr val="tx1">
                    <a:tint val="75000"/>
                  </a:schemeClr>
                </a:solidFill>
                <a:latin typeface="Gill Sans MT" panose="020B0502020104020203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49780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s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00677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1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63"/>
          <a:stretch/>
        </p:blipFill>
        <p:spPr bwMode="auto">
          <a:xfrm>
            <a:off x="0" y="1387153"/>
            <a:ext cx="7835182" cy="2401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388" y="166762"/>
            <a:ext cx="849970" cy="84997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1520" y="238488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3575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744" r:id="rId2"/>
  </p:sldLayoutIdLst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latin typeface="Gill Sans MT" panose="020B0502020104020203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39" r="12610"/>
          <a:stretch/>
        </p:blipFill>
        <p:spPr bwMode="auto">
          <a:xfrm>
            <a:off x="0" y="0"/>
            <a:ext cx="9143999" cy="6923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388" y="166762"/>
            <a:ext cx="849970" cy="849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068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740" r:id="rId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39" r="12610"/>
          <a:stretch/>
        </p:blipFill>
        <p:spPr bwMode="auto">
          <a:xfrm>
            <a:off x="0" y="0"/>
            <a:ext cx="9143999" cy="6923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rapezoid 7"/>
          <p:cNvSpPr/>
          <p:nvPr userDrawn="1"/>
        </p:nvSpPr>
        <p:spPr>
          <a:xfrm rot="10800000">
            <a:off x="-540568" y="1124745"/>
            <a:ext cx="6804756" cy="756000"/>
          </a:xfrm>
          <a:prstGeom prst="trapezoid">
            <a:avLst>
              <a:gd name="adj" fmla="val 47038"/>
            </a:avLst>
          </a:prstGeom>
          <a:solidFill>
            <a:srgbClr val="1D3A63"/>
          </a:solidFill>
          <a:ln>
            <a:solidFill>
              <a:srgbClr val="1D3A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388" y="166762"/>
            <a:ext cx="849970" cy="849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207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41" r:id="rId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39" r="12610"/>
          <a:stretch/>
        </p:blipFill>
        <p:spPr bwMode="auto">
          <a:xfrm>
            <a:off x="0" y="0"/>
            <a:ext cx="9143999" cy="6923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rapezoid 7"/>
          <p:cNvSpPr/>
          <p:nvPr userDrawn="1"/>
        </p:nvSpPr>
        <p:spPr>
          <a:xfrm rot="10800000">
            <a:off x="-540568" y="1124745"/>
            <a:ext cx="8424936" cy="756000"/>
          </a:xfrm>
          <a:prstGeom prst="trapezoid">
            <a:avLst>
              <a:gd name="adj" fmla="val 47038"/>
            </a:avLst>
          </a:prstGeom>
          <a:solidFill>
            <a:srgbClr val="1D3A63"/>
          </a:solidFill>
          <a:ln>
            <a:solidFill>
              <a:srgbClr val="1D3A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388" y="166762"/>
            <a:ext cx="849970" cy="849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527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42" r:id="rId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 userDrawn="1"/>
        </p:nvGrpSpPr>
        <p:grpSpPr>
          <a:xfrm>
            <a:off x="0" y="0"/>
            <a:ext cx="9143999" cy="6923851"/>
            <a:chOff x="0" y="0"/>
            <a:chExt cx="9143999" cy="6923851"/>
          </a:xfrm>
        </p:grpSpPr>
        <p:pic>
          <p:nvPicPr>
            <p:cNvPr id="7" name="Picture 2"/>
            <p:cNvPicPr>
              <a:picLocks noChangeAspect="1" noChangeArrowheads="1"/>
            </p:cNvPicPr>
            <p:nvPr userDrawn="1"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139" r="12610"/>
            <a:stretch/>
          </p:blipFill>
          <p:spPr bwMode="auto">
            <a:xfrm>
              <a:off x="0" y="0"/>
              <a:ext cx="9143999" cy="692385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8" name="Rectangle 7"/>
            <p:cNvSpPr/>
            <p:nvPr userDrawn="1"/>
          </p:nvSpPr>
          <p:spPr>
            <a:xfrm>
              <a:off x="0" y="728700"/>
              <a:ext cx="5868144" cy="140415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388" y="166762"/>
            <a:ext cx="849970" cy="849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4443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43" r:id="rId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388" y="166762"/>
            <a:ext cx="849970" cy="849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804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Gill Sans MT" panose="020B0502020104020203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Gill Sans MT" panose="020B0502020104020203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Gill Sans MT" panose="020B0502020104020203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Gill Sans MT" panose="020B0502020104020203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Gill Sans MT" panose="020B0502020104020203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29FD6-4CDC-4228-BB16-07583EEB7D5F}" type="datetimeFigureOut">
              <a:rPr lang="en-GB" smtClean="0"/>
              <a:t>30/08/2019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E10F4E-27AF-47B0-BFFC-A116C5A81085}" type="slidenum">
              <a:rPr lang="en-GB" smtClean="0"/>
              <a:t>‹#›</a:t>
            </a:fld>
            <a:endParaRPr lang="en-GB"/>
          </a:p>
        </p:txBody>
      </p:sp>
      <p:pic>
        <p:nvPicPr>
          <p:cNvPr id="2050" name="Picture 2"/>
          <p:cNvPicPr>
            <a:picLocks noChangeAspect="1" noChangeArrowheads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76" r="12522"/>
          <a:stretch/>
        </p:blipFill>
        <p:spPr bwMode="auto">
          <a:xfrm>
            <a:off x="0" y="0"/>
            <a:ext cx="9143999" cy="6863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9428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39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0.png"/><Relationship Id="rId11" Type="http://schemas.openxmlformats.org/officeDocument/2006/relationships/image" Target="../media/image55.png"/><Relationship Id="rId5" Type="http://schemas.openxmlformats.org/officeDocument/2006/relationships/image" Target="../media/image49.png"/><Relationship Id="rId10" Type="http://schemas.openxmlformats.org/officeDocument/2006/relationships/image" Target="../media/image54.png"/><Relationship Id="rId4" Type="http://schemas.openxmlformats.org/officeDocument/2006/relationships/image" Target="../media/image48.png"/><Relationship Id="rId9" Type="http://schemas.openxmlformats.org/officeDocument/2006/relationships/image" Target="../media/image5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56.png"/><Relationship Id="rId7" Type="http://schemas.openxmlformats.org/officeDocument/2006/relationships/image" Target="../media/image5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2618" y="4581128"/>
            <a:ext cx="5858764" cy="13046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276872"/>
            <a:ext cx="6206266" cy="145707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94606" y="1124744"/>
            <a:ext cx="5602710" cy="1457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711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1840419"/>
            <a:ext cx="8315665" cy="458458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90" y="1016732"/>
            <a:ext cx="7267062" cy="1182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242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1580" y="620688"/>
            <a:ext cx="7858425" cy="168264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2316" y="2096851"/>
            <a:ext cx="3773920" cy="4093743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4031940" y="2600908"/>
            <a:ext cx="1440160" cy="309634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000712" y="3609020"/>
            <a:ext cx="1471388" cy="108012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4031940" y="3609020"/>
            <a:ext cx="1471388" cy="208823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59348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7664" y="1124744"/>
            <a:ext cx="6102625" cy="107298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7804" y="2420888"/>
            <a:ext cx="3210338" cy="319749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1842" y="4246968"/>
            <a:ext cx="1494334" cy="1414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736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4702" y="1160748"/>
            <a:ext cx="6480610" cy="107298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3628" y="3104964"/>
            <a:ext cx="6697668" cy="118721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27784" y="3032956"/>
            <a:ext cx="1404156" cy="13289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55976" y="3126961"/>
            <a:ext cx="1205502" cy="114092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85794" y="3136172"/>
            <a:ext cx="1222410" cy="115692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08003" y="3099664"/>
            <a:ext cx="1234346" cy="116822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02114" y="3143450"/>
            <a:ext cx="1167209" cy="1104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248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3588" y="1196752"/>
            <a:ext cx="7474344" cy="107298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5616" y="2420888"/>
            <a:ext cx="6882072" cy="329931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2483768" y="3501008"/>
            <a:ext cx="324036" cy="32403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68420" y="3930691"/>
            <a:ext cx="323116" cy="32311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68420" y="4339423"/>
            <a:ext cx="323116" cy="32311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68420" y="4775368"/>
            <a:ext cx="323116" cy="32311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68420" y="5211314"/>
            <a:ext cx="323116" cy="32311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84268" y="3480992"/>
            <a:ext cx="341406" cy="203624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17236" y="5194116"/>
            <a:ext cx="323116" cy="32311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01888" y="4762068"/>
            <a:ext cx="323116" cy="323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015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5696" y="1160748"/>
            <a:ext cx="5761219" cy="107298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5696" y="2233737"/>
            <a:ext cx="4594612" cy="169891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35696" y="4110523"/>
            <a:ext cx="4428492" cy="17902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47964" y="2816932"/>
            <a:ext cx="310923" cy="31092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19861" y="4988070"/>
            <a:ext cx="304826" cy="140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408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1740" y="1160748"/>
            <a:ext cx="4657748" cy="106689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3848" y="2708920"/>
            <a:ext cx="5261304" cy="106689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1580" y="4257092"/>
            <a:ext cx="6224555" cy="106689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43708" y="3392996"/>
            <a:ext cx="1103472" cy="243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43213" y="4905164"/>
            <a:ext cx="1103472" cy="2438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79563" y="2708920"/>
            <a:ext cx="883997" cy="106689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16964" y="4244516"/>
            <a:ext cx="755970" cy="1066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153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9652" y="1196752"/>
            <a:ext cx="6285521" cy="107298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6582" y="3248980"/>
            <a:ext cx="7571659" cy="117806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64288" y="2259449"/>
            <a:ext cx="144016" cy="98953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94297" y="3465004"/>
            <a:ext cx="883997" cy="1066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641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1700" y="1160748"/>
            <a:ext cx="5553937" cy="168264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4995" y="2996952"/>
            <a:ext cx="4947345" cy="101024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1392" y="5038719"/>
            <a:ext cx="7657240" cy="107298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35796" y="5416621"/>
            <a:ext cx="3888432" cy="31718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19672" y="4941168"/>
            <a:ext cx="6391877" cy="5707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56848" y="4198312"/>
            <a:ext cx="810838" cy="106689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27884" y="4189057"/>
            <a:ext cx="883997" cy="106689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54422" y="4198312"/>
            <a:ext cx="896190" cy="106689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847967" y="4198312"/>
            <a:ext cx="1054699" cy="1066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154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1660" y="548680"/>
            <a:ext cx="6090432" cy="481016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1680" y="1412776"/>
            <a:ext cx="6145086" cy="19082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99992" y="5913276"/>
            <a:ext cx="3588958" cy="4571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59787" y="5370222"/>
            <a:ext cx="1194920" cy="10729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81795" y="5156045"/>
            <a:ext cx="896190" cy="106689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77163" y="5161402"/>
            <a:ext cx="883997" cy="1066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950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itle pag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hort sub-headi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edium sub-headi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Long sub-headi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No 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Diagram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Task or Quo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4601</TotalTime>
  <Words>535</Words>
  <Application>Microsoft Office PowerPoint</Application>
  <PresentationFormat>On-screen Show (4:3)</PresentationFormat>
  <Paragraphs>54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11</vt:i4>
      </vt:variant>
    </vt:vector>
  </HeadingPairs>
  <TitlesOfParts>
    <vt:vector size="21" baseType="lpstr">
      <vt:lpstr>Arial</vt:lpstr>
      <vt:lpstr>Calibri</vt:lpstr>
      <vt:lpstr>Gill Sans MT</vt:lpstr>
      <vt:lpstr>Title page</vt:lpstr>
      <vt:lpstr>Short sub-heading</vt:lpstr>
      <vt:lpstr>Medium sub-heading</vt:lpstr>
      <vt:lpstr>Long sub-heading</vt:lpstr>
      <vt:lpstr>No title slide</vt:lpstr>
      <vt:lpstr>Diagram slide</vt:lpstr>
      <vt:lpstr>Task or Quote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Caroline Hamilton</cp:lastModifiedBy>
  <cp:revision>129</cp:revision>
  <dcterms:created xsi:type="dcterms:W3CDTF">2018-07-15T13:38:45Z</dcterms:created>
  <dcterms:modified xsi:type="dcterms:W3CDTF">2019-08-30T12:13:16Z</dcterms:modified>
</cp:coreProperties>
</file>