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7" r:id="rId2"/>
    <p:sldId id="280" r:id="rId3"/>
    <p:sldId id="281" r:id="rId4"/>
    <p:sldId id="298" r:id="rId5"/>
    <p:sldId id="282" r:id="rId6"/>
    <p:sldId id="294" r:id="rId7"/>
    <p:sldId id="283" r:id="rId8"/>
    <p:sldId id="297" r:id="rId9"/>
    <p:sldId id="285" r:id="rId10"/>
    <p:sldId id="299" r:id="rId11"/>
    <p:sldId id="286" r:id="rId12"/>
    <p:sldId id="295" r:id="rId13"/>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94660"/>
  </p:normalViewPr>
  <p:slideViewPr>
    <p:cSldViewPr>
      <p:cViewPr varScale="1">
        <p:scale>
          <a:sx n="65" d="100"/>
          <a:sy n="65" d="100"/>
        </p:scale>
        <p:origin x="131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91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270" y="0"/>
            <a:ext cx="2887913" cy="496888"/>
          </a:xfrm>
          <a:prstGeom prst="rect">
            <a:avLst/>
          </a:prstGeom>
        </p:spPr>
        <p:txBody>
          <a:bodyPr vert="horz" lIns="91440" tIns="45720" rIns="91440" bIns="45720" rtlCol="0"/>
          <a:lstStyle>
            <a:lvl1pPr algn="r">
              <a:defRPr sz="1200"/>
            </a:lvl1pPr>
          </a:lstStyle>
          <a:p>
            <a:fld id="{E6879108-7087-4EFE-9119-B38362735958}" type="datetimeFigureOut">
              <a:rPr lang="en-GB" smtClean="0"/>
              <a:pPr/>
              <a:t>25/09/2018</a:t>
            </a:fld>
            <a:endParaRPr lang="en-GB"/>
          </a:p>
        </p:txBody>
      </p:sp>
      <p:sp>
        <p:nvSpPr>
          <p:cNvPr id="4" name="Footer Placeholder 3"/>
          <p:cNvSpPr>
            <a:spLocks noGrp="1"/>
          </p:cNvSpPr>
          <p:nvPr>
            <p:ph type="ftr" sz="quarter" idx="2"/>
          </p:nvPr>
        </p:nvSpPr>
        <p:spPr>
          <a:xfrm>
            <a:off x="0" y="9428164"/>
            <a:ext cx="2887913"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270" y="9428164"/>
            <a:ext cx="2887913" cy="496887"/>
          </a:xfrm>
          <a:prstGeom prst="rect">
            <a:avLst/>
          </a:prstGeom>
        </p:spPr>
        <p:txBody>
          <a:bodyPr vert="horz" lIns="91440" tIns="45720" rIns="91440" bIns="45720" rtlCol="0" anchor="b"/>
          <a:lstStyle>
            <a:lvl1pPr algn="r">
              <a:defRPr sz="1200"/>
            </a:lvl1pPr>
          </a:lstStyle>
          <a:p>
            <a:fld id="{6C980A9F-20EF-491D-8E1C-DD2B4BF5DA36}" type="slidenum">
              <a:rPr lang="en-GB" smtClean="0"/>
              <a:pPr/>
              <a:t>‹#›</a:t>
            </a:fld>
            <a:endParaRPr lang="en-GB"/>
          </a:p>
        </p:txBody>
      </p:sp>
    </p:spTree>
    <p:extLst>
      <p:ext uri="{BB962C8B-B14F-4D97-AF65-F5344CB8AC3E}">
        <p14:creationId xmlns:p14="http://schemas.microsoft.com/office/powerpoint/2010/main" val="14011329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7186"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774011" y="0"/>
            <a:ext cx="2887186" cy="496332"/>
          </a:xfrm>
          <a:prstGeom prst="rect">
            <a:avLst/>
          </a:prstGeom>
        </p:spPr>
        <p:txBody>
          <a:bodyPr vert="horz" lIns="91440" tIns="45720" rIns="91440" bIns="45720" rtlCol="0"/>
          <a:lstStyle>
            <a:lvl1pPr algn="r">
              <a:defRPr sz="1200"/>
            </a:lvl1pPr>
          </a:lstStyle>
          <a:p>
            <a:fld id="{A74EABF7-AE1C-43B7-8B7C-A5CC83A81632}" type="datetimeFigureOut">
              <a:rPr lang="en-GB" smtClean="0"/>
              <a:pPr/>
              <a:t>25/09/2018</a:t>
            </a:fld>
            <a:endParaRPr lang="en-GB" dirty="0"/>
          </a:p>
        </p:txBody>
      </p:sp>
      <p:sp>
        <p:nvSpPr>
          <p:cNvPr id="4" name="Slide Image Placeholder 3"/>
          <p:cNvSpPr>
            <a:spLocks noGrp="1" noRot="1" noChangeAspect="1"/>
          </p:cNvSpPr>
          <p:nvPr>
            <p:ph type="sldImg" idx="2"/>
          </p:nvPr>
        </p:nvSpPr>
        <p:spPr>
          <a:xfrm>
            <a:off x="850900" y="744538"/>
            <a:ext cx="4960938"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66274" y="4715154"/>
            <a:ext cx="533019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428583"/>
            <a:ext cx="2887186"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774011" y="9428583"/>
            <a:ext cx="2887186" cy="496332"/>
          </a:xfrm>
          <a:prstGeom prst="rect">
            <a:avLst/>
          </a:prstGeom>
        </p:spPr>
        <p:txBody>
          <a:bodyPr vert="horz" lIns="91440" tIns="45720" rIns="91440" bIns="45720" rtlCol="0" anchor="b"/>
          <a:lstStyle>
            <a:lvl1pPr algn="r">
              <a:defRPr sz="1200"/>
            </a:lvl1pPr>
          </a:lstStyle>
          <a:p>
            <a:fld id="{EA6D024E-DE3D-40DC-B495-40864FA4AF2B}" type="slidenum">
              <a:rPr lang="en-GB" smtClean="0"/>
              <a:pPr/>
              <a:t>‹#›</a:t>
            </a:fld>
            <a:endParaRPr lang="en-GB" dirty="0"/>
          </a:p>
        </p:txBody>
      </p:sp>
    </p:spTree>
    <p:extLst>
      <p:ext uri="{BB962C8B-B14F-4D97-AF65-F5344CB8AC3E}">
        <p14:creationId xmlns:p14="http://schemas.microsoft.com/office/powerpoint/2010/main" val="4106236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EDAE11-B6DC-4C61-A2D1-E18D84680717}" type="datetime1">
              <a:rPr lang="en-GB" smtClean="0"/>
              <a:pPr/>
              <a:t>25/09/2018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739388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338B56-9058-40D2-B429-CCF9C3D3AD4C}" type="datetime1">
              <a:rPr lang="en-GB" smtClean="0"/>
              <a:pPr/>
              <a:t>25/09/2018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298972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9E9A08-147B-4B07-ADCF-349A7E8600EE}" type="datetime1">
              <a:rPr lang="en-GB" smtClean="0"/>
              <a:pPr/>
              <a:t>25/09/2018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551287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93BF6B-D2B2-46F5-BBF4-E122230693ED}" type="datetime1">
              <a:rPr lang="en-GB" smtClean="0"/>
              <a:pPr/>
              <a:t>25/09/2018</a:t>
            </a:fld>
            <a:endParaRPr lang="en-GB" dirty="0"/>
          </a:p>
        </p:txBody>
      </p:sp>
      <p:sp>
        <p:nvSpPr>
          <p:cNvPr id="6" name="Footer Placeholder 5"/>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3121906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A88AE87-5B32-4E06-B1DD-4A4F88971715}" type="datetime1">
              <a:rPr lang="en-GB" smtClean="0"/>
              <a:pPr/>
              <a:t>25/09/2018</a:t>
            </a:fld>
            <a:endParaRPr lang="en-GB" dirty="0"/>
          </a:p>
        </p:txBody>
      </p:sp>
      <p:sp>
        <p:nvSpPr>
          <p:cNvPr id="8" name="Footer Placeholder 7"/>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9" name="Slide Number Placeholder 8"/>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821738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048DF8E-BFB6-4AE3-8FBD-FDB709EF93E7}" type="datetime1">
              <a:rPr lang="en-GB" smtClean="0"/>
              <a:pPr/>
              <a:t>25/09/2018</a:t>
            </a:fld>
            <a:endParaRPr lang="en-GB" dirty="0"/>
          </a:p>
        </p:txBody>
      </p:sp>
      <p:sp>
        <p:nvSpPr>
          <p:cNvPr id="4" name="Footer Placeholder 3"/>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5" name="Slide Number Placeholder 4"/>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2992619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ED3F48-9DE4-45A4-8E20-A030A87946C3}" type="datetime1">
              <a:rPr lang="en-GB" smtClean="0"/>
              <a:pPr/>
              <a:t>25/09/2018</a:t>
            </a:fld>
            <a:endParaRPr lang="en-GB" dirty="0"/>
          </a:p>
        </p:txBody>
      </p:sp>
      <p:sp>
        <p:nvSpPr>
          <p:cNvPr id="3" name="Footer Placeholder 2"/>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4" name="Slide Number Placeholder 3"/>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502316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559D7C-E328-442F-A26A-DC15CC357BAC}" type="datetime1">
              <a:rPr lang="en-GB" smtClean="0"/>
              <a:pPr/>
              <a:t>25/09/2018</a:t>
            </a:fld>
            <a:endParaRPr lang="en-GB" dirty="0"/>
          </a:p>
        </p:txBody>
      </p:sp>
      <p:sp>
        <p:nvSpPr>
          <p:cNvPr id="6" name="Footer Placeholder 5"/>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4223001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6EFCB4-F326-4DAC-9A0F-BB8CD794FAA5}" type="datetime1">
              <a:rPr lang="en-GB" smtClean="0"/>
              <a:pPr/>
              <a:t>25/09/2018</a:t>
            </a:fld>
            <a:endParaRPr lang="en-GB" dirty="0"/>
          </a:p>
        </p:txBody>
      </p:sp>
      <p:sp>
        <p:nvSpPr>
          <p:cNvPr id="6" name="Footer Placeholder 5"/>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2839150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1FA98C-54AC-48EE-BBB5-4C8900833617}" type="datetime1">
              <a:rPr lang="en-GB" smtClean="0"/>
              <a:pPr/>
              <a:t>25/09/2018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3824569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2B02AC-DA77-4A27-BA3F-8BC0923321AF}" type="datetime1">
              <a:rPr lang="en-GB" smtClean="0"/>
              <a:pPr/>
              <a:t>25/09/2018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241889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E3E04C-0270-4028-9D8B-8A0FDC8B8622}" type="datetime1">
              <a:rPr lang="en-GB" smtClean="0"/>
              <a:pPr/>
              <a:t>25/09/2018</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4032925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332656"/>
            <a:ext cx="8496944" cy="6048672"/>
          </a:xfrm>
          <a:ln w="76200"/>
        </p:spPr>
        <p:style>
          <a:lnRef idx="2">
            <a:schemeClr val="accent2"/>
          </a:lnRef>
          <a:fillRef idx="1">
            <a:schemeClr val="lt1"/>
          </a:fillRef>
          <a:effectRef idx="0">
            <a:schemeClr val="accent2"/>
          </a:effectRef>
          <a:fontRef idx="minor">
            <a:schemeClr val="dk1"/>
          </a:fontRef>
        </p:style>
        <p:txBody>
          <a:bodyPr>
            <a:normAutofit/>
          </a:bodyPr>
          <a:lstStyle/>
          <a:p>
            <a:pPr marL="685800" indent="-685800" algn="l"/>
            <a:r>
              <a:rPr lang="en-GB" sz="7200" b="1" dirty="0" smtClean="0">
                <a:solidFill>
                  <a:srgbClr val="0070C0"/>
                </a:solidFill>
                <a:latin typeface="Candara" panose="020E0502030303020204" pitchFamily="34" charset="0"/>
              </a:rPr>
              <a:t> </a:t>
            </a:r>
          </a:p>
        </p:txBody>
      </p:sp>
      <p:sp>
        <p:nvSpPr>
          <p:cNvPr id="4" name="Footer Placeholder 3"/>
          <p:cNvSpPr>
            <a:spLocks noGrp="1"/>
          </p:cNvSpPr>
          <p:nvPr>
            <p:ph type="ftr" sz="quarter" idx="11"/>
          </p:nvPr>
        </p:nvSpPr>
        <p:spPr>
          <a:xfrm>
            <a:off x="179512" y="6237312"/>
            <a:ext cx="8784976" cy="484163"/>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sp>
        <p:nvSpPr>
          <p:cNvPr id="5" name="Title 4"/>
          <p:cNvSpPr>
            <a:spLocks noGrp="1"/>
          </p:cNvSpPr>
          <p:nvPr>
            <p:ph type="ctrTitle"/>
          </p:nvPr>
        </p:nvSpPr>
        <p:spPr>
          <a:xfrm>
            <a:off x="755576" y="908720"/>
            <a:ext cx="7772400" cy="1470025"/>
          </a:xfrm>
        </p:spPr>
        <p:txBody>
          <a:bodyPr>
            <a:noAutofit/>
          </a:bodyPr>
          <a:lstStyle/>
          <a:p>
            <a:r>
              <a:rPr lang="en-GB" sz="5400" b="1" u="sng" dirty="0" smtClean="0">
                <a:solidFill>
                  <a:srgbClr val="0000CC"/>
                </a:solidFill>
                <a:latin typeface="Candara" pitchFamily="34" charset="0"/>
              </a:rPr>
              <a:t>Welcome to</a:t>
            </a:r>
            <a:br>
              <a:rPr lang="en-GB" sz="5400" b="1" u="sng" dirty="0" smtClean="0">
                <a:solidFill>
                  <a:srgbClr val="0000CC"/>
                </a:solidFill>
                <a:latin typeface="Candara" pitchFamily="34" charset="0"/>
              </a:rPr>
            </a:br>
            <a:r>
              <a:rPr lang="en-GB" sz="5400" b="1" u="sng" dirty="0" smtClean="0">
                <a:solidFill>
                  <a:srgbClr val="0000CC"/>
                </a:solidFill>
                <a:latin typeface="Candara" pitchFamily="34" charset="0"/>
              </a:rPr>
              <a:t>Year R </a:t>
            </a:r>
            <a:endParaRPr lang="en-GB" sz="5400" b="1" u="sng" dirty="0">
              <a:solidFill>
                <a:srgbClr val="0000CC"/>
              </a:solidFill>
              <a:latin typeface="Candara"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7" name="Title 4"/>
          <p:cNvSpPr txBox="1">
            <a:spLocks/>
          </p:cNvSpPr>
          <p:nvPr/>
        </p:nvSpPr>
        <p:spPr>
          <a:xfrm>
            <a:off x="755576" y="620688"/>
            <a:ext cx="7772400" cy="147002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5400" b="1" i="0" u="sng" strike="noStrike" kern="1200" cap="none" spc="0" normalizeH="0" baseline="0" noProof="0" dirty="0">
              <a:ln>
                <a:noFill/>
              </a:ln>
              <a:solidFill>
                <a:srgbClr val="0000CC"/>
              </a:solidFill>
              <a:effectLst/>
              <a:uLnTx/>
              <a:uFillTx/>
              <a:latin typeface="Candara" pitchFamily="34" charset="0"/>
              <a:ea typeface="+mj-ea"/>
              <a:cs typeface="+mj-cs"/>
            </a:endParaRPr>
          </a:p>
        </p:txBody>
      </p:sp>
      <p:pic>
        <p:nvPicPr>
          <p:cNvPr id="9" name="Picture 8"/>
          <p:cNvPicPr/>
          <p:nvPr/>
        </p:nvPicPr>
        <p:blipFill rotWithShape="1">
          <a:blip r:embed="rId3" cstate="print">
            <a:extLst>
              <a:ext uri="{28A0092B-C50C-407E-A947-70E740481C1C}">
                <a14:useLocalDpi xmlns:a14="http://schemas.microsoft.com/office/drawing/2010/main" val="0"/>
              </a:ext>
            </a:extLst>
          </a:blip>
          <a:srcRect l="23100" t="22165" r="39674" b="6208"/>
          <a:stretch/>
        </p:blipFill>
        <p:spPr bwMode="auto">
          <a:xfrm>
            <a:off x="6877596" y="3179688"/>
            <a:ext cx="1389112" cy="1422450"/>
          </a:xfrm>
          <a:prstGeom prst="rect">
            <a:avLst/>
          </a:prstGeom>
          <a:ln>
            <a:noFill/>
          </a:ln>
          <a:extLst>
            <a:ext uri="{53640926-AAD7-44D8-BBD7-CCE9431645EC}">
              <a14:shadowObscured xmlns:a14="http://schemas.microsoft.com/office/drawing/2010/main"/>
            </a:ext>
          </a:extLst>
        </p:spPr>
      </p:pic>
      <p:sp>
        <p:nvSpPr>
          <p:cNvPr id="12" name="Title 4"/>
          <p:cNvSpPr txBox="1">
            <a:spLocks/>
          </p:cNvSpPr>
          <p:nvPr/>
        </p:nvSpPr>
        <p:spPr>
          <a:xfrm>
            <a:off x="1043608" y="4437112"/>
            <a:ext cx="7344816" cy="183006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400" b="1" i="0" u="sng" strike="noStrike" kern="1200" cap="none" spc="0" normalizeH="0" baseline="0" noProof="0" dirty="0" smtClean="0">
                <a:ln>
                  <a:noFill/>
                </a:ln>
                <a:solidFill>
                  <a:srgbClr val="C00000"/>
                </a:solidFill>
                <a:effectLst/>
                <a:uLnTx/>
                <a:uFillTx/>
                <a:latin typeface="Candara" pitchFamily="34" charset="0"/>
                <a:ea typeface="+mj-ea"/>
                <a:cs typeface="+mj-cs"/>
              </a:rPr>
              <a:t>One</a:t>
            </a:r>
            <a:r>
              <a:rPr kumimoji="0" lang="en-GB" sz="2400" b="1" i="0" u="sng" strike="noStrike" kern="1200" cap="none" spc="0" normalizeH="0" noProof="0" dirty="0" smtClean="0">
                <a:ln>
                  <a:noFill/>
                </a:ln>
                <a:solidFill>
                  <a:srgbClr val="C00000"/>
                </a:solidFill>
                <a:effectLst/>
                <a:uLnTx/>
                <a:uFillTx/>
                <a:latin typeface="Candara" pitchFamily="34" charset="0"/>
                <a:ea typeface="+mj-ea"/>
                <a:cs typeface="+mj-cs"/>
              </a:rPr>
              <a:t> Childhood, One Chance</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2400" b="1" i="1" baseline="0" dirty="0" smtClean="0">
                <a:solidFill>
                  <a:srgbClr val="002060"/>
                </a:solidFill>
                <a:latin typeface="Candara" pitchFamily="34" charset="0"/>
                <a:ea typeface="+mj-ea"/>
                <a:cs typeface="+mj-cs"/>
              </a:rPr>
              <a:t>Together we make a difference</a:t>
            </a:r>
            <a:endParaRPr kumimoji="0" lang="en-GB" sz="2400" b="1" i="1" strike="noStrike" kern="1200" cap="none" spc="0" normalizeH="0" baseline="0" noProof="0" dirty="0">
              <a:ln>
                <a:noFill/>
              </a:ln>
              <a:solidFill>
                <a:srgbClr val="002060"/>
              </a:solidFill>
              <a:effectLst/>
              <a:uLnTx/>
              <a:uFillTx/>
              <a:latin typeface="Candara" pitchFamily="34" charset="0"/>
              <a:ea typeface="+mj-ea"/>
              <a:cs typeface="+mj-cs"/>
            </a:endParaRPr>
          </a:p>
        </p:txBody>
      </p:sp>
      <p:pic>
        <p:nvPicPr>
          <p:cNvPr id="1026" name="Picture 2"/>
          <p:cNvPicPr>
            <a:picLocks noChangeAspect="1" noChangeArrowheads="1"/>
          </p:cNvPicPr>
          <p:nvPr/>
        </p:nvPicPr>
        <p:blipFill>
          <a:blip r:embed="rId4" cstate="print"/>
          <a:srcRect/>
          <a:stretch>
            <a:fillRect/>
          </a:stretch>
        </p:blipFill>
        <p:spPr bwMode="auto">
          <a:xfrm>
            <a:off x="739598" y="2887588"/>
            <a:ext cx="1936905" cy="1549524"/>
          </a:xfrm>
          <a:prstGeom prst="rect">
            <a:avLst/>
          </a:prstGeom>
          <a:noFill/>
          <a:ln w="9525">
            <a:noFill/>
            <a:miter lim="800000"/>
            <a:headEnd/>
            <a:tailEnd/>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22963" y="2906629"/>
            <a:ext cx="2699805" cy="2024854"/>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5822" y="1214041"/>
            <a:ext cx="2184737" cy="1638553"/>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6829866" y="1391094"/>
            <a:ext cx="2105286" cy="1578965"/>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92279" y="4683517"/>
            <a:ext cx="2030967" cy="1523225"/>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79203" y="4553715"/>
            <a:ext cx="2205702" cy="1654277"/>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What we’ll cover:</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lstStyle/>
          <a:p>
            <a:pPr marL="514350" indent="-514350" algn="ctr">
              <a:buAutoNum type="arabicPeriod"/>
            </a:pPr>
            <a:r>
              <a:rPr lang="en-GB" dirty="0" smtClean="0">
                <a:latin typeface="Candara" pitchFamily="34" charset="0"/>
              </a:rPr>
              <a:t>The school day</a:t>
            </a:r>
          </a:p>
          <a:p>
            <a:pPr marL="514350" indent="-514350" algn="ctr">
              <a:buAutoNum type="arabicPeriod"/>
            </a:pPr>
            <a:r>
              <a:rPr lang="en-GB" dirty="0" smtClean="0">
                <a:latin typeface="Candara" pitchFamily="34" charset="0"/>
              </a:rPr>
              <a:t>Learning</a:t>
            </a:r>
          </a:p>
          <a:p>
            <a:pPr marL="514350" indent="-514350" algn="ctr">
              <a:buAutoNum type="arabicPeriod"/>
            </a:pPr>
            <a:r>
              <a:rPr lang="en-GB" dirty="0" smtClean="0">
                <a:latin typeface="Candara" pitchFamily="34" charset="0"/>
              </a:rPr>
              <a:t>Behaviour for learning</a:t>
            </a:r>
          </a:p>
          <a:p>
            <a:pPr marL="514350" indent="-514350" algn="ctr">
              <a:buAutoNum type="arabicPeriod"/>
            </a:pPr>
            <a:r>
              <a:rPr lang="en-GB" dirty="0" smtClean="0">
                <a:latin typeface="Candara" pitchFamily="34" charset="0"/>
              </a:rPr>
              <a:t>Home Learning</a:t>
            </a:r>
          </a:p>
          <a:p>
            <a:pPr marL="514350" indent="-514350" algn="ctr">
              <a:buAutoNum type="arabicPeriod"/>
            </a:pPr>
            <a:r>
              <a:rPr lang="en-GB" dirty="0" smtClean="0">
                <a:latin typeface="Candara" pitchFamily="34" charset="0"/>
              </a:rPr>
              <a:t>Other information</a:t>
            </a:r>
          </a:p>
          <a:p>
            <a:pPr marL="514350" indent="-514350" algn="ctr">
              <a:buAutoNum type="arabicPeriod"/>
            </a:pPr>
            <a:r>
              <a:rPr lang="en-GB" dirty="0" smtClean="0">
                <a:latin typeface="Candara" pitchFamily="34" charset="0"/>
              </a:rPr>
              <a:t>Questions </a:t>
            </a:r>
            <a:endParaRPr lang="en-GB" dirty="0">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45424" y="1705710"/>
            <a:ext cx="1687016" cy="126526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043653" y="3228226"/>
            <a:ext cx="1710763" cy="12830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553" y="1633835"/>
            <a:ext cx="1872208" cy="1404156"/>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559" y="4528840"/>
            <a:ext cx="2071887" cy="1553915"/>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96511" y="4601028"/>
            <a:ext cx="1975636" cy="1481727"/>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407537" y="3285424"/>
            <a:ext cx="1632181" cy="1224136"/>
          </a:xfrm>
          <a:prstGeom prst="rect">
            <a:avLst/>
          </a:prstGeom>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71627" y="5073924"/>
            <a:ext cx="1345108" cy="1008831"/>
          </a:xfrm>
          <a:prstGeom prst="rect">
            <a:avLst/>
          </a:prstGeom>
        </p:spPr>
      </p:pic>
      <p:pic>
        <p:nvPicPr>
          <p:cNvPr id="14" name="Picture 1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833950" y="5057855"/>
            <a:ext cx="1387957" cy="1040968"/>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The School Day:</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fontScale="70000" lnSpcReduction="20000"/>
          </a:bodyPr>
          <a:lstStyle/>
          <a:p>
            <a:pPr marL="0" indent="0">
              <a:buNone/>
            </a:pPr>
            <a:r>
              <a:rPr lang="en-GB" dirty="0" smtClean="0">
                <a:latin typeface="Candara" pitchFamily="34" charset="0"/>
              </a:rPr>
              <a:t> APPROXIMATE </a:t>
            </a:r>
            <a:r>
              <a:rPr lang="en-GB" dirty="0">
                <a:latin typeface="Candara" pitchFamily="34" charset="0"/>
              </a:rPr>
              <a:t>TIMES!</a:t>
            </a:r>
          </a:p>
          <a:p>
            <a:r>
              <a:rPr lang="en-GB" dirty="0" smtClean="0">
                <a:latin typeface="Candara" pitchFamily="34" charset="0"/>
              </a:rPr>
              <a:t>8:15 – doors open, activities on tables</a:t>
            </a:r>
          </a:p>
          <a:p>
            <a:r>
              <a:rPr lang="en-GB" dirty="0" smtClean="0">
                <a:latin typeface="Candara" pitchFamily="34" charset="0"/>
              </a:rPr>
              <a:t>8:30 – doors close, registration</a:t>
            </a:r>
          </a:p>
          <a:p>
            <a:r>
              <a:rPr lang="en-GB" dirty="0" smtClean="0">
                <a:latin typeface="Candara" pitchFamily="34" charset="0"/>
              </a:rPr>
              <a:t>9:00-9:15 RWI</a:t>
            </a:r>
          </a:p>
          <a:p>
            <a:r>
              <a:rPr lang="en-GB" dirty="0" smtClean="0">
                <a:latin typeface="Candara" pitchFamily="34" charset="0"/>
              </a:rPr>
              <a:t>9:15 - 9:35 – Smart Bodies and Snack</a:t>
            </a:r>
          </a:p>
          <a:p>
            <a:r>
              <a:rPr lang="en-GB" dirty="0" smtClean="0">
                <a:latin typeface="Candara" pitchFamily="34" charset="0"/>
              </a:rPr>
              <a:t>9:35 - 11.10 – Choosing Time (CIP)</a:t>
            </a:r>
          </a:p>
          <a:p>
            <a:r>
              <a:rPr lang="en-GB" dirty="0" smtClean="0">
                <a:latin typeface="Candara" pitchFamily="34" charset="0"/>
              </a:rPr>
              <a:t>11:10 - 11:30 – Maths</a:t>
            </a:r>
          </a:p>
          <a:p>
            <a:r>
              <a:rPr lang="en-GB" dirty="0" smtClean="0">
                <a:latin typeface="Candara" pitchFamily="34" charset="0"/>
              </a:rPr>
              <a:t>11:30 – 13:00 – Lunch</a:t>
            </a:r>
          </a:p>
          <a:p>
            <a:r>
              <a:rPr lang="en-GB" dirty="0" smtClean="0">
                <a:latin typeface="Candara" pitchFamily="34" charset="0"/>
              </a:rPr>
              <a:t>13:00-13:15- Peer Massage/Mindfulness</a:t>
            </a:r>
          </a:p>
          <a:p>
            <a:r>
              <a:rPr lang="en-GB" dirty="0" smtClean="0">
                <a:latin typeface="Candara" pitchFamily="34" charset="0"/>
              </a:rPr>
              <a:t>13:15-13:40 – Topic activities</a:t>
            </a:r>
          </a:p>
          <a:p>
            <a:r>
              <a:rPr lang="en-GB" dirty="0" smtClean="0">
                <a:latin typeface="Candara" pitchFamily="34" charset="0"/>
              </a:rPr>
              <a:t>13:40 – 14:40 – Choosing Time (CIP)</a:t>
            </a:r>
          </a:p>
          <a:p>
            <a:r>
              <a:rPr lang="en-GB" dirty="0" smtClean="0">
                <a:latin typeface="Candara" pitchFamily="34" charset="0"/>
              </a:rPr>
              <a:t>14:40 – 14:50 – Story Time</a:t>
            </a:r>
          </a:p>
          <a:p>
            <a:r>
              <a:rPr lang="en-GB" dirty="0" smtClean="0">
                <a:latin typeface="Candara" pitchFamily="34" charset="0"/>
              </a:rPr>
              <a:t>15:00 – End of the day</a:t>
            </a: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67044" y="3501008"/>
            <a:ext cx="3168352" cy="2376264"/>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8">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The School Day:</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buNone/>
            </a:pPr>
            <a:r>
              <a:rPr lang="en-GB" dirty="0" smtClean="0">
                <a:latin typeface="Candara" pitchFamily="34" charset="0"/>
              </a:rPr>
              <a:t> We are developing your child’s independence this term. Please encourage them to follow the visual steps for coming into the classroom in the morning (these are located in the cloakroom, by the book bags and sink area). </a:t>
            </a:r>
          </a:p>
          <a:p>
            <a:pPr marL="0" indent="0">
              <a:buNone/>
            </a:pPr>
            <a:endParaRPr lang="en-GB" dirty="0">
              <a:latin typeface="Candara" pitchFamily="34" charset="0"/>
            </a:endParaRPr>
          </a:p>
          <a:p>
            <a:pPr marL="0" indent="0" algn="ctr">
              <a:buNone/>
            </a:pPr>
            <a:r>
              <a:rPr lang="en-GB" dirty="0" smtClean="0">
                <a:latin typeface="Candara" pitchFamily="34" charset="0"/>
              </a:rPr>
              <a:t>Please allow your child to try to do this on their own and we ask that parents/carers stay in the cloak room area.   </a:t>
            </a: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spTree>
    <p:extLst>
      <p:ext uri="{BB962C8B-B14F-4D97-AF65-F5344CB8AC3E}">
        <p14:creationId xmlns:p14="http://schemas.microsoft.com/office/powerpoint/2010/main" val="1016104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Topics</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n-GB" dirty="0" smtClean="0">
                <a:latin typeface="Candara" pitchFamily="34" charset="0"/>
              </a:rPr>
              <a:t>Maths – recognising numbers, counting to 20 and beyond, counting fixed objects, </a:t>
            </a:r>
            <a:r>
              <a:rPr lang="en-GB" dirty="0" smtClean="0">
                <a:latin typeface="Candara" pitchFamily="34" charset="0"/>
              </a:rPr>
              <a:t>ordering numbers, knowing </a:t>
            </a:r>
            <a:r>
              <a:rPr lang="en-GB" dirty="0" smtClean="0">
                <a:latin typeface="Candara" pitchFamily="34" charset="0"/>
              </a:rPr>
              <a:t>what is 1 more and 1 less than a given number, shape recognition and addition and subtraction.</a:t>
            </a:r>
          </a:p>
          <a:p>
            <a:r>
              <a:rPr lang="en-GB" dirty="0" smtClean="0">
                <a:latin typeface="Candara" pitchFamily="34" charset="0"/>
              </a:rPr>
              <a:t>Topic/Writing –This is Me, Magical Winter, The World, Lets pretend, Growth, The Ocean and Writing sentences.</a:t>
            </a:r>
          </a:p>
          <a:p>
            <a:r>
              <a:rPr lang="en-GB" dirty="0" smtClean="0">
                <a:latin typeface="Candara" pitchFamily="34" charset="0"/>
              </a:rPr>
              <a:t>Please see our first curriculum letter </a:t>
            </a:r>
            <a:r>
              <a:rPr lang="en-GB" dirty="0" smtClean="0">
                <a:latin typeface="Candara" pitchFamily="34" charset="0"/>
              </a:rPr>
              <a:t>on the website for </a:t>
            </a:r>
            <a:r>
              <a:rPr lang="en-GB" dirty="0" smtClean="0">
                <a:latin typeface="Candara" pitchFamily="34" charset="0"/>
              </a:rPr>
              <a:t>full </a:t>
            </a:r>
            <a:r>
              <a:rPr lang="en-GB" dirty="0" smtClean="0">
                <a:latin typeface="Candara" pitchFamily="34" charset="0"/>
              </a:rPr>
              <a:t>details.</a:t>
            </a:r>
            <a:endParaRPr lang="en-GB" dirty="0" smtClean="0">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The School Day:</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a:bodyPr>
          <a:lstStyle/>
          <a:p>
            <a:r>
              <a:rPr lang="en-GB" sz="2400" dirty="0" smtClean="0">
                <a:latin typeface="Candara" pitchFamily="34" charset="0"/>
              </a:rPr>
              <a:t>Music is on a Tuesday</a:t>
            </a:r>
          </a:p>
          <a:p>
            <a:r>
              <a:rPr lang="en-GB" sz="2400" dirty="0" smtClean="0">
                <a:latin typeface="Candara" pitchFamily="34" charset="0"/>
              </a:rPr>
              <a:t>Art is on a Tuesday</a:t>
            </a:r>
          </a:p>
          <a:p>
            <a:r>
              <a:rPr lang="en-GB" sz="2400" dirty="0" smtClean="0">
                <a:latin typeface="Candara" pitchFamily="34" charset="0"/>
              </a:rPr>
              <a:t>PE will be taught through the BEAM programme for the first two terms. </a:t>
            </a:r>
          </a:p>
          <a:p>
            <a:r>
              <a:rPr lang="en-GB" sz="2400" dirty="0" smtClean="0">
                <a:latin typeface="Candara" pitchFamily="34" charset="0"/>
              </a:rPr>
              <a:t>Drama is taught throughout the topics/ special occasions </a:t>
            </a:r>
          </a:p>
          <a:p>
            <a:r>
              <a:rPr lang="en-GB" sz="2400" dirty="0" smtClean="0">
                <a:latin typeface="Candara" pitchFamily="34" charset="0"/>
              </a:rPr>
              <a:t>We also have all of these areas covered through CIP daily. </a:t>
            </a: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8164" y="4362566"/>
            <a:ext cx="2252936" cy="1689702"/>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76" y="4398515"/>
            <a:ext cx="2088232" cy="156617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740866" y="4375040"/>
            <a:ext cx="1916832" cy="1437624"/>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67544" y="-171400"/>
            <a:ext cx="8229600" cy="1143000"/>
          </a:xfrm>
        </p:spPr>
        <p:txBody>
          <a:bodyPr>
            <a:noAutofit/>
          </a:bodyPr>
          <a:lstStyle/>
          <a:p>
            <a:r>
              <a:rPr lang="en-GB" sz="4800" b="1" u="sng" dirty="0" smtClean="0">
                <a:solidFill>
                  <a:srgbClr val="0000CC"/>
                </a:solidFill>
                <a:latin typeface="Candara" pitchFamily="34" charset="0"/>
              </a:rPr>
              <a:t>Behaviour</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67544" y="764704"/>
            <a:ext cx="8291264" cy="5688632"/>
          </a:xfrm>
        </p:spPr>
        <p:style>
          <a:lnRef idx="2">
            <a:schemeClr val="accent2"/>
          </a:lnRef>
          <a:fillRef idx="1">
            <a:schemeClr val="lt1"/>
          </a:fillRef>
          <a:effectRef idx="0">
            <a:schemeClr val="accent2"/>
          </a:effectRef>
          <a:fontRef idx="minor">
            <a:schemeClr val="dk1"/>
          </a:fontRef>
        </p:style>
        <p:txBody>
          <a:bodyPr>
            <a:normAutofit/>
          </a:bodyPr>
          <a:lstStyle/>
          <a:p>
            <a:endParaRPr lang="en-GB" dirty="0" smtClean="0">
              <a:latin typeface="Candara" pitchFamily="34" charset="0"/>
            </a:endParaRPr>
          </a:p>
          <a:p>
            <a:r>
              <a:rPr lang="en-GB" dirty="0" smtClean="0">
                <a:latin typeface="Candara" pitchFamily="34" charset="0"/>
              </a:rPr>
              <a:t>Smiley Cards – for good/expected behaviour each day</a:t>
            </a:r>
            <a:r>
              <a:rPr lang="en-GB" dirty="0">
                <a:latin typeface="Candara" pitchFamily="34" charset="0"/>
              </a:rPr>
              <a:t> </a:t>
            </a:r>
            <a:r>
              <a:rPr lang="en-GB" dirty="0" smtClean="0">
                <a:latin typeface="Candara" pitchFamily="34" charset="0"/>
              </a:rPr>
              <a:t>(keeps you in the loop). </a:t>
            </a:r>
          </a:p>
          <a:p>
            <a:r>
              <a:rPr lang="en-GB" dirty="0" smtClean="0">
                <a:latin typeface="Candara" pitchFamily="34" charset="0"/>
              </a:rPr>
              <a:t>25 smiley cards brought back in will be exchanged for a certificate and reward.</a:t>
            </a:r>
          </a:p>
          <a:p>
            <a:r>
              <a:rPr lang="en-GB" dirty="0" smtClean="0">
                <a:latin typeface="Candara" pitchFamily="34" charset="0"/>
              </a:rPr>
              <a:t>Yellow and Red cards </a:t>
            </a:r>
            <a:r>
              <a:rPr lang="en-GB" dirty="0">
                <a:latin typeface="Candara" pitchFamily="34" charset="0"/>
              </a:rPr>
              <a:t>m</a:t>
            </a:r>
            <a:r>
              <a:rPr lang="en-GB" dirty="0" smtClean="0">
                <a:latin typeface="Candara" pitchFamily="34" charset="0"/>
              </a:rPr>
              <a:t>ay lead to missing some of their choosing time or time out. </a:t>
            </a:r>
          </a:p>
          <a:p>
            <a:r>
              <a:rPr lang="en-GB" dirty="0">
                <a:latin typeface="Candara" pitchFamily="34" charset="0"/>
              </a:rPr>
              <a:t>Superstar learner card </a:t>
            </a:r>
          </a:p>
          <a:p>
            <a:r>
              <a:rPr lang="en-GB" dirty="0">
                <a:latin typeface="Candara" pitchFamily="34" charset="0"/>
              </a:rPr>
              <a:t>Table points </a:t>
            </a:r>
          </a:p>
          <a:p>
            <a:r>
              <a:rPr lang="en-GB" dirty="0">
                <a:latin typeface="Candara" pitchFamily="34" charset="0"/>
              </a:rPr>
              <a:t>House points</a:t>
            </a:r>
          </a:p>
          <a:p>
            <a:endParaRPr lang="en-GB" dirty="0" smtClean="0">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pic>
        <p:nvPicPr>
          <p:cNvPr id="10" name="Picture 2" descr="http://www.primaryteaching.co.uk/prodimg/CC18_1_Thumb.jpg"/>
          <p:cNvPicPr>
            <a:picLocks noChangeAspect="1" noChangeArrowheads="1"/>
          </p:cNvPicPr>
          <p:nvPr/>
        </p:nvPicPr>
        <p:blipFill>
          <a:blip r:embed="rId3" cstate="print"/>
          <a:srcRect/>
          <a:stretch>
            <a:fillRect/>
          </a:stretch>
        </p:blipFill>
        <p:spPr bwMode="auto">
          <a:xfrm>
            <a:off x="6084169" y="188640"/>
            <a:ext cx="1224136" cy="1224137"/>
          </a:xfrm>
          <a:prstGeom prst="rect">
            <a:avLst/>
          </a:prstGeom>
          <a:noFill/>
        </p:spPr>
      </p:pic>
      <p:pic>
        <p:nvPicPr>
          <p:cNvPr id="11" name="Picture 4" descr="http://www.primaryteaching.co.uk/prodimg/CC19_1_Zoom.jpg"/>
          <p:cNvPicPr>
            <a:picLocks noChangeAspect="1" noChangeArrowheads="1"/>
          </p:cNvPicPr>
          <p:nvPr/>
        </p:nvPicPr>
        <p:blipFill>
          <a:blip r:embed="rId4" cstate="print"/>
          <a:srcRect/>
          <a:stretch>
            <a:fillRect/>
          </a:stretch>
        </p:blipFill>
        <p:spPr bwMode="auto">
          <a:xfrm>
            <a:off x="7668344" y="188640"/>
            <a:ext cx="1152128" cy="1152128"/>
          </a:xfrm>
          <a:prstGeom prst="rect">
            <a:avLst/>
          </a:prstGeom>
          <a:noFill/>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12161" y="4506987"/>
            <a:ext cx="2592288" cy="1944216"/>
          </a:xfrm>
          <a:prstGeom prst="rect">
            <a:avLst/>
          </a:prstGeom>
        </p:spPr>
      </p:pic>
      <p:pic>
        <p:nvPicPr>
          <p:cNvPr id="13" name="Picture 12" descr="Image result for superstar learner card"/>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15616" y="104874"/>
            <a:ext cx="1584176" cy="1296144"/>
          </a:xfrm>
          <a:prstGeom prst="rect">
            <a:avLst/>
          </a:prstGeom>
          <a:noFill/>
          <a:ln>
            <a:noFill/>
          </a:ln>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67544" y="-171400"/>
            <a:ext cx="8229600" cy="1143000"/>
          </a:xfrm>
        </p:spPr>
        <p:txBody>
          <a:bodyPr>
            <a:noAutofit/>
          </a:bodyPr>
          <a:lstStyle/>
          <a:p>
            <a:r>
              <a:rPr lang="en-GB" sz="4800" b="1" u="sng" dirty="0" smtClean="0">
                <a:solidFill>
                  <a:srgbClr val="0000CC"/>
                </a:solidFill>
                <a:latin typeface="Candara" pitchFamily="34" charset="0"/>
              </a:rPr>
              <a:t>Wow at </a:t>
            </a:r>
            <a:r>
              <a:rPr lang="en-GB" sz="4800" b="1" u="sng" dirty="0">
                <a:solidFill>
                  <a:srgbClr val="0000CC"/>
                </a:solidFill>
                <a:latin typeface="Candara" pitchFamily="34" charset="0"/>
              </a:rPr>
              <a:t>H</a:t>
            </a:r>
            <a:r>
              <a:rPr lang="en-GB" sz="4800" b="1" u="sng" dirty="0" smtClean="0">
                <a:solidFill>
                  <a:srgbClr val="0000CC"/>
                </a:solidFill>
                <a:latin typeface="Candara" pitchFamily="34" charset="0"/>
              </a:rPr>
              <a:t>ome Moments</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67544" y="764704"/>
            <a:ext cx="8291264" cy="5616624"/>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n-GB" dirty="0" smtClean="0">
                <a:latin typeface="Candara" pitchFamily="34" charset="0"/>
              </a:rPr>
              <a:t>Has y0ur child done/said something for the first time that you have never noticed before? </a:t>
            </a:r>
          </a:p>
          <a:p>
            <a:pPr marL="0" indent="0">
              <a:buNone/>
            </a:pPr>
            <a:endParaRPr lang="en-GB" dirty="0">
              <a:latin typeface="Candara" pitchFamily="34" charset="0"/>
            </a:endParaRPr>
          </a:p>
          <a:p>
            <a:pPr marL="0" indent="0">
              <a:buNone/>
            </a:pPr>
            <a:r>
              <a:rPr lang="en-GB" sz="2500" dirty="0" smtClean="0">
                <a:latin typeface="Candara" pitchFamily="34" charset="0"/>
              </a:rPr>
              <a:t>It could be anything from counting to 10, writing their name, riding a bike, putting their coat on independently, writing words/sentences, speaking, reading, playing with others, achievements in clubs etc. </a:t>
            </a:r>
          </a:p>
          <a:p>
            <a:pPr marL="0" indent="0">
              <a:buNone/>
            </a:pPr>
            <a:endParaRPr lang="en-GB" sz="2500" dirty="0" smtClean="0">
              <a:latin typeface="Candara" pitchFamily="34" charset="0"/>
            </a:endParaRPr>
          </a:p>
          <a:p>
            <a:pPr marL="0" indent="0">
              <a:buNone/>
            </a:pPr>
            <a:r>
              <a:rPr lang="en-GB" sz="2500" dirty="0" smtClean="0">
                <a:latin typeface="Candara" pitchFamily="34" charset="0"/>
              </a:rPr>
              <a:t>This helps us to build up the child’s EYFS profile and get the whole picture of what your child can do. </a:t>
            </a:r>
          </a:p>
          <a:p>
            <a:pPr marL="0" indent="0">
              <a:buNone/>
            </a:pPr>
            <a:endParaRPr lang="en-GB" sz="2500" dirty="0">
              <a:latin typeface="Candara" pitchFamily="34" charset="0"/>
            </a:endParaRPr>
          </a:p>
          <a:p>
            <a:pPr marL="0" indent="0">
              <a:buNone/>
            </a:pPr>
            <a:r>
              <a:rPr lang="en-GB" sz="2500" dirty="0" smtClean="0">
                <a:latin typeface="Candara" pitchFamily="34" charset="0"/>
              </a:rPr>
              <a:t>These are located on the parent notice board. </a:t>
            </a:r>
            <a:endParaRPr lang="en-GB" sz="2500" dirty="0">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pic>
        <p:nvPicPr>
          <p:cNvPr id="14" name="Picture 13" descr="Image result for sta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061" y="114950"/>
            <a:ext cx="772160" cy="770890"/>
          </a:xfrm>
          <a:prstGeom prst="rect">
            <a:avLst/>
          </a:prstGeom>
          <a:noFill/>
          <a:ln>
            <a:noFill/>
          </a:ln>
        </p:spPr>
      </p:pic>
      <p:pic>
        <p:nvPicPr>
          <p:cNvPr id="15" name="Picture 14" descr="Image result for sta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99904"/>
            <a:ext cx="772160" cy="770890"/>
          </a:xfrm>
          <a:prstGeom prst="rect">
            <a:avLst/>
          </a:prstGeom>
          <a:noFill/>
          <a:ln>
            <a:noFill/>
          </a:ln>
        </p:spPr>
      </p:pic>
      <p:pic>
        <p:nvPicPr>
          <p:cNvPr id="16" name="Picture 15" descr="Image result for sta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49564" y="4875138"/>
            <a:ext cx="1538859" cy="1395452"/>
          </a:xfrm>
          <a:prstGeom prst="rect">
            <a:avLst/>
          </a:prstGeom>
          <a:noFill/>
          <a:ln>
            <a:noFill/>
          </a:ln>
        </p:spPr>
      </p:pic>
    </p:spTree>
    <p:extLst>
      <p:ext uri="{BB962C8B-B14F-4D97-AF65-F5344CB8AC3E}">
        <p14:creationId xmlns:p14="http://schemas.microsoft.com/office/powerpoint/2010/main" val="18124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Home Learning</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124744"/>
            <a:ext cx="8291264" cy="5001419"/>
          </a:xfrm>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dirty="0" smtClean="0">
                <a:latin typeface="Candara" pitchFamily="34" charset="0"/>
              </a:rPr>
              <a:t>Home learning will be every new topic and/or holiday. We let the children’s interests lead. </a:t>
            </a:r>
          </a:p>
          <a:p>
            <a:r>
              <a:rPr lang="en-GB" dirty="0" smtClean="0">
                <a:latin typeface="Candara" pitchFamily="34" charset="0"/>
              </a:rPr>
              <a:t>Please work together with your child on these tasks.</a:t>
            </a:r>
          </a:p>
          <a:p>
            <a:r>
              <a:rPr lang="en-GB" dirty="0" smtClean="0">
                <a:latin typeface="Candara" pitchFamily="34" charset="0"/>
              </a:rPr>
              <a:t>Please check the website/blog for new love to learn tasks. When it has a love to learn on it we will send it home too. </a:t>
            </a:r>
          </a:p>
          <a:p>
            <a:r>
              <a:rPr lang="en-GB" dirty="0" smtClean="0">
                <a:latin typeface="Candara" pitchFamily="34" charset="0"/>
              </a:rPr>
              <a:t>We will also put a copy of it on the notice board.</a:t>
            </a:r>
          </a:p>
          <a:p>
            <a:r>
              <a:rPr lang="en-GB" dirty="0" smtClean="0">
                <a:latin typeface="Candara" pitchFamily="34" charset="0"/>
              </a:rPr>
              <a:t>Sound books- Please complete weekly. </a:t>
            </a:r>
          </a:p>
          <a:p>
            <a:endParaRPr lang="en-GB" dirty="0" smtClean="0">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Reading at Home</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124744"/>
            <a:ext cx="8291264" cy="5001419"/>
          </a:xfrm>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dirty="0" smtClean="0">
                <a:latin typeface="Candara" pitchFamily="34" charset="0"/>
              </a:rPr>
              <a:t>Please read with your child daily if possible. </a:t>
            </a:r>
          </a:p>
          <a:p>
            <a:r>
              <a:rPr lang="en-GB" dirty="0" smtClean="0">
                <a:latin typeface="Candara" pitchFamily="34" charset="0"/>
              </a:rPr>
              <a:t>Your child will be able to choose and bring ‘book corner books’ home with them to read. When finished, please return to school and place in the reading basket. </a:t>
            </a:r>
          </a:p>
          <a:p>
            <a:r>
              <a:rPr lang="en-GB" dirty="0" smtClean="0">
                <a:latin typeface="Candara" pitchFamily="34" charset="0"/>
              </a:rPr>
              <a:t>Your child will receive a phonics book closer to Christmas when they have been exposed to the set 1 sounds. </a:t>
            </a:r>
          </a:p>
          <a:p>
            <a:r>
              <a:rPr lang="en-GB" dirty="0" smtClean="0">
                <a:latin typeface="Candara" pitchFamily="34" charset="0"/>
              </a:rPr>
              <a:t>Parent phonics workshop: Tuesday 2</a:t>
            </a:r>
            <a:r>
              <a:rPr lang="en-GB" baseline="30000" dirty="0" smtClean="0">
                <a:latin typeface="Candara" pitchFamily="34" charset="0"/>
              </a:rPr>
              <a:t>nd</a:t>
            </a:r>
            <a:r>
              <a:rPr lang="en-GB" dirty="0" smtClean="0">
                <a:latin typeface="Candara" pitchFamily="34" charset="0"/>
              </a:rPr>
              <a:t> October 2:30pm</a:t>
            </a:r>
          </a:p>
          <a:p>
            <a:endParaRPr lang="en-GB" dirty="0" smtClean="0">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spTree>
    <p:extLst>
      <p:ext uri="{BB962C8B-B14F-4D97-AF65-F5344CB8AC3E}">
        <p14:creationId xmlns:p14="http://schemas.microsoft.com/office/powerpoint/2010/main" val="137124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Candara" pitchFamily="34" charset="0"/>
              </a:rPr>
              <a:t>Other information</a:t>
            </a:r>
            <a:endParaRPr lang="en-GB" sz="4800" b="1" u="sng" dirty="0">
              <a:solidFill>
                <a:srgbClr val="0000CC"/>
              </a:solidFill>
              <a:latin typeface="Candara" pitchFamily="34"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a:bodyPr>
          <a:lstStyle/>
          <a:p>
            <a:r>
              <a:rPr lang="en-GB" dirty="0" smtClean="0">
                <a:latin typeface="Candara" pitchFamily="34" charset="0"/>
              </a:rPr>
              <a:t>Wellies</a:t>
            </a:r>
          </a:p>
          <a:p>
            <a:r>
              <a:rPr lang="en-GB" dirty="0" smtClean="0">
                <a:latin typeface="Candara" pitchFamily="34" charset="0"/>
              </a:rPr>
              <a:t>PE kit </a:t>
            </a:r>
          </a:p>
          <a:p>
            <a:r>
              <a:rPr lang="en-GB" dirty="0" smtClean="0">
                <a:latin typeface="Candara" pitchFamily="34" charset="0"/>
              </a:rPr>
              <a:t>Water bottle</a:t>
            </a:r>
          </a:p>
          <a:p>
            <a:r>
              <a:rPr lang="en-GB" dirty="0" smtClean="0">
                <a:latin typeface="Candara" pitchFamily="34" charset="0"/>
              </a:rPr>
              <a:t>Home Basket, Lost Property Basket</a:t>
            </a:r>
          </a:p>
          <a:p>
            <a:r>
              <a:rPr lang="en-GB" dirty="0" smtClean="0">
                <a:latin typeface="Candara" pitchFamily="34" charset="0"/>
              </a:rPr>
              <a:t>Parent notice board and school website. </a:t>
            </a:r>
          </a:p>
          <a:p>
            <a:r>
              <a:rPr lang="en-GB" dirty="0" smtClean="0">
                <a:latin typeface="Candara" pitchFamily="34" charset="0"/>
              </a:rPr>
              <a:t>Class blog</a:t>
            </a:r>
            <a:endParaRPr lang="en-GB" dirty="0">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11560" y="764704"/>
            <a:ext cx="8229600" cy="1143000"/>
          </a:xfrm>
        </p:spPr>
        <p:txBody>
          <a:bodyPr>
            <a:noAutofit/>
          </a:bodyPr>
          <a:lstStyle/>
          <a:p>
            <a:r>
              <a:rPr lang="en-GB" sz="4800" b="1" u="sng" dirty="0" smtClean="0">
                <a:solidFill>
                  <a:srgbClr val="0000CC"/>
                </a:solidFill>
                <a:latin typeface="Candara" pitchFamily="34" charset="0"/>
              </a:rPr>
              <a:t>Any Questions?</a:t>
            </a:r>
            <a:endParaRPr lang="en-GB" sz="4800" b="1" u="sng" dirty="0">
              <a:solidFill>
                <a:srgbClr val="0000CC"/>
              </a:solidFill>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pic>
        <p:nvPicPr>
          <p:cNvPr id="2050" name="Picture 2"/>
          <p:cNvPicPr>
            <a:picLocks noGrp="1" noChangeAspect="1" noChangeArrowheads="1"/>
          </p:cNvPicPr>
          <p:nvPr>
            <p:ph idx="1"/>
          </p:nvPr>
        </p:nvPicPr>
        <p:blipFill>
          <a:blip r:embed="rId3" cstate="print"/>
          <a:srcRect/>
          <a:stretch>
            <a:fillRect/>
          </a:stretch>
        </p:blipFill>
        <p:spPr bwMode="auto">
          <a:xfrm>
            <a:off x="26995" y="2492896"/>
            <a:ext cx="9075860" cy="2736304"/>
          </a:xfrm>
          <a:prstGeom prst="rect">
            <a:avLst/>
          </a:prstGeom>
          <a:noFill/>
          <a:ln w="9525">
            <a:noFill/>
            <a:miter lim="800000"/>
            <a:headEnd/>
            <a:tailEnd/>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500" y="168625"/>
            <a:ext cx="2522964" cy="189222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21178" y="460605"/>
            <a:ext cx="2181662" cy="1636247"/>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527</TotalTime>
  <Words>778</Words>
  <Application>Microsoft Office PowerPoint</Application>
  <PresentationFormat>On-screen Show (4:3)</PresentationFormat>
  <Paragraphs>86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Candara</vt:lpstr>
      <vt:lpstr>Office Theme</vt:lpstr>
      <vt:lpstr>Welcome to Year R </vt:lpstr>
      <vt:lpstr>What we’ll cover:</vt:lpstr>
      <vt:lpstr>The School Day:</vt:lpstr>
      <vt:lpstr>The School Day:</vt:lpstr>
      <vt:lpstr>Topics</vt:lpstr>
      <vt:lpstr>The School Day:</vt:lpstr>
      <vt:lpstr>Behaviour</vt:lpstr>
      <vt:lpstr>Wow at Home Moments</vt:lpstr>
      <vt:lpstr>Home Learning</vt:lpstr>
      <vt:lpstr>Reading at Home</vt:lpstr>
      <vt:lpstr>Other information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2 SATs 2014</dc:title>
  <dc:creator>Reeves</dc:creator>
  <cp:lastModifiedBy>Sophie Spurrier</cp:lastModifiedBy>
  <cp:revision>79</cp:revision>
  <cp:lastPrinted>2014-06-04T14:05:29Z</cp:lastPrinted>
  <dcterms:created xsi:type="dcterms:W3CDTF">2014-04-23T06:54:06Z</dcterms:created>
  <dcterms:modified xsi:type="dcterms:W3CDTF">2018-09-25T12:47:34Z</dcterms:modified>
</cp:coreProperties>
</file>