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handoutMasterIdLst>
    <p:handoutMasterId r:id="rId11"/>
  </p:handoutMasterIdLst>
  <p:sldIdLst>
    <p:sldId id="259" r:id="rId2"/>
    <p:sldId id="256" r:id="rId3"/>
    <p:sldId id="260" r:id="rId4"/>
    <p:sldId id="261" r:id="rId5"/>
    <p:sldId id="264" r:id="rId6"/>
    <p:sldId id="262" r:id="rId7"/>
    <p:sldId id="263" r:id="rId8"/>
    <p:sldId id="258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C0CD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87" autoAdjust="0"/>
    <p:restoredTop sz="92405" autoAdjust="0"/>
  </p:normalViewPr>
  <p:slideViewPr>
    <p:cSldViewPr snapToGrid="0">
      <p:cViewPr varScale="1">
        <p:scale>
          <a:sx n="81" d="100"/>
          <a:sy n="81" d="100"/>
        </p:scale>
        <p:origin x="706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DA95A61-A47B-44AC-A3BC-86FA3C61283D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4F3BA50-1109-4CF0-B656-60C81C60F2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259128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C169B2B-BC6A-4FE6-A33D-A93FC233EAF7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E18ABFB-4E1C-4E33-94A7-C75230BBB6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31609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18ABFB-4E1C-4E33-94A7-C75230BBB606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344603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18ABFB-4E1C-4E33-94A7-C75230BBB606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0704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09DF04-3897-41E5-B635-D65DE59C86AF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A99D32-2D8D-49D5-BB9A-CDA06E1D60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531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09DF04-3897-41E5-B635-D65DE59C86AF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A99D32-2D8D-49D5-BB9A-CDA06E1D60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24896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09DF04-3897-41E5-B635-D65DE59C86AF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A99D32-2D8D-49D5-BB9A-CDA06E1D60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37451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09DF04-3897-41E5-B635-D65DE59C86AF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A99D32-2D8D-49D5-BB9A-CDA06E1D60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0633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09DF04-3897-41E5-B635-D65DE59C86AF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A99D32-2D8D-49D5-BB9A-CDA06E1D60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36435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09DF04-3897-41E5-B635-D65DE59C86AF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A99D32-2D8D-49D5-BB9A-CDA06E1D60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86279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09DF04-3897-41E5-B635-D65DE59C86AF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A99D32-2D8D-49D5-BB9A-CDA06E1D60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08882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09DF04-3897-41E5-B635-D65DE59C86AF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A99D32-2D8D-49D5-BB9A-CDA06E1D60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48655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09DF04-3897-41E5-B635-D65DE59C86AF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A99D32-2D8D-49D5-BB9A-CDA06E1D60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39213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09DF04-3897-41E5-B635-D65DE59C86AF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A99D32-2D8D-49D5-BB9A-CDA06E1D60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14860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09DF04-3897-41E5-B635-D65DE59C86AF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A99D32-2D8D-49D5-BB9A-CDA06E1D60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988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09DF04-3897-41E5-B635-D65DE59C86AF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A99D32-2D8D-49D5-BB9A-CDA06E1D60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89272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0085" y="112885"/>
            <a:ext cx="10515600" cy="1325563"/>
          </a:xfrm>
        </p:spPr>
        <p:txBody>
          <a:bodyPr>
            <a:normAutofit/>
          </a:bodyPr>
          <a:lstStyle/>
          <a:p>
            <a:r>
              <a:rPr lang="en-GB" sz="4000" b="1" i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Speaking and Listening SETTLER Task</a:t>
            </a:r>
            <a:endParaRPr lang="en-GB" sz="4000" b="1" i="1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0085" y="1504349"/>
            <a:ext cx="7193692" cy="493764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i="1" dirty="0" smtClean="0"/>
              <a:t>Talk to yourself! (it’s not the first sign of madness!) Answer </a:t>
            </a:r>
            <a:r>
              <a:rPr lang="en-GB" i="1" dirty="0" smtClean="0"/>
              <a:t>the following questions: </a:t>
            </a:r>
          </a:p>
          <a:p>
            <a:pPr marL="0" indent="0">
              <a:buNone/>
            </a:pPr>
            <a:endParaRPr lang="en-GB" dirty="0" smtClean="0"/>
          </a:p>
          <a:p>
            <a:pPr marL="514350" indent="-514350">
              <a:buAutoNum type="arabicParenR"/>
            </a:pPr>
            <a:r>
              <a:rPr lang="en-GB" dirty="0" smtClean="0">
                <a:solidFill>
                  <a:srgbClr val="FF0000"/>
                </a:solidFill>
              </a:rPr>
              <a:t>What has happened so far in the book?</a:t>
            </a:r>
          </a:p>
          <a:p>
            <a:pPr marL="514350" indent="-514350">
              <a:buAutoNum type="arabicParenR"/>
            </a:pPr>
            <a:r>
              <a:rPr lang="en-GB" dirty="0" smtClean="0">
                <a:solidFill>
                  <a:srgbClr val="002060"/>
                </a:solidFill>
              </a:rPr>
              <a:t>Who is the protagonist?</a:t>
            </a:r>
          </a:p>
          <a:p>
            <a:pPr marL="514350" indent="-514350">
              <a:buAutoNum type="arabicParenR"/>
            </a:pPr>
            <a:r>
              <a:rPr lang="en-GB" dirty="0" smtClean="0">
                <a:solidFill>
                  <a:srgbClr val="7030A0"/>
                </a:solidFill>
              </a:rPr>
              <a:t>What do we know about the protagonist so far?</a:t>
            </a:r>
          </a:p>
          <a:p>
            <a:pPr marL="514350" indent="-514350">
              <a:buAutoNum type="arabicParenR"/>
            </a:pPr>
            <a:r>
              <a:rPr lang="en-GB" dirty="0" smtClean="0">
                <a:solidFill>
                  <a:schemeClr val="accent6">
                    <a:lumMod val="50000"/>
                  </a:schemeClr>
                </a:solidFill>
              </a:rPr>
              <a:t>What happened in the prologue of the book?</a:t>
            </a:r>
          </a:p>
          <a:p>
            <a:pPr marL="514350" indent="-514350">
              <a:buAutoNum type="arabicParenR"/>
            </a:pPr>
            <a:r>
              <a:rPr lang="en-GB" dirty="0" smtClean="0">
                <a:solidFill>
                  <a:schemeClr val="accent2">
                    <a:lumMod val="75000"/>
                  </a:schemeClr>
                </a:solidFill>
              </a:rPr>
              <a:t>What do you think will happen in the next chapter of the book?</a:t>
            </a:r>
          </a:p>
          <a:p>
            <a:pPr marL="514350" indent="-514350">
              <a:buAutoNum type="arabicParenR"/>
            </a:pPr>
            <a:endParaRPr lang="en-GB" dirty="0"/>
          </a:p>
          <a:p>
            <a:pPr marL="514350" indent="-514350">
              <a:buAutoNum type="arabicParenR"/>
            </a:pPr>
            <a:endParaRPr lang="en-GB" dirty="0"/>
          </a:p>
        </p:txBody>
      </p:sp>
      <p:sp>
        <p:nvSpPr>
          <p:cNvPr id="4" name="Oval 3"/>
          <p:cNvSpPr/>
          <p:nvPr/>
        </p:nvSpPr>
        <p:spPr>
          <a:xfrm>
            <a:off x="7842423" y="1"/>
            <a:ext cx="4069492" cy="3245708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u="sng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STUCK:</a:t>
            </a:r>
            <a:endParaRPr lang="en-GB" sz="2400" u="sng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r>
              <a:rPr lang="en-GB" sz="24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Look back at the work you did </a:t>
            </a:r>
            <a:r>
              <a:rPr lang="en-GB" sz="24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to </a:t>
            </a:r>
            <a:r>
              <a:rPr lang="en-GB" sz="24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remind you what some of these words mean.</a:t>
            </a:r>
          </a:p>
        </p:txBody>
      </p:sp>
      <p:sp>
        <p:nvSpPr>
          <p:cNvPr id="5" name="Oval 4"/>
          <p:cNvSpPr/>
          <p:nvPr/>
        </p:nvSpPr>
        <p:spPr>
          <a:xfrm>
            <a:off x="7937158" y="3311610"/>
            <a:ext cx="4069492" cy="3406345"/>
          </a:xfrm>
          <a:prstGeom prst="ellipse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TOO EASY?</a:t>
            </a:r>
            <a:endParaRPr lang="en-GB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n-GB" sz="2400" dirty="0" smtClean="0"/>
              <a:t>Use the following words in your discussion:</a:t>
            </a:r>
          </a:p>
          <a:p>
            <a:pPr algn="ctr"/>
            <a:r>
              <a:rPr lang="en-GB" sz="2400" dirty="0" smtClean="0"/>
              <a:t>Thoughtful, throughout, consequently, </a:t>
            </a:r>
          </a:p>
          <a:p>
            <a:pPr algn="ctr"/>
            <a:r>
              <a:rPr lang="en-GB" sz="2400" dirty="0" smtClean="0"/>
              <a:t>as a result,</a:t>
            </a:r>
          </a:p>
          <a:p>
            <a:pPr algn="ctr"/>
            <a:r>
              <a:rPr lang="en-GB" sz="2400" dirty="0" smtClean="0"/>
              <a:t>repeatedly</a:t>
            </a:r>
          </a:p>
        </p:txBody>
      </p:sp>
    </p:spTree>
    <p:extLst>
      <p:ext uri="{BB962C8B-B14F-4D97-AF65-F5344CB8AC3E}">
        <p14:creationId xmlns:p14="http://schemas.microsoft.com/office/powerpoint/2010/main" val="42493531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282805"/>
            <a:ext cx="9144000" cy="970960"/>
          </a:xfrm>
        </p:spPr>
        <p:txBody>
          <a:bodyPr>
            <a:normAutofit fontScale="90000"/>
          </a:bodyPr>
          <a:lstStyle/>
          <a:p>
            <a:r>
              <a:rPr lang="en-GB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n-GB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GB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Pig Heart Boy</a:t>
            </a:r>
            <a:endParaRPr lang="en-GB" b="1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3144837"/>
            <a:ext cx="7150442" cy="1947115"/>
          </a:xfrm>
        </p:spPr>
        <p:txBody>
          <a:bodyPr>
            <a:noAutofit/>
          </a:bodyPr>
          <a:lstStyle/>
          <a:p>
            <a:pPr algn="l"/>
            <a:r>
              <a:rPr lang="en-GB" b="1" u="sng" dirty="0" smtClean="0">
                <a:solidFill>
                  <a:srgbClr val="FF0000"/>
                </a:solidFill>
              </a:rPr>
              <a:t>IALT</a:t>
            </a:r>
            <a:r>
              <a:rPr lang="en-GB" b="1" u="sng" dirty="0" smtClean="0">
                <a:solidFill>
                  <a:srgbClr val="FF0000"/>
                </a:solidFill>
              </a:rPr>
              <a:t>:</a:t>
            </a:r>
            <a:endParaRPr lang="en-GB" b="1" u="sng" dirty="0" smtClean="0">
              <a:solidFill>
                <a:srgbClr val="FF0000"/>
              </a:solidFill>
            </a:endParaRPr>
          </a:p>
          <a:p>
            <a:pPr marL="457200" indent="-457200" algn="l">
              <a:buAutoNum type="arabicParenR"/>
            </a:pPr>
            <a:r>
              <a:rPr lang="en-GB" dirty="0" smtClean="0"/>
              <a:t>understand </a:t>
            </a:r>
            <a:r>
              <a:rPr lang="en-GB" dirty="0" smtClean="0"/>
              <a:t>what an imperative verb is.</a:t>
            </a:r>
          </a:p>
          <a:p>
            <a:pPr marL="457200" indent="-457200" algn="l">
              <a:buAutoNum type="arabicParenR"/>
            </a:pPr>
            <a:r>
              <a:rPr lang="en-GB" dirty="0" smtClean="0"/>
              <a:t>be </a:t>
            </a:r>
            <a:r>
              <a:rPr lang="en-GB" dirty="0" smtClean="0"/>
              <a:t>able to use imperative verbs in </a:t>
            </a:r>
            <a:r>
              <a:rPr lang="en-GB" dirty="0" smtClean="0"/>
              <a:t>my </a:t>
            </a:r>
            <a:r>
              <a:rPr lang="en-GB" dirty="0" smtClean="0"/>
              <a:t>own work.</a:t>
            </a:r>
          </a:p>
        </p:txBody>
      </p:sp>
      <p:sp>
        <p:nvSpPr>
          <p:cNvPr id="4" name="Oval 3"/>
          <p:cNvSpPr/>
          <p:nvPr/>
        </p:nvSpPr>
        <p:spPr>
          <a:xfrm>
            <a:off x="7643501" y="2314832"/>
            <a:ext cx="4036542" cy="3707027"/>
          </a:xfrm>
          <a:prstGeom prst="ellipse">
            <a:avLst/>
          </a:prstGeom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i="1" u="sng" dirty="0" smtClean="0">
                <a:ln w="0"/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KEYWORDS FOR TODAY:</a:t>
            </a:r>
          </a:p>
          <a:p>
            <a:pPr algn="ctr"/>
            <a:endParaRPr lang="en-GB" sz="2400" i="1" u="sng" dirty="0" smtClean="0">
              <a:ln w="0"/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n-GB" sz="3200" i="1" dirty="0" smtClean="0">
                <a:ln w="0"/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COMMAND</a:t>
            </a:r>
          </a:p>
          <a:p>
            <a:pPr algn="ctr"/>
            <a:r>
              <a:rPr lang="en-GB" sz="3200" i="1" dirty="0" smtClean="0">
                <a:ln w="0"/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IMPERATIVE</a:t>
            </a:r>
          </a:p>
          <a:p>
            <a:pPr algn="ctr"/>
            <a:r>
              <a:rPr lang="en-GB" sz="3200" i="1" dirty="0" smtClean="0">
                <a:ln w="0"/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VERB</a:t>
            </a:r>
          </a:p>
          <a:p>
            <a:pPr algn="ctr"/>
            <a:endParaRPr lang="en-GB" dirty="0">
              <a:ln w="0"/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84325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i="1" u="sng" dirty="0" smtClean="0"/>
              <a:t>Keyword Dictionary Challenge!</a:t>
            </a:r>
            <a:endParaRPr lang="en-GB" b="1" i="1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479589"/>
            <a:ext cx="3280719" cy="3697374"/>
          </a:xfrm>
        </p:spPr>
        <p:txBody>
          <a:bodyPr/>
          <a:lstStyle/>
          <a:p>
            <a:r>
              <a:rPr lang="en-GB" dirty="0" smtClean="0">
                <a:solidFill>
                  <a:srgbClr val="FF0000"/>
                </a:solidFill>
              </a:rPr>
              <a:t>COMMAND</a:t>
            </a:r>
          </a:p>
          <a:p>
            <a:endParaRPr lang="en-GB" dirty="0">
              <a:solidFill>
                <a:srgbClr val="FF0000"/>
              </a:solidFill>
            </a:endParaRPr>
          </a:p>
          <a:p>
            <a:r>
              <a:rPr lang="en-GB" dirty="0" smtClean="0">
                <a:solidFill>
                  <a:srgbClr val="FF0000"/>
                </a:solidFill>
              </a:rPr>
              <a:t>IMPERATIVE</a:t>
            </a:r>
          </a:p>
          <a:p>
            <a:endParaRPr lang="en-GB" dirty="0">
              <a:solidFill>
                <a:srgbClr val="FF0000"/>
              </a:solidFill>
            </a:endParaRPr>
          </a:p>
          <a:p>
            <a:r>
              <a:rPr lang="en-GB" dirty="0" smtClean="0">
                <a:solidFill>
                  <a:srgbClr val="FF0000"/>
                </a:solidFill>
              </a:rPr>
              <a:t>VERB</a:t>
            </a:r>
            <a:endParaRPr lang="en-GB" dirty="0">
              <a:solidFill>
                <a:srgbClr val="7030A0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5126" y="2088111"/>
            <a:ext cx="4451927" cy="296331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1172594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b="1" i="1" u="sng" dirty="0" smtClean="0"/>
              <a:t/>
            </a:r>
            <a:br>
              <a:rPr lang="en-GB" b="1" i="1" u="sng" dirty="0" smtClean="0"/>
            </a:br>
            <a:r>
              <a:rPr lang="en-GB" b="1" i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SPOT THE VERBS – 1 point for each one you spot!</a:t>
            </a:r>
            <a:endParaRPr lang="en-GB" b="1" i="1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78027" y="2133600"/>
            <a:ext cx="6687549" cy="3903320"/>
          </a:xfrm>
        </p:spPr>
        <p:txBody>
          <a:bodyPr>
            <a:normAutofit fontScale="92500" lnSpcReduction="20000"/>
          </a:bodyPr>
          <a:lstStyle/>
          <a:p>
            <a:r>
              <a:rPr lang="en-GB" i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 thought my head was about to explode.</a:t>
            </a:r>
          </a:p>
          <a:p>
            <a:endParaRPr lang="en-GB" i="1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GB" i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 sat down at the bottom of the pool.</a:t>
            </a:r>
          </a:p>
          <a:p>
            <a:endParaRPr lang="en-GB" i="1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GB" i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 closed my eyes.</a:t>
            </a:r>
          </a:p>
          <a:p>
            <a:endParaRPr lang="en-GB" i="1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GB" i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He swam off towards the middle of the pool.</a:t>
            </a:r>
          </a:p>
          <a:p>
            <a:endParaRPr lang="en-GB" i="1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GB" i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 looked straight ahead, listening to every word they said.</a:t>
            </a:r>
          </a:p>
        </p:txBody>
      </p:sp>
      <p:sp>
        <p:nvSpPr>
          <p:cNvPr id="4" name="6-Point Star 3"/>
          <p:cNvSpPr/>
          <p:nvPr/>
        </p:nvSpPr>
        <p:spPr>
          <a:xfrm rot="644501">
            <a:off x="7602071" y="2474260"/>
            <a:ext cx="3585881" cy="3460376"/>
          </a:xfrm>
          <a:prstGeom prst="star6">
            <a:avLst>
              <a:gd name="adj" fmla="val 32754"/>
              <a:gd name="hf" fmla="val 115470"/>
            </a:avLst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u="sng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TASK</a:t>
            </a:r>
            <a:r>
              <a:rPr lang="en-GB" sz="24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:</a:t>
            </a:r>
          </a:p>
          <a:p>
            <a:pPr algn="ctr"/>
            <a:r>
              <a:rPr lang="en-GB" sz="24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Write down these sentences underlining each VERB you see!</a:t>
            </a:r>
            <a:endParaRPr lang="en-GB" sz="24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366508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b="1" i="1" u="sng" dirty="0" smtClean="0"/>
              <a:t/>
            </a:r>
            <a:br>
              <a:rPr lang="en-GB" b="1" i="1" u="sng" dirty="0" smtClean="0"/>
            </a:br>
            <a:r>
              <a:rPr lang="en-GB" b="1" i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SPOT THE VERBS – </a:t>
            </a:r>
            <a:r>
              <a:rPr lang="en-GB" b="1" i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How did you do?</a:t>
            </a:r>
            <a:endParaRPr lang="en-GB" b="1" i="1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78027" y="2133600"/>
            <a:ext cx="6687549" cy="3903320"/>
          </a:xfrm>
        </p:spPr>
        <p:txBody>
          <a:bodyPr>
            <a:normAutofit fontScale="92500" lnSpcReduction="20000"/>
          </a:bodyPr>
          <a:lstStyle/>
          <a:p>
            <a:r>
              <a:rPr lang="en-GB" i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 </a:t>
            </a:r>
            <a:r>
              <a:rPr lang="en-GB" b="1" i="1" u="sng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thought</a:t>
            </a:r>
            <a:r>
              <a:rPr lang="en-GB" i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my head was about to </a:t>
            </a:r>
            <a:r>
              <a:rPr lang="en-GB" b="1" i="1" u="sng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explode</a:t>
            </a:r>
            <a:r>
              <a:rPr lang="en-GB" i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endParaRPr lang="en-GB" i="1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GB" i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 </a:t>
            </a:r>
            <a:r>
              <a:rPr lang="en-GB" b="1" i="1" u="sng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sat</a:t>
            </a:r>
            <a:r>
              <a:rPr lang="en-GB" i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down at the bottom of the pool.</a:t>
            </a:r>
          </a:p>
          <a:p>
            <a:endParaRPr lang="en-GB" i="1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GB" i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 </a:t>
            </a:r>
            <a:r>
              <a:rPr lang="en-GB" b="1" i="1" u="sng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closed</a:t>
            </a:r>
            <a:r>
              <a:rPr lang="en-GB" i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my eyes.</a:t>
            </a:r>
          </a:p>
          <a:p>
            <a:endParaRPr lang="en-GB" i="1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GB" i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He </a:t>
            </a:r>
            <a:r>
              <a:rPr lang="en-GB" b="1" i="1" u="sng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swam</a:t>
            </a:r>
            <a:r>
              <a:rPr lang="en-GB" i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off towards the middle of the pool.</a:t>
            </a:r>
          </a:p>
          <a:p>
            <a:endParaRPr lang="en-GB" i="1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GB" i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 </a:t>
            </a:r>
            <a:r>
              <a:rPr lang="en-GB" b="1" i="1" u="sng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looked</a:t>
            </a:r>
            <a:r>
              <a:rPr lang="en-GB" i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straight ahead, </a:t>
            </a:r>
            <a:r>
              <a:rPr lang="en-GB" b="1" i="1" u="sng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listening</a:t>
            </a:r>
            <a:r>
              <a:rPr lang="en-GB" i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to every word they </a:t>
            </a:r>
            <a:r>
              <a:rPr lang="en-GB" b="1" i="1" u="sng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said</a:t>
            </a:r>
            <a:r>
              <a:rPr lang="en-GB" i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</p:txBody>
      </p:sp>
      <p:sp>
        <p:nvSpPr>
          <p:cNvPr id="4" name="6-Point Star 3"/>
          <p:cNvSpPr/>
          <p:nvPr/>
        </p:nvSpPr>
        <p:spPr>
          <a:xfrm rot="644501">
            <a:off x="7602071" y="2474260"/>
            <a:ext cx="3585881" cy="3460376"/>
          </a:xfrm>
          <a:prstGeom prst="star6">
            <a:avLst>
              <a:gd name="adj" fmla="val 32754"/>
              <a:gd name="hf" fmla="val 115470"/>
            </a:avLst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u="sng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TASK</a:t>
            </a:r>
            <a:r>
              <a:rPr lang="en-GB" sz="24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:</a:t>
            </a:r>
          </a:p>
          <a:p>
            <a:pPr algn="ctr"/>
            <a:r>
              <a:rPr lang="en-GB" sz="24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Write down these sentences underlining each VERB you see!</a:t>
            </a:r>
            <a:endParaRPr lang="en-GB" sz="24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38058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i="1" u="sng" dirty="0" smtClean="0"/>
              <a:t>What’s an ‘Imperative Verb’?</a:t>
            </a:r>
            <a:endParaRPr lang="en-GB" b="1" i="1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>
                <a:solidFill>
                  <a:srgbClr val="FF0000"/>
                </a:solidFill>
              </a:rPr>
              <a:t>Any guesses? </a:t>
            </a:r>
          </a:p>
          <a:p>
            <a:pPr marL="0" indent="0">
              <a:buNone/>
            </a:pPr>
            <a:endParaRPr lang="en-GB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GB" dirty="0" smtClean="0">
                <a:solidFill>
                  <a:srgbClr val="FF0000"/>
                </a:solidFill>
              </a:rPr>
              <a:t>Here’s a clue:</a:t>
            </a:r>
            <a:endParaRPr lang="en-GB" dirty="0">
              <a:solidFill>
                <a:srgbClr val="FF0000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1500" y="2402540"/>
            <a:ext cx="3457534" cy="316117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5" name="Rounded Rectangle 4"/>
          <p:cNvSpPr/>
          <p:nvPr/>
        </p:nvSpPr>
        <p:spPr>
          <a:xfrm>
            <a:off x="7891183" y="2054127"/>
            <a:ext cx="3810000" cy="3857999"/>
          </a:xfrm>
          <a:prstGeom prst="roundRect">
            <a:avLst/>
          </a:prstGeom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That’s right! An imperative verb is a ‘bossy’ verb.</a:t>
            </a:r>
          </a:p>
          <a:p>
            <a:pPr algn="ctr"/>
            <a:endParaRPr lang="en-GB" sz="32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r>
              <a:rPr lang="en-GB" sz="320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Imperative verbs usually give instructions.</a:t>
            </a:r>
            <a:endParaRPr lang="en-GB" sz="320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204143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6515" y="3684495"/>
            <a:ext cx="7664824" cy="1325563"/>
          </a:xfrm>
        </p:spPr>
        <p:txBody>
          <a:bodyPr>
            <a:normAutofit/>
          </a:bodyPr>
          <a:lstStyle/>
          <a:p>
            <a:pPr algn="r"/>
            <a:r>
              <a:rPr lang="en-GB" sz="3600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Now change these ones so they aren’t imperatives.</a:t>
            </a:r>
            <a:endParaRPr lang="en-GB" sz="3600" i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991" r="12971" b="40248"/>
          <a:stretch/>
        </p:blipFill>
        <p:spPr bwMode="auto">
          <a:xfrm>
            <a:off x="5532686" y="1426797"/>
            <a:ext cx="6067644" cy="185690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/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22" t="68308" r="30170" b="7154"/>
          <a:stretch/>
        </p:blipFill>
        <p:spPr bwMode="auto">
          <a:xfrm rot="784881">
            <a:off x="703054" y="4538623"/>
            <a:ext cx="4593755" cy="128352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/>
        </p:spPr>
      </p:pic>
      <p:sp>
        <p:nvSpPr>
          <p:cNvPr id="6" name="Title 1"/>
          <p:cNvSpPr txBox="1">
            <a:spLocks/>
          </p:cNvSpPr>
          <p:nvPr/>
        </p:nvSpPr>
        <p:spPr>
          <a:xfrm>
            <a:off x="152400" y="457200"/>
            <a:ext cx="7664824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600" i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Sort these sentences into the imperative tense (make them bossy!)</a:t>
            </a:r>
            <a:endParaRPr lang="en-GB" sz="3600" i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89844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i="1" u="sng" dirty="0" smtClean="0"/>
              <a:t>Writing Activity</a:t>
            </a:r>
            <a:endParaRPr lang="en-GB" b="1" i="1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484967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lang="en-GB" dirty="0" smtClean="0">
                <a:solidFill>
                  <a:srgbClr val="FF0000"/>
                </a:solidFill>
              </a:rPr>
              <a:t>Choose from one of the following writing activities – </a:t>
            </a:r>
            <a:r>
              <a:rPr lang="en-GB" u="sng" dirty="0" smtClean="0">
                <a:solidFill>
                  <a:srgbClr val="FF0000"/>
                </a:solidFill>
              </a:rPr>
              <a:t>make sure you are using imperative verbs in your </a:t>
            </a:r>
            <a:r>
              <a:rPr lang="en-GB" u="sng" dirty="0" smtClean="0">
                <a:solidFill>
                  <a:srgbClr val="FF0000"/>
                </a:solidFill>
              </a:rPr>
              <a:t>writing. </a:t>
            </a:r>
            <a:endParaRPr lang="en-GB" u="sng" dirty="0">
              <a:solidFill>
                <a:srgbClr val="FF0000"/>
              </a:solidFill>
            </a:endParaRPr>
          </a:p>
        </p:txBody>
      </p:sp>
      <p:sp>
        <p:nvSpPr>
          <p:cNvPr id="4" name="Oval 3"/>
          <p:cNvSpPr/>
          <p:nvPr/>
        </p:nvSpPr>
        <p:spPr>
          <a:xfrm>
            <a:off x="143435" y="2743194"/>
            <a:ext cx="3980330" cy="3962401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1: Create a poster for the swimming pool saying that Daredevil Dive is banned.</a:t>
            </a:r>
            <a:endParaRPr lang="en-GB" sz="22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r>
              <a:rPr lang="en-GB" sz="2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On your poster explain why it is banned and what will happen to anyone seen playing.</a:t>
            </a:r>
            <a:endParaRPr lang="en-GB" sz="22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Oval 4"/>
          <p:cNvSpPr/>
          <p:nvPr/>
        </p:nvSpPr>
        <p:spPr>
          <a:xfrm>
            <a:off x="4217895" y="2743194"/>
            <a:ext cx="3917576" cy="3854826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2: Write a letter addressed to Marlon’s parents from the company who run the swimming baths explaining that their son has broken rules and will now be banned from the swimming baths.</a:t>
            </a:r>
            <a:endParaRPr lang="en-GB" sz="22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8" name="Oval 7"/>
          <p:cNvSpPr/>
          <p:nvPr/>
        </p:nvSpPr>
        <p:spPr>
          <a:xfrm>
            <a:off x="8229601" y="2743194"/>
            <a:ext cx="3706906" cy="3751731"/>
          </a:xfrm>
          <a:prstGeom prst="ellipse">
            <a:avLst/>
          </a:prstGeom>
          <a:solidFill>
            <a:srgbClr val="FC0CDA"/>
          </a:solidFill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200" dirty="0" smtClean="0"/>
              <a:t>3: Write a conversation between Marlon and a lifeguard using correct </a:t>
            </a:r>
            <a:r>
              <a:rPr lang="en-GB" sz="2200" dirty="0" err="1" smtClean="0"/>
              <a:t>SPaG</a:t>
            </a:r>
            <a:r>
              <a:rPr lang="en-GB" sz="2200" dirty="0" smtClean="0"/>
              <a:t> with speech. Write it as if it will be slotted into the story.</a:t>
            </a:r>
            <a:endParaRPr lang="en-GB" sz="2200" dirty="0"/>
          </a:p>
        </p:txBody>
      </p:sp>
    </p:spTree>
    <p:extLst>
      <p:ext uri="{BB962C8B-B14F-4D97-AF65-F5344CB8AC3E}">
        <p14:creationId xmlns:p14="http://schemas.microsoft.com/office/powerpoint/2010/main" val="2447838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69</TotalTime>
  <Words>460</Words>
  <Application>Microsoft Office PowerPoint</Application>
  <PresentationFormat>Widescreen</PresentationFormat>
  <Paragraphs>71</Paragraphs>
  <Slides>8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Office Theme</vt:lpstr>
      <vt:lpstr>Speaking and Listening SETTLER Task</vt:lpstr>
      <vt:lpstr> Pig Heart Boy</vt:lpstr>
      <vt:lpstr>Keyword Dictionary Challenge!</vt:lpstr>
      <vt:lpstr> SPOT THE VERBS – 1 point for each one you spot!</vt:lpstr>
      <vt:lpstr> SPOT THE VERBS – How did you do?</vt:lpstr>
      <vt:lpstr>What’s an ‘Imperative Verb’?</vt:lpstr>
      <vt:lpstr>Now change these ones so they aren’t imperatives.</vt:lpstr>
      <vt:lpstr>Writing Activity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Thursday 4th February 2016</dc:title>
  <dc:creator>Sammy-Jo Farrell</dc:creator>
  <cp:lastModifiedBy>Hannah Dannell</cp:lastModifiedBy>
  <cp:revision>11</cp:revision>
  <cp:lastPrinted>2016-01-28T15:51:03Z</cp:lastPrinted>
  <dcterms:created xsi:type="dcterms:W3CDTF">2016-01-28T14:45:51Z</dcterms:created>
  <dcterms:modified xsi:type="dcterms:W3CDTF">2020-04-22T15:43:58Z</dcterms:modified>
</cp:coreProperties>
</file>