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handoutMasterIdLst>
    <p:handoutMasterId r:id="rId11"/>
  </p:handoutMasterIdLst>
  <p:sldIdLst>
    <p:sldId id="257" r:id="rId2"/>
    <p:sldId id="261" r:id="rId3"/>
    <p:sldId id="258" r:id="rId4"/>
    <p:sldId id="260" r:id="rId5"/>
    <p:sldId id="259" r:id="rId6"/>
    <p:sldId id="262" r:id="rId7"/>
    <p:sldId id="263" r:id="rId8"/>
    <p:sldId id="265" r:id="rId9"/>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6">
          <p15:clr>
            <a:srgbClr val="A4A3A4"/>
          </p15:clr>
        </p15:guide>
        <p15:guide id="2" pos="214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80808"/>
    <a:srgbClr val="0F0F0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8065" autoAdjust="0"/>
  </p:normalViewPr>
  <p:slideViewPr>
    <p:cSldViewPr>
      <p:cViewPr varScale="1">
        <p:scale>
          <a:sx n="59" d="100"/>
          <a:sy n="59" d="100"/>
        </p:scale>
        <p:origin x="2146" y="72"/>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80" d="100"/>
          <a:sy n="80" d="100"/>
        </p:scale>
        <p:origin x="-2076" y="-84"/>
      </p:cViewPr>
      <p:guideLst>
        <p:guide orient="horz" pos="3126"/>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B0482C6B-ED54-4E1F-9520-B84172AD77B3}" type="datetimeFigureOut">
              <a:rPr lang="en-GB" smtClean="0"/>
              <a:t>22/06/2020</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C20D4CEF-5EA3-41F3-84F9-995B1147604C}" type="slidenum">
              <a:rPr lang="en-GB" smtClean="0"/>
              <a:t>‹#›</a:t>
            </a:fld>
            <a:endParaRPr lang="en-GB"/>
          </a:p>
        </p:txBody>
      </p:sp>
    </p:spTree>
    <p:extLst>
      <p:ext uri="{BB962C8B-B14F-4D97-AF65-F5344CB8AC3E}">
        <p14:creationId xmlns:p14="http://schemas.microsoft.com/office/powerpoint/2010/main" val="76792564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F1C192DB-0818-4984-8D11-02BCBC37D686}" type="datetimeFigureOut">
              <a:rPr lang="en-GB" smtClean="0"/>
              <a:t>22/06/2020</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196D82BA-70BF-4D76-82B4-8D45CF191AA8}" type="slidenum">
              <a:rPr lang="en-GB" smtClean="0"/>
              <a:t>‹#›</a:t>
            </a:fld>
            <a:endParaRPr lang="en-GB"/>
          </a:p>
        </p:txBody>
      </p:sp>
    </p:spTree>
    <p:extLst>
      <p:ext uri="{BB962C8B-B14F-4D97-AF65-F5344CB8AC3E}">
        <p14:creationId xmlns:p14="http://schemas.microsoft.com/office/powerpoint/2010/main" val="36183355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Astronaut Image used</a:t>
            </a:r>
            <a:r>
              <a:rPr lang="en-GB" baseline="0" dirty="0" smtClean="0"/>
              <a:t> under license</a:t>
            </a:r>
          </a:p>
          <a:p>
            <a:endParaRPr lang="en-GB" dirty="0"/>
          </a:p>
        </p:txBody>
      </p:sp>
      <p:sp>
        <p:nvSpPr>
          <p:cNvPr id="4" name="Slide Number Placeholder 3"/>
          <p:cNvSpPr>
            <a:spLocks noGrp="1"/>
          </p:cNvSpPr>
          <p:nvPr>
            <p:ph type="sldNum" sz="quarter" idx="10"/>
          </p:nvPr>
        </p:nvSpPr>
        <p:spPr/>
        <p:txBody>
          <a:bodyPr/>
          <a:lstStyle/>
          <a:p>
            <a:fld id="{196D82BA-70BF-4D76-82B4-8D45CF191AA8}" type="slidenum">
              <a:rPr lang="en-GB" smtClean="0"/>
              <a:t>1</a:t>
            </a:fld>
            <a:endParaRPr lang="en-GB"/>
          </a:p>
        </p:txBody>
      </p:sp>
    </p:spTree>
    <p:extLst>
      <p:ext uri="{BB962C8B-B14F-4D97-AF65-F5344CB8AC3E}">
        <p14:creationId xmlns:p14="http://schemas.microsoft.com/office/powerpoint/2010/main" val="34320048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96D82BA-70BF-4D76-82B4-8D45CF191AA8}" type="slidenum">
              <a:rPr lang="en-GB" smtClean="0"/>
              <a:t>2</a:t>
            </a:fld>
            <a:endParaRPr lang="en-GB"/>
          </a:p>
        </p:txBody>
      </p:sp>
    </p:spTree>
    <p:extLst>
      <p:ext uri="{BB962C8B-B14F-4D97-AF65-F5344CB8AC3E}">
        <p14:creationId xmlns:p14="http://schemas.microsoft.com/office/powerpoint/2010/main" val="25854222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Just like a diver under water, an astronaut needs a supply of air/oxygen  to breath.  It is likely that when thinking about space suits that</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pupils will focus principally on the supply of air/oxygen to the astronaut. </a:t>
            </a: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As well as supplying oxygen, it is also important to remove the carbon dioxide</a:t>
            </a:r>
            <a:r>
              <a:rPr lang="en-GB" sz="1200" kern="1200" baseline="0" dirty="0" smtClean="0">
                <a:solidFill>
                  <a:schemeClr val="tx1"/>
                </a:solidFill>
                <a:effectLst/>
                <a:latin typeface="+mn-lt"/>
                <a:ea typeface="+mn-ea"/>
                <a:cs typeface="+mn-cs"/>
              </a:rPr>
              <a:t> as too much carbon dioxide is dangerous and could kill people.</a:t>
            </a:r>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 </a:t>
            </a:r>
          </a:p>
          <a:p>
            <a:endParaRPr lang="en-GB" dirty="0"/>
          </a:p>
        </p:txBody>
      </p:sp>
      <p:sp>
        <p:nvSpPr>
          <p:cNvPr id="4" name="Slide Number Placeholder 3"/>
          <p:cNvSpPr>
            <a:spLocks noGrp="1"/>
          </p:cNvSpPr>
          <p:nvPr>
            <p:ph type="sldNum" sz="quarter" idx="10"/>
          </p:nvPr>
        </p:nvSpPr>
        <p:spPr/>
        <p:txBody>
          <a:bodyPr/>
          <a:lstStyle/>
          <a:p>
            <a:fld id="{196D82BA-70BF-4D76-82B4-8D45CF191AA8}" type="slidenum">
              <a:rPr lang="en-GB" smtClean="0"/>
              <a:t>3</a:t>
            </a:fld>
            <a:endParaRPr lang="en-GB"/>
          </a:p>
        </p:txBody>
      </p:sp>
    </p:spTree>
    <p:extLst>
      <p:ext uri="{BB962C8B-B14F-4D97-AF65-F5344CB8AC3E}">
        <p14:creationId xmlns:p14="http://schemas.microsoft.com/office/powerpoint/2010/main" val="37810713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By getting pupils to consider what space is like they might also realise that a spacesuit needs to keep the astronaut warm/cool.  Pupils often imagine that space is always cold, but if astronauts are in direct sunlight the external temperature can be very high indeed.  According to NASA, for astronauts in Earth orbit the temperature might vary from -150˚C to +120˚C depending on whether astronauts are in direct sunlight or not.</a:t>
            </a:r>
          </a:p>
          <a:p>
            <a:endParaRPr lang="en-GB" dirty="0" smtClean="0"/>
          </a:p>
          <a:p>
            <a:endParaRPr lang="en-GB" dirty="0" smtClean="0"/>
          </a:p>
          <a:p>
            <a:r>
              <a:rPr lang="en-GB" dirty="0" smtClean="0"/>
              <a:t>Image: "20050501 1315 2558-Bimetall-Zeigerthermometer" by 1-1111 - Own work. Licensed under Creative Commons Attribution-Share Alike 3.0 via Wikimedia Commons - http://commons.wikimedia.org/wiki/File:20050501_1315_2558-Bimetall-Zeigerthermometer.jpg#mediaviewer/File:20050501_1315_2558-Bimetall-Zeigerthermometer.jpg</a:t>
            </a:r>
            <a:endParaRPr lang="en-GB" dirty="0"/>
          </a:p>
        </p:txBody>
      </p:sp>
      <p:sp>
        <p:nvSpPr>
          <p:cNvPr id="4" name="Slide Number Placeholder 3"/>
          <p:cNvSpPr>
            <a:spLocks noGrp="1"/>
          </p:cNvSpPr>
          <p:nvPr>
            <p:ph type="sldNum" sz="quarter" idx="10"/>
          </p:nvPr>
        </p:nvSpPr>
        <p:spPr/>
        <p:txBody>
          <a:bodyPr/>
          <a:lstStyle/>
          <a:p>
            <a:fld id="{196D82BA-70BF-4D76-82B4-8D45CF191AA8}" type="slidenum">
              <a:rPr lang="en-GB" smtClean="0"/>
              <a:t>4</a:t>
            </a:fld>
            <a:endParaRPr lang="en-GB"/>
          </a:p>
        </p:txBody>
      </p:sp>
    </p:spTree>
    <p:extLst>
      <p:ext uri="{BB962C8B-B14F-4D97-AF65-F5344CB8AC3E}">
        <p14:creationId xmlns:p14="http://schemas.microsoft.com/office/powerpoint/2010/main" val="2298184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The idea of pressure being important may be unfamiliar to your pupils.  On Earth, we always have the air pushing on the outside of our skin, but in space there is no air to push on the skin.  If you didn’t have a space suit providing pressure then the astronaut’s body would swell up (NB in spite of what it says in science fiction stories, skin is strong enough to stop people ‘exploding’ in space).</a:t>
            </a:r>
          </a:p>
          <a:p>
            <a:endParaRPr lang="en-GB" dirty="0"/>
          </a:p>
        </p:txBody>
      </p:sp>
      <p:sp>
        <p:nvSpPr>
          <p:cNvPr id="4" name="Slide Number Placeholder 3"/>
          <p:cNvSpPr>
            <a:spLocks noGrp="1"/>
          </p:cNvSpPr>
          <p:nvPr>
            <p:ph type="sldNum" sz="quarter" idx="10"/>
          </p:nvPr>
        </p:nvSpPr>
        <p:spPr/>
        <p:txBody>
          <a:bodyPr/>
          <a:lstStyle/>
          <a:p>
            <a:fld id="{196D82BA-70BF-4D76-82B4-8D45CF191AA8}" type="slidenum">
              <a:rPr lang="en-GB" smtClean="0"/>
              <a:t>5</a:t>
            </a:fld>
            <a:endParaRPr lang="en-GB"/>
          </a:p>
        </p:txBody>
      </p:sp>
    </p:spTree>
    <p:extLst>
      <p:ext uri="{BB962C8B-B14F-4D97-AF65-F5344CB8AC3E}">
        <p14:creationId xmlns:p14="http://schemas.microsoft.com/office/powerpoint/2010/main" val="17036504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Astronauts may be hit by bits of space dust or ‘micrometeorites’ (much</a:t>
            </a:r>
            <a:r>
              <a:rPr lang="en-GB" sz="1200" kern="1200" baseline="0" dirty="0" smtClean="0">
                <a:solidFill>
                  <a:schemeClr val="tx1"/>
                </a:solidFill>
                <a:effectLst/>
                <a:latin typeface="+mn-lt"/>
                <a:ea typeface="+mn-ea"/>
                <a:cs typeface="+mn-cs"/>
              </a:rPr>
              <a:t> smaller than the meteorites shown on this stamp)</a:t>
            </a:r>
            <a:r>
              <a:rPr lang="en-GB" sz="1200" kern="1200" dirty="0" smtClean="0">
                <a:solidFill>
                  <a:schemeClr val="tx1"/>
                </a:solidFill>
                <a:effectLst/>
                <a:latin typeface="+mn-lt"/>
                <a:ea typeface="+mn-ea"/>
                <a:cs typeface="+mn-cs"/>
              </a:rPr>
              <a:t>.   Although these are very small, they are often travelling very fast so could potentially damage the astronaut or spacesuit if they hit it. As a result, the outside layer of a spacesuit is designed to protect astronauts from damage caused by micrometeorites hitting or ‘impacting’ them.</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96D82BA-70BF-4D76-82B4-8D45CF191AA8}" type="slidenum">
              <a:rPr lang="en-GB" smtClean="0"/>
              <a:t>6</a:t>
            </a:fld>
            <a:endParaRPr lang="en-GB"/>
          </a:p>
        </p:txBody>
      </p:sp>
    </p:spTree>
    <p:extLst>
      <p:ext uri="{BB962C8B-B14F-4D97-AF65-F5344CB8AC3E}">
        <p14:creationId xmlns:p14="http://schemas.microsoft.com/office/powerpoint/2010/main" val="12125307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The sun produces radiation that can hurt people.  We know that even on Earth if we stay out in the sun too long that we can get sunburn from a type of radiation called ultra-violet (UV) radiation.  We can protect ourselves from this radiation with sun cream/sun block.  Spacesuits are also designed to protect astronauts from radiation, but if high radiation levels are expected, astronauts avoid leaving their spacecraft if at all possible.</a:t>
            </a:r>
          </a:p>
          <a:p>
            <a:endParaRPr lang="en-GB" dirty="0"/>
          </a:p>
        </p:txBody>
      </p:sp>
      <p:sp>
        <p:nvSpPr>
          <p:cNvPr id="4" name="Slide Number Placeholder 3"/>
          <p:cNvSpPr>
            <a:spLocks noGrp="1"/>
          </p:cNvSpPr>
          <p:nvPr>
            <p:ph type="sldNum" sz="quarter" idx="10"/>
          </p:nvPr>
        </p:nvSpPr>
        <p:spPr/>
        <p:txBody>
          <a:bodyPr/>
          <a:lstStyle/>
          <a:p>
            <a:fld id="{196D82BA-70BF-4D76-82B4-8D45CF191AA8}" type="slidenum">
              <a:rPr lang="en-GB" smtClean="0"/>
              <a:t>7</a:t>
            </a:fld>
            <a:endParaRPr lang="en-GB"/>
          </a:p>
        </p:txBody>
      </p:sp>
    </p:spTree>
    <p:extLst>
      <p:ext uri="{BB962C8B-B14F-4D97-AF65-F5344CB8AC3E}">
        <p14:creationId xmlns:p14="http://schemas.microsoft.com/office/powerpoint/2010/main" val="6248498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To provide all of these functions a spacesuit has multiple layers.  These include an inner layer next to the skin that keeps the body cool by piping cold water round it, layers that keep the insulate the astronaut from high/low temperatures, layers to reflect radiation from the sun and a tough outer layer to resist micrometeorite impact.  </a:t>
            </a: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Other things that spacesuit designers need to include/think about:</a:t>
            </a: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Astronauts</a:t>
            </a:r>
            <a:r>
              <a:rPr lang="en-GB" sz="1200" kern="1200" baseline="0" dirty="0" smtClean="0">
                <a:solidFill>
                  <a:schemeClr val="tx1"/>
                </a:solidFill>
                <a:effectLst/>
                <a:latin typeface="+mn-lt"/>
                <a:ea typeface="+mn-ea"/>
                <a:cs typeface="+mn-cs"/>
              </a:rPr>
              <a:t> being able to see what they are doing</a:t>
            </a:r>
          </a:p>
          <a:p>
            <a:r>
              <a:rPr lang="en-GB" sz="1200" kern="1200" baseline="0" dirty="0" smtClean="0">
                <a:solidFill>
                  <a:schemeClr val="tx1"/>
                </a:solidFill>
                <a:effectLst/>
                <a:latin typeface="+mn-lt"/>
                <a:ea typeface="+mn-ea"/>
                <a:cs typeface="+mn-cs"/>
              </a:rPr>
              <a:t>Communications</a:t>
            </a:r>
          </a:p>
          <a:p>
            <a:r>
              <a:rPr lang="en-GB" sz="1200" kern="1200" baseline="0" dirty="0" smtClean="0">
                <a:solidFill>
                  <a:schemeClr val="tx1"/>
                </a:solidFill>
                <a:effectLst/>
                <a:latin typeface="+mn-lt"/>
                <a:ea typeface="+mn-ea"/>
                <a:cs typeface="+mn-cs"/>
              </a:rPr>
              <a:t>Flexibility of the suit</a:t>
            </a: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Photographs</a:t>
            </a:r>
            <a:r>
              <a:rPr lang="en-GB" sz="1200" kern="1200" baseline="0" dirty="0" smtClean="0">
                <a:solidFill>
                  <a:schemeClr val="tx1"/>
                </a:solidFill>
                <a:effectLst/>
                <a:latin typeface="+mn-lt"/>
                <a:ea typeface="+mn-ea"/>
                <a:cs typeface="+mn-cs"/>
              </a:rPr>
              <a:t> and diagrams from NASA – all public domain</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96D82BA-70BF-4D76-82B4-8D45CF191AA8}" type="slidenum">
              <a:rPr lang="en-GB" smtClean="0"/>
              <a:t>8</a:t>
            </a:fld>
            <a:endParaRPr lang="en-GB"/>
          </a:p>
        </p:txBody>
      </p:sp>
    </p:spTree>
    <p:extLst>
      <p:ext uri="{BB962C8B-B14F-4D97-AF65-F5344CB8AC3E}">
        <p14:creationId xmlns:p14="http://schemas.microsoft.com/office/powerpoint/2010/main" val="33742514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E1B56E71-B69E-4F40-A42B-F8AE5ADBE333}" type="datetimeFigureOut">
              <a:rPr lang="en-GB" smtClean="0"/>
              <a:t>22/06/2020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4D1271-8F93-4907-A0E7-2C171880D5E2}" type="slidenum">
              <a:rPr lang="en-GB" smtClean="0"/>
              <a:t>‹#›</a:t>
            </a:fld>
            <a:endParaRPr lang="en-GB"/>
          </a:p>
        </p:txBody>
      </p:sp>
    </p:spTree>
    <p:extLst>
      <p:ext uri="{BB962C8B-B14F-4D97-AF65-F5344CB8AC3E}">
        <p14:creationId xmlns:p14="http://schemas.microsoft.com/office/powerpoint/2010/main" val="26562802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1B56E71-B69E-4F40-A42B-F8AE5ADBE333}" type="datetimeFigureOut">
              <a:rPr lang="en-GB" smtClean="0"/>
              <a:t>22/06/2020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4D1271-8F93-4907-A0E7-2C171880D5E2}" type="slidenum">
              <a:rPr lang="en-GB" smtClean="0"/>
              <a:t>‹#›</a:t>
            </a:fld>
            <a:endParaRPr lang="en-GB"/>
          </a:p>
        </p:txBody>
      </p:sp>
    </p:spTree>
    <p:extLst>
      <p:ext uri="{BB962C8B-B14F-4D97-AF65-F5344CB8AC3E}">
        <p14:creationId xmlns:p14="http://schemas.microsoft.com/office/powerpoint/2010/main" val="29098993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1B56E71-B69E-4F40-A42B-F8AE5ADBE333}" type="datetimeFigureOut">
              <a:rPr lang="en-GB" smtClean="0"/>
              <a:t>22/06/2020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4D1271-8F93-4907-A0E7-2C171880D5E2}" type="slidenum">
              <a:rPr lang="en-GB" smtClean="0"/>
              <a:t>‹#›</a:t>
            </a:fld>
            <a:endParaRPr lang="en-GB"/>
          </a:p>
        </p:txBody>
      </p:sp>
    </p:spTree>
    <p:extLst>
      <p:ext uri="{BB962C8B-B14F-4D97-AF65-F5344CB8AC3E}">
        <p14:creationId xmlns:p14="http://schemas.microsoft.com/office/powerpoint/2010/main" val="38682800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1B56E71-B69E-4F40-A42B-F8AE5ADBE333}" type="datetimeFigureOut">
              <a:rPr lang="en-GB" smtClean="0"/>
              <a:t>22/06/2020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A4D1271-8F93-4907-A0E7-2C171880D5E2}" type="slidenum">
              <a:rPr lang="en-GB" smtClean="0"/>
              <a:t>‹#›</a:t>
            </a:fld>
            <a:endParaRPr lang="en-GB"/>
          </a:p>
        </p:txBody>
      </p:sp>
    </p:spTree>
    <p:extLst>
      <p:ext uri="{BB962C8B-B14F-4D97-AF65-F5344CB8AC3E}">
        <p14:creationId xmlns:p14="http://schemas.microsoft.com/office/powerpoint/2010/main" val="12063426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1B56E71-B69E-4F40-A42B-F8AE5ADBE333}" type="datetimeFigureOut">
              <a:rPr lang="en-GB" smtClean="0"/>
              <a:t>22/06/2020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A4D1271-8F93-4907-A0E7-2C171880D5E2}" type="slidenum">
              <a:rPr lang="en-GB" smtClean="0"/>
              <a:t>‹#›</a:t>
            </a:fld>
            <a:endParaRPr lang="en-GB"/>
          </a:p>
        </p:txBody>
      </p:sp>
    </p:spTree>
    <p:extLst>
      <p:ext uri="{BB962C8B-B14F-4D97-AF65-F5344CB8AC3E}">
        <p14:creationId xmlns:p14="http://schemas.microsoft.com/office/powerpoint/2010/main" val="13321820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E1B56E71-B69E-4F40-A42B-F8AE5ADBE333}" type="datetimeFigureOut">
              <a:rPr lang="en-GB" smtClean="0"/>
              <a:t>22/06/2020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A4D1271-8F93-4907-A0E7-2C171880D5E2}" type="slidenum">
              <a:rPr lang="en-GB" smtClean="0"/>
              <a:t>‹#›</a:t>
            </a:fld>
            <a:endParaRPr lang="en-GB"/>
          </a:p>
        </p:txBody>
      </p:sp>
    </p:spTree>
    <p:extLst>
      <p:ext uri="{BB962C8B-B14F-4D97-AF65-F5344CB8AC3E}">
        <p14:creationId xmlns:p14="http://schemas.microsoft.com/office/powerpoint/2010/main" val="5808618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1B56E71-B69E-4F40-A42B-F8AE5ADBE333}" type="datetimeFigureOut">
              <a:rPr lang="en-GB" smtClean="0"/>
              <a:t>22/06/2020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A4D1271-8F93-4907-A0E7-2C171880D5E2}" type="slidenum">
              <a:rPr lang="en-GB" smtClean="0"/>
              <a:t>‹#›</a:t>
            </a:fld>
            <a:endParaRPr lang="en-GB"/>
          </a:p>
        </p:txBody>
      </p:sp>
    </p:spTree>
    <p:extLst>
      <p:ext uri="{BB962C8B-B14F-4D97-AF65-F5344CB8AC3E}">
        <p14:creationId xmlns:p14="http://schemas.microsoft.com/office/powerpoint/2010/main" val="33226886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1B56E71-B69E-4F40-A42B-F8AE5ADBE333}" type="datetimeFigureOut">
              <a:rPr lang="en-GB" smtClean="0"/>
              <a:t>22/06/2020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A4D1271-8F93-4907-A0E7-2C171880D5E2}" type="slidenum">
              <a:rPr lang="en-GB" smtClean="0"/>
              <a:t>‹#›</a:t>
            </a:fld>
            <a:endParaRPr lang="en-GB"/>
          </a:p>
        </p:txBody>
      </p:sp>
    </p:spTree>
    <p:extLst>
      <p:ext uri="{BB962C8B-B14F-4D97-AF65-F5344CB8AC3E}">
        <p14:creationId xmlns:p14="http://schemas.microsoft.com/office/powerpoint/2010/main" val="32113831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1B56E71-B69E-4F40-A42B-F8AE5ADBE333}" type="datetimeFigureOut">
              <a:rPr lang="en-GB" smtClean="0"/>
              <a:t>22/06/2020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A4D1271-8F93-4907-A0E7-2C171880D5E2}" type="slidenum">
              <a:rPr lang="en-GB" smtClean="0"/>
              <a:t>‹#›</a:t>
            </a:fld>
            <a:endParaRPr lang="en-GB"/>
          </a:p>
        </p:txBody>
      </p:sp>
    </p:spTree>
    <p:extLst>
      <p:ext uri="{BB962C8B-B14F-4D97-AF65-F5344CB8AC3E}">
        <p14:creationId xmlns:p14="http://schemas.microsoft.com/office/powerpoint/2010/main" val="36761727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1B56E71-B69E-4F40-A42B-F8AE5ADBE333}" type="datetimeFigureOut">
              <a:rPr lang="en-GB" smtClean="0"/>
              <a:t>22/06/2020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4D1271-8F93-4907-A0E7-2C171880D5E2}" type="slidenum">
              <a:rPr lang="en-GB" smtClean="0"/>
              <a:t>‹#›</a:t>
            </a:fld>
            <a:endParaRPr lang="en-GB"/>
          </a:p>
        </p:txBody>
      </p:sp>
    </p:spTree>
    <p:extLst>
      <p:ext uri="{BB962C8B-B14F-4D97-AF65-F5344CB8AC3E}">
        <p14:creationId xmlns:p14="http://schemas.microsoft.com/office/powerpoint/2010/main" val="18484455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1B56E71-B69E-4F40-A42B-F8AE5ADBE333}" type="datetimeFigureOut">
              <a:rPr lang="en-GB" smtClean="0"/>
              <a:t>22/06/2020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4D1271-8F93-4907-A0E7-2C171880D5E2}" type="slidenum">
              <a:rPr lang="en-GB" smtClean="0"/>
              <a:t>‹#›</a:t>
            </a:fld>
            <a:endParaRPr lang="en-GB"/>
          </a:p>
        </p:txBody>
      </p:sp>
    </p:spTree>
    <p:extLst>
      <p:ext uri="{BB962C8B-B14F-4D97-AF65-F5344CB8AC3E}">
        <p14:creationId xmlns:p14="http://schemas.microsoft.com/office/powerpoint/2010/main" val="23874078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1B56E71-B69E-4F40-A42B-F8AE5ADBE333}" type="datetimeFigureOut">
              <a:rPr lang="en-GB" smtClean="0"/>
              <a:t>22/06/2020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A4D1271-8F93-4907-A0E7-2C171880D5E2}" type="slidenum">
              <a:rPr lang="en-GB" smtClean="0"/>
              <a:t>‹#›</a:t>
            </a:fld>
            <a:endParaRPr lang="en-GB"/>
          </a:p>
        </p:txBody>
      </p:sp>
    </p:spTree>
    <p:extLst>
      <p:ext uri="{BB962C8B-B14F-4D97-AF65-F5344CB8AC3E}">
        <p14:creationId xmlns:p14="http://schemas.microsoft.com/office/powerpoint/2010/main" val="32990935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0156" y="0"/>
            <a:ext cx="9282675" cy="6858000"/>
          </a:xfrm>
          <a:prstGeom prst="rect">
            <a:avLst/>
          </a:prstGeom>
          <a:blipFill dpi="0" rotWithShape="1">
            <a:blip r:embed="rId3" cstate="email">
              <a:alphaModFix amt="99000"/>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107504" y="260648"/>
            <a:ext cx="9006341" cy="1863080"/>
          </a:xfrm>
          <a:solidFill>
            <a:schemeClr val="bg1">
              <a:alpha val="23000"/>
            </a:schemeClr>
          </a:solidFill>
        </p:spPr>
        <p:txBody>
          <a:bodyPr>
            <a:noAutofit/>
          </a:bodyPr>
          <a:lstStyle/>
          <a:p>
            <a:r>
              <a:rPr lang="en-GB" sz="6000" b="1" dirty="0" smtClean="0"/>
              <a:t>Why do astronauts need space suits?</a:t>
            </a:r>
            <a:endParaRPr lang="en-GB" sz="6000" b="1" dirty="0"/>
          </a:p>
        </p:txBody>
      </p:sp>
      <p:sp>
        <p:nvSpPr>
          <p:cNvPr id="3" name="Content Placeholder 2"/>
          <p:cNvSpPr>
            <a:spLocks noGrp="1"/>
          </p:cNvSpPr>
          <p:nvPr>
            <p:ph idx="1"/>
          </p:nvPr>
        </p:nvSpPr>
        <p:spPr>
          <a:xfrm>
            <a:off x="107504" y="4005064"/>
            <a:ext cx="9036495" cy="2764904"/>
          </a:xfrm>
          <a:solidFill>
            <a:schemeClr val="bg1">
              <a:alpha val="35000"/>
            </a:schemeClr>
          </a:solidFill>
        </p:spPr>
        <p:txBody>
          <a:bodyPr>
            <a:normAutofit/>
          </a:bodyPr>
          <a:lstStyle/>
          <a:p>
            <a:r>
              <a:rPr lang="en-GB" sz="4400" b="1" dirty="0" smtClean="0"/>
              <a:t>What do people need to survive?</a:t>
            </a:r>
          </a:p>
          <a:p>
            <a:r>
              <a:rPr lang="en-GB" sz="4400" b="1" dirty="0" smtClean="0"/>
              <a:t>What is space like?</a:t>
            </a:r>
          </a:p>
          <a:p>
            <a:r>
              <a:rPr lang="en-GB" sz="4400" b="1" dirty="0" smtClean="0"/>
              <a:t>When do they use them?</a:t>
            </a:r>
            <a:endParaRPr lang="en-GB" sz="4400" b="1" dirty="0"/>
          </a:p>
        </p:txBody>
      </p:sp>
    </p:spTree>
    <p:extLst>
      <p:ext uri="{BB962C8B-B14F-4D97-AF65-F5344CB8AC3E}">
        <p14:creationId xmlns:p14="http://schemas.microsoft.com/office/powerpoint/2010/main" val="107769017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80808"/>
        </a:solidFill>
        <a:effectLst/>
      </p:bgPr>
    </p:bg>
    <p:spTree>
      <p:nvGrpSpPr>
        <p:cNvPr id="1" name=""/>
        <p:cNvGrpSpPr/>
        <p:nvPr/>
      </p:nvGrpSpPr>
      <p:grpSpPr>
        <a:xfrm>
          <a:off x="0" y="0"/>
          <a:ext cx="0" cy="0"/>
          <a:chOff x="0" y="0"/>
          <a:chExt cx="0" cy="0"/>
        </a:xfrm>
      </p:grpSpPr>
      <p:pic>
        <p:nvPicPr>
          <p:cNvPr id="2050" name="Picture 2"/>
          <p:cNvPicPr>
            <a:picLocks noGrp="1" noChangeAspect="1" noChangeArrowheads="1"/>
          </p:cNvPicPr>
          <p:nvPr>
            <p:ph idx="1"/>
          </p:nvPr>
        </p:nvPicPr>
        <p:blipFill rotWithShape="1">
          <a:blip r:embed="rId3" cstate="email">
            <a:extLst>
              <a:ext uri="{28A0092B-C50C-407E-A947-70E740481C1C}">
                <a14:useLocalDpi xmlns:a14="http://schemas.microsoft.com/office/drawing/2010/main"/>
              </a:ext>
            </a:extLst>
          </a:blip>
          <a:srcRect/>
          <a:stretch/>
        </p:blipFill>
        <p:spPr bwMode="auto">
          <a:xfrm>
            <a:off x="1331640" y="96982"/>
            <a:ext cx="6413051" cy="62303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a:xfrm>
            <a:off x="0" y="5589240"/>
            <a:ext cx="9144000" cy="1143000"/>
          </a:xfrm>
        </p:spPr>
        <p:txBody>
          <a:bodyPr>
            <a:noAutofit/>
          </a:bodyPr>
          <a:lstStyle/>
          <a:p>
            <a:r>
              <a:rPr lang="en-GB" sz="3600" dirty="0" smtClean="0">
                <a:solidFill>
                  <a:schemeClr val="bg1"/>
                </a:solidFill>
              </a:rPr>
              <a:t>Need to create similar conditions </a:t>
            </a:r>
            <a:br>
              <a:rPr lang="en-GB" sz="3600" dirty="0" smtClean="0">
                <a:solidFill>
                  <a:schemeClr val="bg1"/>
                </a:solidFill>
              </a:rPr>
            </a:br>
            <a:r>
              <a:rPr lang="en-GB" sz="3600" dirty="0" smtClean="0">
                <a:solidFill>
                  <a:schemeClr val="bg1"/>
                </a:solidFill>
              </a:rPr>
              <a:t>to being on Earth</a:t>
            </a:r>
            <a:endParaRPr lang="en-GB" sz="3600" dirty="0">
              <a:solidFill>
                <a:schemeClr val="bg1"/>
              </a:solidFill>
            </a:endParaRPr>
          </a:p>
        </p:txBody>
      </p:sp>
    </p:spTree>
    <p:extLst>
      <p:ext uri="{BB962C8B-B14F-4D97-AF65-F5344CB8AC3E}">
        <p14:creationId xmlns:p14="http://schemas.microsoft.com/office/powerpoint/2010/main" val="290807777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t="-2"/>
          <a:stretch/>
        </p:blipFill>
        <p:spPr bwMode="auto">
          <a:xfrm>
            <a:off x="0" y="-251495"/>
            <a:ext cx="9426352" cy="71094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a:xfrm>
            <a:off x="0" y="404664"/>
            <a:ext cx="3034680" cy="1143000"/>
          </a:xfrm>
        </p:spPr>
        <p:txBody>
          <a:bodyPr/>
          <a:lstStyle/>
          <a:p>
            <a:r>
              <a:rPr lang="en-GB" b="1" dirty="0" smtClean="0"/>
              <a:t>Oxygen</a:t>
            </a:r>
            <a:endParaRPr lang="en-GB" b="1" dirty="0"/>
          </a:p>
        </p:txBody>
      </p:sp>
    </p:spTree>
    <p:extLst>
      <p:ext uri="{BB962C8B-B14F-4D97-AF65-F5344CB8AC3E}">
        <p14:creationId xmlns:p14="http://schemas.microsoft.com/office/powerpoint/2010/main" val="338871523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Natalie.Ford.TOT-OFFICE\AppData\Local\Temp\20050501_1315_2558-Bimetall-Zeigerthermometer.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23528" y="0"/>
            <a:ext cx="8414281" cy="695739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343209" y="5715000"/>
            <a:ext cx="3168352" cy="1143000"/>
          </a:xfrm>
        </p:spPr>
        <p:txBody>
          <a:bodyPr>
            <a:normAutofit/>
          </a:bodyPr>
          <a:lstStyle/>
          <a:p>
            <a:r>
              <a:rPr lang="en-GB" b="1" dirty="0" smtClean="0"/>
              <a:t>Temperature</a:t>
            </a:r>
            <a:endParaRPr lang="en-GB" b="1" dirty="0"/>
          </a:p>
        </p:txBody>
      </p:sp>
    </p:spTree>
    <p:extLst>
      <p:ext uri="{BB962C8B-B14F-4D97-AF65-F5344CB8AC3E}">
        <p14:creationId xmlns:p14="http://schemas.microsoft.com/office/powerpoint/2010/main" val="83429340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6024" y="-5755"/>
            <a:ext cx="9144000" cy="6857999"/>
          </a:xfrm>
          <a:prstGeom prst="rect">
            <a:avLst/>
          </a:prstGeom>
        </p:spPr>
      </p:pic>
      <p:sp>
        <p:nvSpPr>
          <p:cNvPr id="2" name="Title 1"/>
          <p:cNvSpPr>
            <a:spLocks noGrp="1"/>
          </p:cNvSpPr>
          <p:nvPr>
            <p:ph type="title"/>
          </p:nvPr>
        </p:nvSpPr>
        <p:spPr>
          <a:xfrm>
            <a:off x="5755486" y="5123871"/>
            <a:ext cx="3203848" cy="1296144"/>
          </a:xfrm>
          <a:noFill/>
        </p:spPr>
        <p:txBody>
          <a:bodyPr/>
          <a:lstStyle/>
          <a:p>
            <a:r>
              <a:rPr lang="en-GB" b="1" dirty="0" smtClean="0"/>
              <a:t>Pressure</a:t>
            </a:r>
            <a:endParaRPr lang="en-GB" b="1" dirty="0"/>
          </a:p>
        </p:txBody>
      </p:sp>
    </p:spTree>
    <p:extLst>
      <p:ext uri="{BB962C8B-B14F-4D97-AF65-F5344CB8AC3E}">
        <p14:creationId xmlns:p14="http://schemas.microsoft.com/office/powerpoint/2010/main" val="18521513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3657"/>
            <a:ext cx="939452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260020" y="6050722"/>
            <a:ext cx="8883980" cy="707886"/>
          </a:xfrm>
          <a:prstGeom prst="rect">
            <a:avLst/>
          </a:prstGeom>
          <a:solidFill>
            <a:schemeClr val="bg1">
              <a:alpha val="77000"/>
            </a:schemeClr>
          </a:solidFill>
        </p:spPr>
        <p:txBody>
          <a:bodyPr wrap="square" rtlCol="0">
            <a:spAutoFit/>
          </a:bodyPr>
          <a:lstStyle/>
          <a:p>
            <a:pPr algn="ctr"/>
            <a:r>
              <a:rPr lang="en-GB" sz="4000" b="1" dirty="0" smtClean="0"/>
              <a:t>Protection from micrometeorites</a:t>
            </a:r>
            <a:endParaRPr lang="en-GB" sz="4000" b="1" dirty="0"/>
          </a:p>
        </p:txBody>
      </p:sp>
    </p:spTree>
    <p:extLst>
      <p:ext uri="{BB962C8B-B14F-4D97-AF65-F5344CB8AC3E}">
        <p14:creationId xmlns:p14="http://schemas.microsoft.com/office/powerpoint/2010/main" val="130243958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81390"/>
            <a:ext cx="9252520" cy="69393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a:xfrm>
            <a:off x="511460" y="5517232"/>
            <a:ext cx="8229600" cy="1143000"/>
          </a:xfrm>
          <a:solidFill>
            <a:schemeClr val="bg1">
              <a:lumMod val="95000"/>
              <a:alpha val="51000"/>
            </a:schemeClr>
          </a:solidFill>
        </p:spPr>
        <p:txBody>
          <a:bodyPr/>
          <a:lstStyle/>
          <a:p>
            <a:r>
              <a:rPr lang="en-GB" b="1" dirty="0" smtClean="0"/>
              <a:t>Protection from radiation</a:t>
            </a:r>
            <a:endParaRPr lang="en-GB" b="1" dirty="0"/>
          </a:p>
        </p:txBody>
      </p:sp>
    </p:spTree>
    <p:extLst>
      <p:ext uri="{BB962C8B-B14F-4D97-AF65-F5344CB8AC3E}">
        <p14:creationId xmlns:p14="http://schemas.microsoft.com/office/powerpoint/2010/main" val="53962092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Different layers of the spacesuit</a:t>
            </a:r>
            <a:endParaRPr lang="en-GB" dirty="0"/>
          </a:p>
        </p:txBody>
      </p:sp>
      <p:sp>
        <p:nvSpPr>
          <p:cNvPr id="3" name="Content Placeholder 2"/>
          <p:cNvSpPr>
            <a:spLocks noGrp="1"/>
          </p:cNvSpPr>
          <p:nvPr>
            <p:ph idx="1"/>
          </p:nvPr>
        </p:nvSpPr>
        <p:spPr>
          <a:xfrm>
            <a:off x="457200" y="1600201"/>
            <a:ext cx="8229600" cy="1900808"/>
          </a:xfrm>
        </p:spPr>
        <p:txBody>
          <a:bodyPr>
            <a:normAutofit/>
          </a:bodyPr>
          <a:lstStyle/>
          <a:p>
            <a:r>
              <a:rPr lang="en-GB" sz="2400" dirty="0" smtClean="0"/>
              <a:t>Cooling layers</a:t>
            </a:r>
          </a:p>
          <a:p>
            <a:r>
              <a:rPr lang="en-GB" sz="2400" dirty="0" smtClean="0"/>
              <a:t>Pressure layers</a:t>
            </a:r>
          </a:p>
          <a:p>
            <a:r>
              <a:rPr lang="en-GB" sz="2400" dirty="0" smtClean="0"/>
              <a:t>Thermal Micrometeorite Garment</a:t>
            </a:r>
            <a:endParaRPr lang="en-GB" sz="2400" dirty="0"/>
          </a:p>
        </p:txBody>
      </p:sp>
      <p:sp>
        <p:nvSpPr>
          <p:cNvPr id="4" name="Title 1"/>
          <p:cNvSpPr txBox="1">
            <a:spLocks/>
          </p:cNvSpPr>
          <p:nvPr/>
        </p:nvSpPr>
        <p:spPr>
          <a:xfrm>
            <a:off x="580047" y="3429000"/>
            <a:ext cx="2911833" cy="936104"/>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3200" dirty="0" smtClean="0"/>
              <a:t>Other parts</a:t>
            </a:r>
            <a:endParaRPr lang="en-GB" sz="3200" dirty="0"/>
          </a:p>
        </p:txBody>
      </p:sp>
      <p:sp>
        <p:nvSpPr>
          <p:cNvPr id="5" name="Content Placeholder 2"/>
          <p:cNvSpPr txBox="1">
            <a:spLocks/>
          </p:cNvSpPr>
          <p:nvPr/>
        </p:nvSpPr>
        <p:spPr>
          <a:xfrm>
            <a:off x="395536" y="4606637"/>
            <a:ext cx="8229600" cy="1900808"/>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GB" sz="2400" dirty="0" smtClean="0"/>
              <a:t>Oxygen tanks (and CO</a:t>
            </a:r>
            <a:r>
              <a:rPr lang="en-GB" sz="2400" baseline="-25000" dirty="0" smtClean="0"/>
              <a:t>2</a:t>
            </a:r>
            <a:r>
              <a:rPr lang="en-GB" sz="2400" dirty="0" smtClean="0"/>
              <a:t> removal)</a:t>
            </a:r>
          </a:p>
          <a:p>
            <a:r>
              <a:rPr lang="en-GB" sz="2400" dirty="0" smtClean="0"/>
              <a:t>Communications equipment</a:t>
            </a:r>
          </a:p>
          <a:p>
            <a:r>
              <a:rPr lang="en-GB" sz="2400" dirty="0" smtClean="0"/>
              <a:t>Drinking water / emergency food</a:t>
            </a:r>
          </a:p>
          <a:p>
            <a:endParaRPr lang="en-GB" sz="2400" dirty="0" smtClean="0"/>
          </a:p>
          <a:p>
            <a:endParaRPr lang="en-GB" sz="2400"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724128" y="3897052"/>
            <a:ext cx="3141314" cy="23663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5652120" y="1352203"/>
            <a:ext cx="3098278" cy="2320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904579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2904</TotalTime>
  <Words>597</Words>
  <Application>Microsoft Office PowerPoint</Application>
  <PresentationFormat>On-screen Show (4:3)</PresentationFormat>
  <Paragraphs>48</Paragraphs>
  <Slides>8</Slides>
  <Notes>8</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8</vt:i4>
      </vt:variant>
    </vt:vector>
  </HeadingPairs>
  <TitlesOfParts>
    <vt:vector size="11" baseType="lpstr">
      <vt:lpstr>Arial</vt:lpstr>
      <vt:lpstr>Calibri</vt:lpstr>
      <vt:lpstr>Office Theme</vt:lpstr>
      <vt:lpstr>Why do astronauts need space suits?</vt:lpstr>
      <vt:lpstr>Need to create similar conditions  to being on Earth</vt:lpstr>
      <vt:lpstr>Oxygen</vt:lpstr>
      <vt:lpstr>Temperature</vt:lpstr>
      <vt:lpstr>Pressure</vt:lpstr>
      <vt:lpstr>PowerPoint Presentation</vt:lpstr>
      <vt:lpstr>Protection from radiation</vt:lpstr>
      <vt:lpstr>Different layers of the spacesuit</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Natalie Ford</dc:creator>
  <cp:lastModifiedBy>Richard Gunson</cp:lastModifiedBy>
  <cp:revision>59</cp:revision>
  <cp:lastPrinted>2014-08-29T13:23:50Z</cp:lastPrinted>
  <dcterms:created xsi:type="dcterms:W3CDTF">2014-08-12T08:19:39Z</dcterms:created>
  <dcterms:modified xsi:type="dcterms:W3CDTF">2020-06-22T19:29:50Z</dcterms:modified>
</cp:coreProperties>
</file>