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4" r:id="rId2"/>
    <p:sldId id="286" r:id="rId3"/>
    <p:sldId id="289" r:id="rId4"/>
    <p:sldId id="288" r:id="rId5"/>
    <p:sldId id="287" r:id="rId6"/>
    <p:sldId id="290" r:id="rId7"/>
    <p:sldId id="291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 SemiBold" charset="0"/>
      <p:bold r:id="rId15"/>
    </p:embeddedFont>
    <p:embeddedFont>
      <p:font typeface="XCCW Joined 8a" panose="03050602040000000000" pitchFamily="66" charset="0"/>
      <p:regular r:id="rId16"/>
    </p:embeddedFont>
    <p:embeddedFont>
      <p:font typeface="Twinkl" panose="020B0604020202020204" charset="0"/>
      <p:regular r:id="rId17"/>
      <p:bold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3"/>
    <a:srgbClr val="FFFFCC"/>
    <a:srgbClr val="6A4A3D"/>
    <a:srgbClr val="242424"/>
    <a:srgbClr val="00A7E6"/>
    <a:srgbClr val="F1EDEC"/>
    <a:srgbClr val="F0EDEC"/>
    <a:srgbClr val="E84D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8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09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6DB99BC-3810-4C00-A5EC-E99447002D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3D4635-2B0F-441E-A1F3-2B632C70896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522A863-6688-4A95-89E5-4C424DACE0E1}" type="datetimeFigureOut">
              <a:rPr lang="en-GB"/>
              <a:pPr>
                <a:defRPr/>
              </a:pPr>
              <a:t>13/07/2020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1740A6-B9E2-434D-8B66-E4BE2F16995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39BB9C-4176-4108-8B42-01FA8B98096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A760C6-80F1-41C1-8410-6E2DC32FA0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011CBC2-E141-44EE-AA76-4824B02BA99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C02F78-29A7-4F81-83A5-B96237BCE2D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87AF0E-F390-4EFB-A2E0-8093433ED068}" type="datetimeFigureOut">
              <a:rPr lang="en-GB"/>
              <a:pPr>
                <a:defRPr/>
              </a:pPr>
              <a:t>13/07/2020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FE222096-1D87-448B-AF73-AF7F03EE23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DBB7D67-760F-41CE-9573-2512753E6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1AB14E-8C17-4858-909F-46607E8D31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9EF4D1-D806-4636-9A40-0F13AF5C7AA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56D5C-7303-4518-854C-57A1CE624CD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46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F16B5E24-1627-4A4F-BB1A-418CA9017B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9911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1F6819-A581-48CA-81E0-61631115031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4558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6635DFF4-20D9-4683-AC29-3FD31652031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4D021174-BF6C-4980-9A52-A86D9ACA516B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41EA15A-011C-4433-9FD7-F5414B5B0FC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DA962DC-F49D-4D86-A045-C6E18D493EB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6F0DB9E-AC20-4AD6-BBF0-92F091E83BC6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8039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4521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544513" y="992188"/>
            <a:ext cx="8220075" cy="995362"/>
          </a:xfrm>
        </p:spPr>
        <p:txBody>
          <a:bodyPr/>
          <a:lstStyle/>
          <a:p>
            <a:r>
              <a:rPr lang="en-GB" altLang="en-US" dirty="0" smtClean="0"/>
              <a:t>Melting chocolate: Part 1</a:t>
            </a:r>
            <a:endParaRPr lang="en-GB" altLang="en-US" dirty="0" smtClean="0"/>
          </a:p>
        </p:txBody>
      </p:sp>
      <p:pic>
        <p:nvPicPr>
          <p:cNvPr id="1026" name="Picture 2" descr="How To Melt Chocolate - Kitchen Cook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0312" y="2030504"/>
            <a:ext cx="6848475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Chocolate</a:t>
            </a:r>
            <a:endParaRPr lang="en-GB" dirty="0"/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85800" y="1271588"/>
            <a:ext cx="7735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What would happen if you leave a small square of chocolate in the palm of your hand?</a:t>
            </a:r>
            <a:endParaRPr lang="en-GB" altLang="en-US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85799" y="4830133"/>
            <a:ext cx="799147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b="1" i="1" u="sng" dirty="0">
                <a:solidFill>
                  <a:srgbClr val="FF0000"/>
                </a:solidFill>
              </a:rPr>
              <a:t>Optional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task – 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prediction</a:t>
            </a:r>
            <a:endParaRPr lang="en-GB" altLang="en-US" sz="2400" b="1" i="1" u="sng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sz="2400" dirty="0" smtClean="0"/>
              <a:t>Explain to a partner or parent what you think would happen and WHY.</a:t>
            </a:r>
            <a:endParaRPr lang="en-GB" sz="2400" dirty="0"/>
          </a:p>
        </p:txBody>
      </p:sp>
      <p:pic>
        <p:nvPicPr>
          <p:cNvPr id="2050" name="Picture 2" descr="Portion Size: How Your Hand Can Help You Measure Food Porti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308" y="2102585"/>
            <a:ext cx="3954871" cy="2637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0237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Chocolate</a:t>
            </a:r>
            <a:endParaRPr lang="en-GB" dirty="0"/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85800" y="1271588"/>
            <a:ext cx="77358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If you leave a piece of chocolate in your hand, it will melt because the temperature of the body is higher than that of the chocolate!</a:t>
            </a:r>
            <a:endParaRPr lang="en-GB" altLang="en-US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58007" y="5282979"/>
            <a:ext cx="79914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b="1" i="1" u="sng" dirty="0" smtClean="0">
                <a:solidFill>
                  <a:srgbClr val="7030A0"/>
                </a:solidFill>
              </a:rPr>
              <a:t>BUT will all chocolate melt at the same rate?</a:t>
            </a:r>
          </a:p>
          <a:p>
            <a:pPr eaLnBrk="1" hangingPunct="1"/>
            <a:r>
              <a:rPr lang="en-GB" sz="2400" b="1" i="1" u="sng" dirty="0" smtClean="0">
                <a:solidFill>
                  <a:srgbClr val="7030A0"/>
                </a:solidFill>
              </a:rPr>
              <a:t>Today we are going to PLAN an experiment to test this!</a:t>
            </a:r>
            <a:endParaRPr lang="en-GB" sz="2400" dirty="0">
              <a:solidFill>
                <a:srgbClr val="7030A0"/>
              </a:solidFill>
            </a:endParaRPr>
          </a:p>
        </p:txBody>
      </p:sp>
      <p:pic>
        <p:nvPicPr>
          <p:cNvPr id="2050" name="Picture 2" descr="Portion Size: How Your Hand Can Help You Measure Food Porti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7174" y="2471917"/>
            <a:ext cx="3954871" cy="2637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5621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Planning an experiment</a:t>
            </a:r>
            <a:endParaRPr lang="en-GB" dirty="0"/>
          </a:p>
        </p:txBody>
      </p:sp>
      <p:sp>
        <p:nvSpPr>
          <p:cNvPr id="3" name="TextBox 1"/>
          <p:cNvSpPr txBox="1">
            <a:spLocks noChangeArrowheads="1"/>
          </p:cNvSpPr>
          <p:nvPr/>
        </p:nvSpPr>
        <p:spPr bwMode="auto">
          <a:xfrm>
            <a:off x="685800" y="1271588"/>
            <a:ext cx="77358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AIM: To find out if different types of chocolate will melt </a:t>
            </a:r>
            <a:r>
              <a:rPr lang="en-GB" altLang="en-US" sz="2400" dirty="0" smtClean="0">
                <a:solidFill>
                  <a:schemeClr val="tx1"/>
                </a:solidFill>
              </a:rPr>
              <a:t>at the same rate.</a:t>
            </a:r>
            <a:endParaRPr lang="en-GB" altLang="en-US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4" name="Cloud Callout 3"/>
          <p:cNvSpPr/>
          <p:nvPr/>
        </p:nvSpPr>
        <p:spPr>
          <a:xfrm>
            <a:off x="1924594" y="1998082"/>
            <a:ext cx="5608820" cy="2574520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/>
              <a:t>What different chocolate could we melt?</a:t>
            </a:r>
            <a:endParaRPr lang="en-GB" sz="4000" dirty="0"/>
          </a:p>
        </p:txBody>
      </p:sp>
      <p:sp>
        <p:nvSpPr>
          <p:cNvPr id="6" name="Rectangle 5"/>
          <p:cNvSpPr/>
          <p:nvPr/>
        </p:nvSpPr>
        <p:spPr>
          <a:xfrm>
            <a:off x="178763" y="4223547"/>
            <a:ext cx="3491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Milk choc?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947553" y="4320755"/>
            <a:ext cx="367921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Dark choc?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4643" y="5501751"/>
            <a:ext cx="40030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White choc?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77662" y="5155697"/>
            <a:ext cx="46362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Organic choc?</a:t>
            </a:r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33301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563175" y="1137118"/>
            <a:ext cx="8017649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You need to think about HOW you are going to carry out the experiment. HOW will you get the chocolate to melt? How </a:t>
            </a:r>
            <a:r>
              <a:rPr lang="en-GB" altLang="en-US" sz="2400" b="1" i="1" u="sng" dirty="0" smtClean="0">
                <a:solidFill>
                  <a:schemeClr val="tx1"/>
                </a:solidFill>
              </a:rPr>
              <a:t>much</a:t>
            </a:r>
            <a:r>
              <a:rPr lang="en-GB" altLang="en-US" sz="2400" dirty="0" smtClean="0">
                <a:solidFill>
                  <a:schemeClr val="tx1"/>
                </a:solidFill>
              </a:rPr>
              <a:t> chocolate will you use? Are you going to time when it </a:t>
            </a:r>
            <a:r>
              <a:rPr lang="en-GB" altLang="en-US" sz="2400" b="1" i="1" u="sng" dirty="0" smtClean="0">
                <a:solidFill>
                  <a:schemeClr val="tx1"/>
                </a:solidFill>
              </a:rPr>
              <a:t>starts</a:t>
            </a:r>
            <a:r>
              <a:rPr lang="en-GB" altLang="en-US" sz="2400" dirty="0" smtClean="0">
                <a:solidFill>
                  <a:schemeClr val="tx1"/>
                </a:solidFill>
              </a:rPr>
              <a:t> to melt or when it has </a:t>
            </a:r>
            <a:r>
              <a:rPr lang="en-GB" altLang="en-US" sz="2400" b="1" i="1" u="sng" dirty="0" smtClean="0">
                <a:solidFill>
                  <a:schemeClr val="tx1"/>
                </a:solidFill>
              </a:rPr>
              <a:t>all</a:t>
            </a:r>
            <a:r>
              <a:rPr lang="en-GB" altLang="en-US" sz="2400" dirty="0" smtClean="0">
                <a:solidFill>
                  <a:schemeClr val="tx1"/>
                </a:solidFill>
              </a:rPr>
              <a:t> melted?</a:t>
            </a: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T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ask</a:t>
            </a:r>
            <a:r>
              <a:rPr lang="en-GB" altLang="en-US" sz="2400" b="1" i="1" u="sng" dirty="0">
                <a:solidFill>
                  <a:srgbClr val="FF0000"/>
                </a:solidFill>
              </a:rPr>
              <a:t>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 smtClean="0">
              <a:solidFill>
                <a:schemeClr val="tx1"/>
              </a:solidFill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r>
              <a:rPr lang="en-GB" altLang="en-US" sz="2400" dirty="0" smtClean="0">
                <a:solidFill>
                  <a:schemeClr val="tx1"/>
                </a:solidFill>
              </a:rPr>
              <a:t>Write </a:t>
            </a:r>
            <a:r>
              <a:rPr lang="en-GB" altLang="en-US" sz="2400" dirty="0" smtClean="0">
                <a:solidFill>
                  <a:schemeClr val="tx1"/>
                </a:solidFill>
              </a:rPr>
              <a:t>a </a:t>
            </a:r>
            <a:r>
              <a:rPr lang="en-GB" altLang="en-US" sz="2400" dirty="0" smtClean="0">
                <a:solidFill>
                  <a:schemeClr val="tx1"/>
                </a:solidFill>
              </a:rPr>
              <a:t>list of what you will need. </a:t>
            </a:r>
            <a:r>
              <a:rPr lang="en-GB" altLang="en-US" sz="2400" dirty="0" smtClean="0">
                <a:solidFill>
                  <a:schemeClr val="tx1"/>
                </a:solidFill>
              </a:rPr>
              <a:t>E.g. chocolate, timer, bowl, saucepan, boiling water?</a:t>
            </a: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endParaRPr lang="en-GB" altLang="en-US" sz="2400" dirty="0">
              <a:solidFill>
                <a:schemeClr val="tx1"/>
              </a:solidFill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r>
              <a:rPr lang="en-GB" altLang="en-US" sz="2400" dirty="0" smtClean="0">
                <a:solidFill>
                  <a:schemeClr val="tx1"/>
                </a:solidFill>
              </a:rPr>
              <a:t>Write a method for how you will conduct the experiment.</a:t>
            </a: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endParaRPr lang="en-GB" altLang="en-US" sz="2400" dirty="0">
              <a:solidFill>
                <a:schemeClr val="tx1"/>
              </a:solidFill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r>
              <a:rPr lang="en-GB" altLang="en-US" sz="2400" dirty="0" smtClean="0">
                <a:solidFill>
                  <a:schemeClr val="tx1"/>
                </a:solidFill>
              </a:rPr>
              <a:t>Draw a diagram to show your experiment.</a:t>
            </a:r>
            <a:endParaRPr lang="en-GB" altLang="en-US" sz="2000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3" y="434976"/>
            <a:ext cx="8220075" cy="702142"/>
          </a:xfrm>
        </p:spPr>
        <p:txBody>
          <a:bodyPr/>
          <a:lstStyle/>
          <a:p>
            <a:r>
              <a:rPr lang="en-GB" altLang="en-US" dirty="0" smtClean="0"/>
              <a:t>Planning an experiment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94360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7" y="320688"/>
            <a:ext cx="8220075" cy="994306"/>
          </a:xfrm>
        </p:spPr>
        <p:txBody>
          <a:bodyPr/>
          <a:lstStyle/>
          <a:p>
            <a:r>
              <a:rPr lang="en-GB" dirty="0" smtClean="0"/>
              <a:t>If you are stuck…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57197" y="1314994"/>
            <a:ext cx="8220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Here is an example in case you are not sure. You can use some of the ideas here, but try and put it in your words!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57197" y="2168434"/>
            <a:ext cx="8220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Equipment: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4 types of chocolate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Stopwatch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197" y="3431178"/>
            <a:ext cx="80554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Method:</a:t>
            </a:r>
          </a:p>
          <a:p>
            <a:pPr marL="342900" indent="-342900">
              <a:buAutoNum type="arabicParenR"/>
            </a:pPr>
            <a:r>
              <a:rPr lang="en-GB" dirty="0" smtClean="0"/>
              <a:t>Boil a kettle and pour the water into a saucepan.</a:t>
            </a:r>
          </a:p>
          <a:p>
            <a:pPr marL="342900" indent="-342900">
              <a:buAutoNum type="arabicParenR"/>
            </a:pPr>
            <a:r>
              <a:rPr lang="en-GB" dirty="0" smtClean="0"/>
              <a:t>Place one square of each type of chocolate at the bottom of the bowl.</a:t>
            </a:r>
          </a:p>
          <a:p>
            <a:pPr marL="342900" indent="-342900">
              <a:buAutoNum type="arabicParenR"/>
            </a:pPr>
            <a:r>
              <a:rPr lang="en-GB" dirty="0" smtClean="0"/>
              <a:t>Sit the bowl into the boiling water.</a:t>
            </a:r>
          </a:p>
          <a:p>
            <a:pPr marL="342900" indent="-342900">
              <a:buAutoNum type="arabicParenR"/>
            </a:pPr>
            <a:r>
              <a:rPr lang="en-GB" dirty="0" smtClean="0"/>
              <a:t>Start the timer.</a:t>
            </a:r>
          </a:p>
        </p:txBody>
      </p:sp>
      <p:sp>
        <p:nvSpPr>
          <p:cNvPr id="7" name="Rectangle 6"/>
          <p:cNvSpPr/>
          <p:nvPr/>
        </p:nvSpPr>
        <p:spPr>
          <a:xfrm>
            <a:off x="3705406" y="244543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Saucepan of boiling water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Glass bowl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37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563175" y="1137118"/>
            <a:ext cx="8017649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 smtClean="0">
                <a:solidFill>
                  <a:schemeClr val="tx1"/>
                </a:solidFill>
              </a:rPr>
              <a:t>The last part of the planning is to think about how we have ensured it is a fair test and what we think will happen (make a prediction).</a:t>
            </a: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 i="1" u="sng" dirty="0">
                <a:solidFill>
                  <a:srgbClr val="FF0000"/>
                </a:solidFill>
              </a:rPr>
              <a:t>T</a:t>
            </a:r>
            <a:r>
              <a:rPr lang="en-GB" altLang="en-US" sz="2400" b="1" i="1" u="sng" dirty="0" smtClean="0">
                <a:solidFill>
                  <a:srgbClr val="FF0000"/>
                </a:solidFill>
              </a:rPr>
              <a:t>ask</a:t>
            </a:r>
            <a:r>
              <a:rPr lang="en-GB" altLang="en-US" sz="2400" b="1" i="1" u="sng" dirty="0">
                <a:solidFill>
                  <a:srgbClr val="FF0000"/>
                </a:solidFill>
              </a:rPr>
              <a:t>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400" dirty="0" smtClean="0">
              <a:solidFill>
                <a:schemeClr val="tx1"/>
              </a:solidFill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Tx/>
              <a:buAutoNum type="arabicParenR"/>
            </a:pPr>
            <a:r>
              <a:rPr lang="en-GB" altLang="en-US" sz="2400" dirty="0" smtClean="0">
                <a:solidFill>
                  <a:schemeClr val="tx1"/>
                </a:solidFill>
              </a:rPr>
              <a:t>Copy and complete this sentence: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i="1" dirty="0" smtClean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i="1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My test will be fair because I have only changed one variable and kept all the others…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dirty="0">
              <a:solidFill>
                <a:schemeClr val="tx1"/>
              </a:solidFill>
            </a:endParaRPr>
          </a:p>
          <a:p>
            <a:pPr marL="457200" indent="-457200" eaLnBrk="1" hangingPunct="1">
              <a:lnSpc>
                <a:spcPct val="100000"/>
              </a:lnSpc>
              <a:spcBef>
                <a:spcPct val="0"/>
              </a:spcBef>
              <a:buFont typeface="+mj-lt"/>
              <a:buAutoNum type="arabicParenR" startAt="2"/>
            </a:pPr>
            <a:r>
              <a:rPr lang="en-GB" altLang="en-US" sz="2400" dirty="0" smtClean="0">
                <a:solidFill>
                  <a:schemeClr val="tx1"/>
                </a:solidFill>
              </a:rPr>
              <a:t>Make a prediction: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2400" i="1" dirty="0">
              <a:solidFill>
                <a:schemeClr val="tx1"/>
              </a:solidFill>
              <a:latin typeface="XCCW Joined 8a" panose="03050602040000000000" pitchFamily="66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i="1" dirty="0" smtClean="0">
                <a:solidFill>
                  <a:schemeClr val="tx1"/>
                </a:solidFill>
                <a:latin typeface="XCCW Joined 8a" panose="03050602040000000000" pitchFamily="66" charset="0"/>
              </a:rPr>
              <a:t>I think that the _____ chocolate will melt the fastest, because ____.</a:t>
            </a:r>
            <a:endParaRPr lang="en-GB" altLang="en-US" i="1" dirty="0">
              <a:solidFill>
                <a:schemeClr val="tx1"/>
              </a:solidFill>
              <a:latin typeface="XCCW Joined 8a" panose="03050602040000000000" pitchFamily="66" charset="0"/>
            </a:endParaRPr>
          </a:p>
        </p:txBody>
      </p:sp>
      <p:sp>
        <p:nvSpPr>
          <p:cNvPr id="12291" name="Title 1"/>
          <p:cNvSpPr>
            <a:spLocks noGrp="1"/>
          </p:cNvSpPr>
          <p:nvPr>
            <p:ph type="title"/>
          </p:nvPr>
        </p:nvSpPr>
        <p:spPr>
          <a:xfrm>
            <a:off x="461963" y="434976"/>
            <a:ext cx="8220075" cy="702142"/>
          </a:xfrm>
        </p:spPr>
        <p:txBody>
          <a:bodyPr/>
          <a:lstStyle/>
          <a:p>
            <a:r>
              <a:rPr lang="en-GB" altLang="en-US" dirty="0" smtClean="0"/>
              <a:t>Planning an experiment</a:t>
            </a:r>
            <a:endParaRPr lang="en-GB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67518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414</TotalTime>
  <Words>389</Words>
  <Application>Microsoft Office PowerPoint</Application>
  <PresentationFormat>On-screen Show (4:3)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Twinkl SemiBold</vt:lpstr>
      <vt:lpstr>XCCW Joined 8a</vt:lpstr>
      <vt:lpstr>Twinkl</vt:lpstr>
      <vt:lpstr>Sassoon Infant Rg</vt:lpstr>
      <vt:lpstr>Office Theme</vt:lpstr>
      <vt:lpstr>Melting chocolate: Part 1</vt:lpstr>
      <vt:lpstr>Chocolate</vt:lpstr>
      <vt:lpstr>Chocolate</vt:lpstr>
      <vt:lpstr>Planning an experiment</vt:lpstr>
      <vt:lpstr>Planning an experiment</vt:lpstr>
      <vt:lpstr>If you are stuck…</vt:lpstr>
      <vt:lpstr>Planning an experiment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</dc:creator>
  <cp:lastModifiedBy>Andrew Beraet</cp:lastModifiedBy>
  <cp:revision>54</cp:revision>
  <dcterms:created xsi:type="dcterms:W3CDTF">2017-04-26T10:21:18Z</dcterms:created>
  <dcterms:modified xsi:type="dcterms:W3CDTF">2020-07-13T20:33:22Z</dcterms:modified>
</cp:coreProperties>
</file>