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57" r:id="rId5"/>
    <p:sldId id="280" r:id="rId6"/>
    <p:sldId id="314" r:id="rId7"/>
    <p:sldId id="313" r:id="rId8"/>
    <p:sldId id="315" r:id="rId9"/>
    <p:sldId id="281" r:id="rId10"/>
    <p:sldId id="294" r:id="rId11"/>
    <p:sldId id="282" r:id="rId12"/>
    <p:sldId id="297" r:id="rId13"/>
    <p:sldId id="298" r:id="rId14"/>
    <p:sldId id="296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285" r:id="rId26"/>
    <p:sldId id="309" r:id="rId27"/>
    <p:sldId id="310" r:id="rId28"/>
    <p:sldId id="311" r:id="rId29"/>
    <p:sldId id="286" r:id="rId30"/>
    <p:sldId id="295" r:id="rId31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109" d="100"/>
          <a:sy n="109" d="100"/>
        </p:scale>
        <p:origin x="171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71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08/09/2020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Welcome to </a:t>
            </a: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/>
            </a:r>
            <a:b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</a:b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Team Dannell</a:t>
            </a:r>
            <a:endParaRPr lang="en-GB" sz="54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6084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1043608" y="4437112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we’ll cover: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endParaRPr lang="en-GB" dirty="0">
              <a:solidFill>
                <a:srgbClr val="FF0000"/>
              </a:solidFill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The Team </a:t>
            </a:r>
          </a:p>
          <a:p>
            <a:pPr marL="0" indent="0" algn="ctr">
              <a:buNone/>
            </a:pPr>
            <a:r>
              <a:rPr lang="en-GB" dirty="0" err="1" smtClean="0">
                <a:latin typeface="Candara" pitchFamily="34" charset="0"/>
              </a:rPr>
              <a:t>Covid</a:t>
            </a:r>
            <a:r>
              <a:rPr lang="en-GB" dirty="0" smtClean="0">
                <a:latin typeface="Candara" pitchFamily="34" charset="0"/>
              </a:rPr>
              <a:t> 19 and adaptions </a:t>
            </a: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The School day  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Learning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andara" pitchFamily="34" charset="0"/>
              </a:rPr>
              <a:t>Core </a:t>
            </a:r>
            <a:r>
              <a:rPr lang="en-GB" dirty="0">
                <a:latin typeface="Candara" pitchFamily="34" charset="0"/>
              </a:rPr>
              <a:t>Values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Behaviour for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Reading</a:t>
            </a:r>
          </a:p>
          <a:p>
            <a:pPr marL="0" indent="0" algn="ctr">
              <a:buNone/>
            </a:pPr>
            <a:r>
              <a:rPr lang="en-GB" dirty="0" err="1">
                <a:latin typeface="Candara" pitchFamily="34" charset="0"/>
              </a:rPr>
              <a:t>Mathletics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Other </a:t>
            </a:r>
            <a:r>
              <a:rPr lang="en-GB" dirty="0" smtClean="0">
                <a:latin typeface="Candara" pitchFamily="34" charset="0"/>
              </a:rPr>
              <a:t>information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AA73871-4706-4E67-8E60-ECEFE1FB8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68" y="345371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The Team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Miss Dannell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Mrs </a:t>
            </a:r>
            <a:r>
              <a:rPr lang="en-GB" dirty="0" err="1" smtClean="0"/>
              <a:t>Aldred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Mr </a:t>
            </a:r>
            <a:r>
              <a:rPr lang="en-GB" dirty="0" err="1" smtClean="0"/>
              <a:t>Brierly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7794" t="26901" r="21256" b="33900"/>
          <a:stretch/>
        </p:blipFill>
        <p:spPr>
          <a:xfrm>
            <a:off x="3859560" y="2204864"/>
            <a:ext cx="4320480" cy="232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71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 smtClean="0">
                <a:solidFill>
                  <a:srgbClr val="0000CC"/>
                </a:solidFill>
              </a:rPr>
              <a:t>Covid</a:t>
            </a:r>
            <a:r>
              <a:rPr lang="en-GB" u="sng" dirty="0" smtClean="0">
                <a:solidFill>
                  <a:srgbClr val="0000CC"/>
                </a:solidFill>
              </a:rPr>
              <a:t> 19 and adaptions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327" y="1385775"/>
            <a:ext cx="8229600" cy="492354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Start of day (8.15am-8.30am)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Children are dropped off at the gate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Children walk round the back of the school and through door at the far end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</a:rPr>
              <a:t>Pick up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Parents to collect children from playground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Look for Y5 parents sign</a:t>
            </a:r>
          </a:p>
          <a:p>
            <a:r>
              <a:rPr lang="en-GB" dirty="0" smtClean="0">
                <a:solidFill>
                  <a:srgbClr val="002060"/>
                </a:solidFill>
              </a:rPr>
              <a:t>Exit school through Reception gate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Children are in ‘bubbles’ (Y5 and Y6 are bubble)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Handwashing will take place regularly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Outside areas zoned 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Children will have their own labelled stationery</a:t>
            </a:r>
            <a:endParaRPr lang="en-GB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7327" y="39067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6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err="1" smtClean="0">
                <a:solidFill>
                  <a:srgbClr val="0000CC"/>
                </a:solidFill>
              </a:rPr>
              <a:t>Covid</a:t>
            </a:r>
            <a:r>
              <a:rPr lang="en-GB" u="sng" dirty="0" smtClean="0">
                <a:solidFill>
                  <a:srgbClr val="0000CC"/>
                </a:solidFill>
              </a:rPr>
              <a:t> 19 and adaptions</a:t>
            </a:r>
            <a:endParaRPr lang="en-GB" u="sng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327" y="1385775"/>
            <a:ext cx="8229600" cy="492354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Mon + Thurs come to school in PE kit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Bring labelled water bottle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If a child is showing symptoms they must not come into school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If a child becomes symptomatic at school, they will be isolated and parents will be phoned to pick them up</a:t>
            </a: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They will need a negative test result before returning to school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3153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6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8C95C06-4297-478D-9CDD-3D483B188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61170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68" y="2672293"/>
            <a:ext cx="8270196" cy="327698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19672" y="5884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99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Arts Curriculum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33791"/>
              </p:ext>
            </p:extLst>
          </p:nvPr>
        </p:nvGraphicFramePr>
        <p:xfrm>
          <a:off x="2699792" y="2035641"/>
          <a:ext cx="1071245" cy="36887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1245">
                  <a:extLst>
                    <a:ext uri="{9D8B030D-6E8A-4147-A177-3AD203B41FA5}">
                      <a16:colId xmlns:a16="http://schemas.microsoft.com/office/drawing/2014/main" val="3884202517"/>
                    </a:ext>
                  </a:extLst>
                </a:gridCol>
              </a:tblGrid>
              <a:tr h="3975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1100949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Mon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903639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271856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Tues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6999210"/>
                  </a:ext>
                </a:extLst>
              </a:tr>
              <a:tr h="3975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3921157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Wed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0655785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08403819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Thurs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9936268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8154943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6481E243-5824-45B6-8FAC-2E1085DB1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79" y="317236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185751"/>
              </p:ext>
            </p:extLst>
          </p:nvPr>
        </p:nvGraphicFramePr>
        <p:xfrm>
          <a:off x="3771037" y="2035641"/>
          <a:ext cx="2266950" cy="36887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6950">
                  <a:extLst>
                    <a:ext uri="{9D8B030D-6E8A-4147-A177-3AD203B41FA5}">
                      <a16:colId xmlns:a16="http://schemas.microsoft.com/office/drawing/2014/main" val="3030933038"/>
                    </a:ext>
                  </a:extLst>
                </a:gridCol>
              </a:tblGrid>
              <a:tr h="3975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Year 5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78920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PE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0432568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Dance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8130739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Drama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273076"/>
                  </a:ext>
                </a:extLst>
              </a:tr>
              <a:tr h="3975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ICT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3043374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Art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0013600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Art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5797341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Music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4548000"/>
                  </a:ext>
                </a:extLst>
              </a:tr>
              <a:tr h="41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PE</a:t>
                      </a:r>
                      <a:endParaRPr lang="en-GB" sz="2400" b="0" dirty="0">
                        <a:effectLst/>
                        <a:latin typeface="Times New Roman" panose="02020603050405020304" pitchFamily="18" charset="0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2743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 smtClean="0">
                <a:latin typeface="Candara" pitchFamily="34" charset="0"/>
              </a:rPr>
              <a:t>Maths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Focus on place value/revision</a:t>
            </a:r>
          </a:p>
          <a:p>
            <a:r>
              <a:rPr lang="en-GB" dirty="0" smtClean="0">
                <a:latin typeface="Candara" pitchFamily="34" charset="0"/>
              </a:rPr>
              <a:t>English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Kensuke’s Kingdom</a:t>
            </a:r>
          </a:p>
          <a:p>
            <a:r>
              <a:rPr lang="en-GB" dirty="0">
                <a:latin typeface="Candara" pitchFamily="34" charset="0"/>
              </a:rPr>
              <a:t>RAPS Curriculum– Global Trade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endParaRPr lang="en-GB" dirty="0" smtClean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Website </a:t>
            </a:r>
            <a:r>
              <a:rPr lang="en-GB" dirty="0">
                <a:latin typeface="Candara" pitchFamily="34" charset="0"/>
              </a:rPr>
              <a:t>will show termly update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F1BA4AA-74D9-4A5A-917E-8D93CF0D5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068" y="383892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07704" y="6162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718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4854" y="1647053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27584" y="3068960"/>
            <a:ext cx="6656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0000"/>
                </a:solidFill>
                <a:latin typeface="Candara" panose="020E0502030303020204" pitchFamily="34" charset="0"/>
              </a:rPr>
              <a:t>Aspiration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6600"/>
                </a:solidFill>
                <a:latin typeface="Candara" panose="020E0502030303020204" pitchFamily="34" charset="0"/>
              </a:rPr>
              <a:t>Challenge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C000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Autonomy</a:t>
            </a:r>
          </a:p>
        </p:txBody>
      </p:sp>
      <p:sp>
        <p:nvSpPr>
          <p:cNvPr id="8" name="Rectangle 7"/>
          <p:cNvSpPr/>
          <p:nvPr/>
        </p:nvSpPr>
        <p:spPr>
          <a:xfrm>
            <a:off x="1766024" y="197376"/>
            <a:ext cx="62179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dirty="0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9992" y="30645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0000FF"/>
                </a:solidFill>
                <a:latin typeface="Candara" panose="020E0502030303020204" pitchFamily="34" charset="0"/>
              </a:rPr>
              <a:t>Engagement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C404C4"/>
                </a:solidFill>
                <a:latin typeface="Candara" panose="020E0502030303020204" pitchFamily="34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99CC"/>
                </a:solidFill>
                <a:latin typeface="Candara" panose="020E0502030303020204" pitchFamily="34" charset="0"/>
              </a:rPr>
              <a:t>Diversity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b="1" dirty="0">
              <a:solidFill>
                <a:srgbClr val="000099"/>
              </a:solidFill>
              <a:latin typeface="Candara" panose="020E0502030303020204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6E6A116-8005-43C0-8907-F345C752B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420" y="189562"/>
            <a:ext cx="1550604" cy="1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983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6448" y="1988840"/>
            <a:ext cx="88564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FF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/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6000" dirty="0">
              <a:latin typeface="Candara" panose="020E0502030303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26A1D78-0F2E-4FE3-89BE-D7CBFD249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229" y="234514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BD2FF4-4696-4CB0-A750-DA9E5BFF22C3}"/>
              </a:ext>
            </a:extLst>
          </p:cNvPr>
          <p:cNvSpPr/>
          <p:nvPr/>
        </p:nvSpPr>
        <p:spPr>
          <a:xfrm>
            <a:off x="1099821" y="163670"/>
            <a:ext cx="77206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Behaviour</a:t>
            </a:r>
            <a:r>
              <a:rPr lang="en-US" sz="54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 For Learning</a:t>
            </a:r>
          </a:p>
        </p:txBody>
      </p:sp>
    </p:spTree>
    <p:extLst>
      <p:ext uri="{BB962C8B-B14F-4D97-AF65-F5344CB8AC3E}">
        <p14:creationId xmlns:p14="http://schemas.microsoft.com/office/powerpoint/2010/main" val="229840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529"/>
            <a:ext cx="6192688" cy="659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1700808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3728" y="59281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9832" y="0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48064" y="51719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00192" y="155679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510" y="4725352"/>
            <a:ext cx="23402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7030A0"/>
                </a:solidFill>
                <a:latin typeface="Candara" panose="020E0502030303020204" pitchFamily="34" charset="0"/>
              </a:rPr>
              <a:t>Hand signal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B4D2B6C-7354-4E9F-AD67-D60F2D670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510" y="232975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628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3933" y="0"/>
            <a:ext cx="5508104" cy="980728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What are RAPS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3" y="5877272"/>
            <a:ext cx="8496944" cy="980728"/>
          </a:xfrm>
        </p:spPr>
        <p:txBody>
          <a:bodyPr>
            <a:normAutofit/>
          </a:bodyPr>
          <a:lstStyle/>
          <a:p>
            <a:endParaRPr lang="en-GB" sz="1600" b="1" dirty="0">
              <a:latin typeface="Candara" panose="020E0502030303020204" pitchFamily="34" charset="0"/>
            </a:endParaRPr>
          </a:p>
          <a:p>
            <a:pPr algn="ctr"/>
            <a:r>
              <a:rPr lang="en-GB" b="1" i="1" dirty="0">
                <a:latin typeface="Candara" panose="020E0502030303020204" pitchFamily="34" charset="0"/>
              </a:rPr>
              <a:t>Expected Behaviour at RAPS 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1129047" y="800247"/>
            <a:ext cx="6885905" cy="5509073"/>
          </a:xfrm>
          <a:prstGeom prst="star5">
            <a:avLst>
              <a:gd name="adj" fmla="val 21061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5" y="2636912"/>
            <a:ext cx="3312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/>
              <a:t>Golden Rules?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01C09F96-A0BE-4409-8FA2-E77CF131A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88" y="-90171"/>
            <a:ext cx="8229600" cy="4413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sz="6600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Behaviour </a:t>
            </a:r>
            <a: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Points</a:t>
            </a:r>
            <a:b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endParaRPr lang="en-GB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116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Each child starts off with </a:t>
            </a:r>
            <a:r>
              <a:rPr lang="en-GB" sz="40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0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dirty="0">
                <a:latin typeface="Candara" panose="020E0502030303020204" pitchFamily="34" charset="0"/>
              </a:rPr>
              <a:t>!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points will also be looked at on a 3 weekly basis. </a:t>
            </a:r>
            <a:r>
              <a:rPr lang="en-GB" sz="4400" dirty="0">
                <a:solidFill>
                  <a:srgbClr val="FF0000"/>
                </a:solidFill>
                <a:latin typeface="Candara" panose="020E0502030303020204" pitchFamily="34" charset="0"/>
              </a:rPr>
              <a:t>25 x 3 = 75 points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F14CC3D-0C1F-49A5-AF9B-EA4BE1243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7093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8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96571"/>
            <a:ext cx="4248472" cy="1143000"/>
          </a:xfrm>
        </p:spPr>
        <p:txBody>
          <a:bodyPr>
            <a:normAutofit/>
          </a:bodyPr>
          <a:lstStyle/>
          <a:p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89120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r>
              <a:rPr lang="en-GB" dirty="0">
                <a:latin typeface="Candara" panose="020E0502030303020204" pitchFamily="34" charset="0"/>
              </a:rPr>
              <a:t>disrupting the lesson etc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andara" panose="020E0502030303020204" pitchFamily="34" charset="0"/>
              </a:rPr>
              <a:t>a NV warning, a verbal warning then a </a:t>
            </a:r>
          </a:p>
          <a:p>
            <a:pPr marL="0" indent="0">
              <a:buNone/>
            </a:pPr>
            <a:r>
              <a:rPr lang="en-GB" sz="43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546901"/>
            <a:ext cx="1764196" cy="1764197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F030176-5BD9-4063-8214-E9DD688BC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4297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451148"/>
            <a:ext cx="8291264" cy="476780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If a child improves their behaviour they can then earn the yellow card back. The yellow card can then be </a:t>
            </a:r>
            <a:r>
              <a:rPr lang="en-GB" u="sng" dirty="0">
                <a:latin typeface="Candara" panose="020E0502030303020204" pitchFamily="34" charset="0"/>
              </a:rPr>
              <a:t>removed </a:t>
            </a:r>
            <a:r>
              <a:rPr lang="en-GB" dirty="0">
                <a:latin typeface="Candara" panose="020E0502030303020204" pitchFamily="34" charset="0"/>
              </a:rPr>
              <a:t>from the table.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2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5229">
            <a:off x="2253803" y="4229104"/>
            <a:ext cx="2232248" cy="2232249"/>
          </a:xfrm>
          <a:prstGeom prst="rect">
            <a:avLst/>
          </a:prstGeom>
          <a:noFill/>
        </p:spPr>
      </p:pic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23243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4912878-B30B-4FA2-8606-7D9D5E7E3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989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1FB7B20-46F1-4CBD-8DFD-C63F3FA4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11430"/>
            <a:ext cx="8229600" cy="4389120"/>
          </a:xfrm>
        </p:spPr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6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1 point.</a:t>
            </a:r>
          </a:p>
          <a:p>
            <a:endParaRPr lang="en-GB" sz="9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2 points.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00" y="3953545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6448" y="4149080"/>
            <a:ext cx="2232248" cy="2232249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C64C6FB-62B3-426C-80FA-AB64A7E1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44219"/>
            <a:ext cx="5976664" cy="1143000"/>
          </a:xfrm>
        </p:spPr>
        <p:txBody>
          <a:bodyPr>
            <a:norm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 Points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ADF879D-EB40-4947-ADAD-754CE80C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609" y="290619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DC44F3C-6B76-4663-8B33-30F3EE1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64584"/>
            <a:ext cx="5256584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Daily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Candara" panose="020E0502030303020204" pitchFamily="34" charset="0"/>
              </a:rPr>
              <a:t>Verbal </a:t>
            </a:r>
            <a:r>
              <a:rPr lang="en-GB" sz="3600" dirty="0" smtClean="0">
                <a:latin typeface="Candara" panose="020E0502030303020204" pitchFamily="34" charset="0"/>
              </a:rPr>
              <a:t>praise</a:t>
            </a:r>
            <a:endParaRPr lang="en-GB" sz="3600" dirty="0">
              <a:latin typeface="Candara" panose="020E0502030303020204" pitchFamily="34" charset="0"/>
            </a:endParaRPr>
          </a:p>
          <a:p>
            <a:r>
              <a:rPr lang="en-GB" sz="3600" dirty="0">
                <a:latin typeface="Candara" panose="020E0502030303020204" pitchFamily="34" charset="0"/>
              </a:rPr>
              <a:t>Superstar Learner cards. (If a child has a Superstar learner card on their table at the end of the lesson they can swap it for a house point as they leave</a:t>
            </a:r>
            <a:r>
              <a:rPr lang="en-GB" sz="3600" dirty="0" smtClean="0">
                <a:latin typeface="Candara" panose="020E0502030303020204" pitchFamily="34" charset="0"/>
              </a:rPr>
              <a:t>).</a:t>
            </a:r>
          </a:p>
          <a:p>
            <a:r>
              <a:rPr lang="en-GB" sz="3600" dirty="0" smtClean="0">
                <a:latin typeface="Candara" panose="020E0502030303020204" pitchFamily="34" charset="0"/>
              </a:rPr>
              <a:t>Raffle tickets</a:t>
            </a:r>
            <a:endParaRPr lang="en-GB" sz="3600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1834"/>
            <a:ext cx="2016224" cy="201622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A99081A0-448A-49EC-8F26-B038EDE0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767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6995120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 smtClean="0">
                <a:latin typeface="Candara" panose="020E0502030303020204" pitchFamily="34" charset="0"/>
              </a:rPr>
              <a:t>22-24 </a:t>
            </a:r>
            <a:r>
              <a:rPr lang="en-GB" b="1" dirty="0">
                <a:latin typeface="Candara" panose="020E0502030303020204" pitchFamily="34" charset="0"/>
              </a:rPr>
              <a:t>points= All golden time.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 smtClean="0">
                <a:latin typeface="Candara" panose="020E0502030303020204" pitchFamily="34" charset="0"/>
              </a:rPr>
              <a:t>11-22= </a:t>
            </a:r>
            <a:r>
              <a:rPr lang="en-GB" b="1" dirty="0">
                <a:latin typeface="Candara" panose="020E0502030303020204" pitchFamily="34" charset="0"/>
              </a:rPr>
              <a:t>Teacher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9FB1DC0-8A2F-4BC8-8D23-24A420E6C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26BEC34-2929-496E-8C9B-20A662C0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6136" y="458344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511256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week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75 points= Letter home (emailed). Badge to wear.</a:t>
            </a:r>
          </a:p>
          <a:p>
            <a:pPr>
              <a:buNone/>
            </a:pPr>
            <a:r>
              <a:rPr lang="en-GB" b="1" dirty="0">
                <a:latin typeface="Candara" panose="020E0502030303020204" pitchFamily="34" charset="0"/>
              </a:rPr>
              <a:t> </a:t>
            </a:r>
          </a:p>
          <a:p>
            <a:r>
              <a:rPr lang="en-GB" b="1" dirty="0">
                <a:latin typeface="Candara" panose="020E0502030303020204" pitchFamily="34" charset="0"/>
              </a:rPr>
              <a:t>3</a:t>
            </a:r>
            <a:r>
              <a:rPr lang="en-GB" b="1" baseline="30000" dirty="0">
                <a:latin typeface="Candara" panose="020E0502030303020204" pitchFamily="34" charset="0"/>
              </a:rPr>
              <a:t>rd</a:t>
            </a:r>
            <a:r>
              <a:rPr lang="en-GB" b="1" dirty="0">
                <a:latin typeface="Candara" panose="020E0502030303020204" pitchFamily="34" charset="0"/>
              </a:rPr>
              <a:t> badge: RAPS lanyard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silver behaviour badge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12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Gold behaviour badge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AA5073D-9F78-46E4-BB47-ED2AF5AD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24135"/>
            <a:ext cx="403244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Class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891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>
                <a:latin typeface="Candara" panose="020E0502030303020204" pitchFamily="34" charset="0"/>
              </a:rPr>
              <a:t>Three week rewards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class with the most points in each year group gets a £3.00 RAPS Cheque to display in their classroom. 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At the end of terms 2, 4 and 6 each class can ‘cash’ in their cheques to buy something for the class as a reward/treat. For example, an ice-cream each down the beach.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F5DF613-A74E-48AF-A29A-210074FD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ABB41FD-EDB9-43D9-A04A-CEB740465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 Love 2 learn will be assign </a:t>
            </a:r>
            <a:r>
              <a:rPr lang="en-GB" dirty="0" smtClean="0">
                <a:latin typeface="Candara" pitchFamily="34" charset="0"/>
              </a:rPr>
              <a:t>every </a:t>
            </a:r>
            <a:r>
              <a:rPr lang="en-GB" dirty="0">
                <a:latin typeface="Candara" pitchFamily="34" charset="0"/>
              </a:rPr>
              <a:t>3 weeks </a:t>
            </a:r>
          </a:p>
          <a:p>
            <a:r>
              <a:rPr lang="en-GB" dirty="0">
                <a:latin typeface="Candara" pitchFamily="34" charset="0"/>
              </a:rPr>
              <a:t> Home reading should be happening regularly – preferably every night, but at least 4 times a week</a:t>
            </a:r>
          </a:p>
          <a:p>
            <a:r>
              <a:rPr lang="en-GB" dirty="0">
                <a:latin typeface="Candara" pitchFamily="34" charset="0"/>
              </a:rPr>
              <a:t>Spellings every week in KS2</a:t>
            </a:r>
          </a:p>
          <a:p>
            <a:r>
              <a:rPr lang="en-GB" dirty="0">
                <a:latin typeface="Candara" pitchFamily="34" charset="0"/>
              </a:rPr>
              <a:t>KS2-Matheltics assigned every week – tables focus/reinforcing learning activity</a:t>
            </a: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73B3E75-2054-4218-8634-7BA461178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92280" y="4981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206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 smtClean="0">
                <a:latin typeface="Candara" pitchFamily="34" charset="0"/>
              </a:rPr>
              <a:t>School </a:t>
            </a:r>
            <a:r>
              <a:rPr lang="en-GB" dirty="0">
                <a:latin typeface="Candara" pitchFamily="34" charset="0"/>
              </a:rPr>
              <a:t>reading books have been assigned to every pupil in the class. The band is based on a combination of word reading and comprehension. If you feel it is too easy or too difficult please speak to a member of staff. Children are encouraged to change books themselves.</a:t>
            </a:r>
          </a:p>
          <a:p>
            <a:r>
              <a:rPr lang="en-GB" dirty="0" smtClean="0">
                <a:latin typeface="Candara" pitchFamily="34" charset="0"/>
              </a:rPr>
              <a:t>Bug Club- log ins stuck in reading record books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62014" y="5209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64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err="1">
                <a:solidFill>
                  <a:srgbClr val="0000CC"/>
                </a:solidFill>
                <a:latin typeface="Candara" pitchFamily="34" charset="0"/>
              </a:rPr>
              <a:t>Mathletics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sz="4800" dirty="0" smtClean="0">
                <a:latin typeface="Candara" pitchFamily="34" charset="0"/>
              </a:rPr>
              <a:t>Accessible </a:t>
            </a:r>
            <a:r>
              <a:rPr lang="en-GB" sz="4800" dirty="0">
                <a:latin typeface="Candara" pitchFamily="34" charset="0"/>
              </a:rPr>
              <a:t>from home</a:t>
            </a:r>
            <a:r>
              <a:rPr lang="en-GB" sz="4800" dirty="0" smtClean="0">
                <a:latin typeface="Candara" pitchFamily="34" charset="0"/>
              </a:rPr>
              <a:t>.</a:t>
            </a:r>
          </a:p>
          <a:p>
            <a:r>
              <a:rPr lang="en-GB" sz="4800" dirty="0" smtClean="0">
                <a:latin typeface="Candara" pitchFamily="34" charset="0"/>
              </a:rPr>
              <a:t>Logins in reading record</a:t>
            </a:r>
            <a:endParaRPr lang="en-GB" sz="4800" dirty="0">
              <a:latin typeface="Candara" pitchFamily="34" charset="0"/>
            </a:endParaRPr>
          </a:p>
          <a:p>
            <a:r>
              <a:rPr lang="en-GB" sz="4800" dirty="0">
                <a:latin typeface="Candara" pitchFamily="34" charset="0"/>
              </a:rPr>
              <a:t>Tasks will be set from time to time.</a:t>
            </a:r>
          </a:p>
          <a:p>
            <a:r>
              <a:rPr lang="en-GB" sz="4800" dirty="0">
                <a:latin typeface="Candara" pitchFamily="34" charset="0"/>
              </a:rPr>
              <a:t>Tool to support learning</a:t>
            </a:r>
          </a:p>
          <a:p>
            <a:r>
              <a:rPr lang="en-GB" sz="4800" dirty="0">
                <a:latin typeface="Candara" pitchFamily="34" charset="0"/>
              </a:rPr>
              <a:t>Half hour in class a fortnight.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smtClean="0">
                <a:solidFill>
                  <a:srgbClr val="0000CC"/>
                </a:solidFill>
                <a:latin typeface="Candara" pitchFamily="34" charset="0"/>
              </a:rPr>
              <a:t>Times Tables </a:t>
            </a:r>
            <a:r>
              <a:rPr lang="en-GB" sz="4800" b="1" u="sng" dirty="0" err="1" smtClean="0">
                <a:solidFill>
                  <a:srgbClr val="0000CC"/>
                </a:solidFill>
                <a:latin typeface="Candara" pitchFamily="34" charset="0"/>
              </a:rPr>
              <a:t>Rockstars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sz="4000" dirty="0" smtClean="0">
              <a:latin typeface="Candara" pitchFamily="34" charset="0"/>
            </a:endParaRPr>
          </a:p>
          <a:p>
            <a:r>
              <a:rPr lang="en-GB" sz="4000" dirty="0" smtClean="0">
                <a:latin typeface="Candara" pitchFamily="34" charset="0"/>
              </a:rPr>
              <a:t>Logins in Reading Record</a:t>
            </a:r>
          </a:p>
          <a:p>
            <a:r>
              <a:rPr lang="en-GB" sz="4000" dirty="0" smtClean="0">
                <a:latin typeface="Candara" pitchFamily="34" charset="0"/>
              </a:rPr>
              <a:t>You can download the app.</a:t>
            </a:r>
          </a:p>
          <a:p>
            <a:r>
              <a:rPr lang="en-GB" sz="4000" dirty="0" smtClean="0">
                <a:latin typeface="Candara" pitchFamily="34" charset="0"/>
              </a:rPr>
              <a:t>They can practise as they so wish. </a:t>
            </a:r>
          </a:p>
          <a:p>
            <a:r>
              <a:rPr lang="en-GB" sz="4000" dirty="0" smtClean="0">
                <a:latin typeface="Candara" pitchFamily="34" charset="0"/>
              </a:rPr>
              <a:t>We will practise in class. </a:t>
            </a:r>
            <a:endParaRPr lang="en-GB" sz="4000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School Uniform expectations </a:t>
            </a:r>
          </a:p>
          <a:p>
            <a:r>
              <a:rPr lang="en-GB" dirty="0">
                <a:latin typeface="Candara" pitchFamily="34" charset="0"/>
              </a:rPr>
              <a:t>PE </a:t>
            </a:r>
            <a:r>
              <a:rPr lang="en-GB" dirty="0" smtClean="0">
                <a:latin typeface="Candara" pitchFamily="34" charset="0"/>
              </a:rPr>
              <a:t>kits</a:t>
            </a:r>
          </a:p>
          <a:p>
            <a:r>
              <a:rPr lang="en-GB" dirty="0" smtClean="0">
                <a:latin typeface="Candara" pitchFamily="34" charset="0"/>
              </a:rPr>
              <a:t>Face masks not compulsory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Class </a:t>
            </a:r>
            <a:r>
              <a:rPr lang="en-GB" dirty="0">
                <a:latin typeface="Candara" pitchFamily="34" charset="0"/>
              </a:rPr>
              <a:t>blogs -3 x weekly letting you know what is going on in classroom plus homework </a:t>
            </a:r>
            <a:r>
              <a:rPr lang="en-GB" dirty="0" smtClean="0">
                <a:latin typeface="Candara" pitchFamily="34" charset="0"/>
              </a:rPr>
              <a:t>blog</a:t>
            </a:r>
          </a:p>
          <a:p>
            <a:r>
              <a:rPr lang="en-GB" dirty="0" err="1" smtClean="0">
                <a:latin typeface="Candara" pitchFamily="34" charset="0"/>
              </a:rPr>
              <a:t>Padlet</a:t>
            </a:r>
            <a:r>
              <a:rPr lang="en-GB" dirty="0" smtClean="0">
                <a:latin typeface="Candara" pitchFamily="34" charset="0"/>
              </a:rPr>
              <a:t> 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Ask questions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6EE6DD6-65B9-4FE3-A3B9-98CEB00F4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304" y="4933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831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1509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58D3A3BF72F040B27DEA962B30743B" ma:contentTypeVersion="13" ma:contentTypeDescription="Create a new document." ma:contentTypeScope="" ma:versionID="c331a01c60e30681fcc640a0fba1f8ab">
  <xsd:schema xmlns:xsd="http://www.w3.org/2001/XMLSchema" xmlns:xs="http://www.w3.org/2001/XMLSchema" xmlns:p="http://schemas.microsoft.com/office/2006/metadata/properties" xmlns:ns3="953f3320-32b4-4e6d-b86d-adf58755c8dc" xmlns:ns4="b2e6566a-32fe-4dd4-99c3-04504aaa4a73" targetNamespace="http://schemas.microsoft.com/office/2006/metadata/properties" ma:root="true" ma:fieldsID="91df31354559826d921ba811b7a6e2bf" ns3:_="" ns4:_="">
    <xsd:import namespace="953f3320-32b4-4e6d-b86d-adf58755c8dc"/>
    <xsd:import namespace="b2e6566a-32fe-4dd4-99c3-04504aaa4a7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f3320-32b4-4e6d-b86d-adf58755c8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e6566a-32fe-4dd4-99c3-04504aaa4a7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B61D3AD-C80A-4456-A155-018B05A0E4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3f3320-32b4-4e6d-b86d-adf58755c8dc"/>
    <ds:schemaRef ds:uri="b2e6566a-32fe-4dd4-99c3-04504aaa4a7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02FD15-781F-4D2B-AA70-E9CB18694E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A6F7E0-FF39-4C13-BD98-845B35956CA2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53f3320-32b4-4e6d-b86d-adf58755c8dc"/>
    <ds:schemaRef ds:uri="http://purl.org/dc/elements/1.1/"/>
    <ds:schemaRef ds:uri="b2e6566a-32fe-4dd4-99c3-04504aaa4a7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1155</Words>
  <Application>Microsoft Office PowerPoint</Application>
  <PresentationFormat>On-screen Show (4:3)</PresentationFormat>
  <Paragraphs>193</Paragraphs>
  <Slides>27</Slides>
  <Notes>1</Notes>
  <HiddenSlides>0</HiddenSlides>
  <MMClips>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Arial Unicode MS</vt:lpstr>
      <vt:lpstr>Calibri</vt:lpstr>
      <vt:lpstr>Candara</vt:lpstr>
      <vt:lpstr>Comic Sans MS</vt:lpstr>
      <vt:lpstr>Times New Roman</vt:lpstr>
      <vt:lpstr>Wingdings</vt:lpstr>
      <vt:lpstr>Office Theme</vt:lpstr>
      <vt:lpstr>Welcome to  Team Dannell</vt:lpstr>
      <vt:lpstr>What we’ll cover:</vt:lpstr>
      <vt:lpstr>The Team</vt:lpstr>
      <vt:lpstr>Covid 19 and adaptions</vt:lpstr>
      <vt:lpstr>Covid 19 and adaptions</vt:lpstr>
      <vt:lpstr>The School Day:</vt:lpstr>
      <vt:lpstr>Arts Curriculum</vt:lpstr>
      <vt:lpstr>Learning</vt:lpstr>
      <vt:lpstr>PowerPoint Presentation</vt:lpstr>
      <vt:lpstr>PowerPoint Presentation</vt:lpstr>
      <vt:lpstr>PowerPoint Presentation</vt:lpstr>
      <vt:lpstr>What are RAPS </vt:lpstr>
      <vt:lpstr> Behaviour Points </vt:lpstr>
      <vt:lpstr>Sanctions</vt:lpstr>
      <vt:lpstr>PowerPoint Presentation</vt:lpstr>
      <vt:lpstr>PowerPoint Presentation</vt:lpstr>
      <vt:lpstr>Behaviour Points</vt:lpstr>
      <vt:lpstr>Daily rewards</vt:lpstr>
      <vt:lpstr>Weekly Rewards</vt:lpstr>
      <vt:lpstr>Three week rewards</vt:lpstr>
      <vt:lpstr>Class rewards</vt:lpstr>
      <vt:lpstr>Home Learning</vt:lpstr>
      <vt:lpstr>Home Reading</vt:lpstr>
      <vt:lpstr>Mathletics</vt:lpstr>
      <vt:lpstr>Times Tables Rockstars</vt:lpstr>
      <vt:lpstr>Other information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Aimee Trevelyan</cp:lastModifiedBy>
  <cp:revision>89</cp:revision>
  <cp:lastPrinted>2014-06-04T14:05:29Z</cp:lastPrinted>
  <dcterms:created xsi:type="dcterms:W3CDTF">2014-04-23T06:54:06Z</dcterms:created>
  <dcterms:modified xsi:type="dcterms:W3CDTF">2020-09-08T09:34:19Z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0x010100F758D3A3BF72F040B27DEA962B30743B</vt:lpwstr>
  </property>
</Properties>
</file>