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361" r:id="rId8"/>
    <p:sldId id="360" r:id="rId9"/>
    <p:sldId id="375" r:id="rId10"/>
    <p:sldId id="362" r:id="rId11"/>
    <p:sldId id="374" r:id="rId12"/>
    <p:sldId id="363" r:id="rId13"/>
    <p:sldId id="376" r:id="rId14"/>
    <p:sldId id="364" r:id="rId15"/>
    <p:sldId id="372" r:id="rId16"/>
    <p:sldId id="365" r:id="rId17"/>
    <p:sldId id="377" r:id="rId18"/>
    <p:sldId id="355" r:id="rId19"/>
    <p:sldId id="370" r:id="rId20"/>
    <p:sldId id="367" r:id="rId21"/>
    <p:sldId id="378" r:id="rId22"/>
    <p:sldId id="379"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3CEB76-4ADE-1709-E997-59BAE2CC64DC}" v="59" dt="2020-06-16T16:37:11.805"/>
    <p1510:client id="{EAAA6514-1E6A-2D49-A434-0043E02F088E}" v="169" dt="2018-10-19T08:59:22.732"/>
    <p1510:client id="{F74AFACF-0AD9-4560-B014-B291506D31D2}" v="5" dt="2018-10-19T12:08:13.2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4660"/>
  </p:normalViewPr>
  <p:slideViewPr>
    <p:cSldViewPr snapToGrid="0">
      <p:cViewPr varScale="1">
        <p:scale>
          <a:sx n="88" d="100"/>
          <a:sy n="88" d="100"/>
        </p:scale>
        <p:origin x="1296" y="6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finding-the-difference-year-1-addition-and-subtract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autumn-block-2-addition-and-subtraction/" TargetMode="External"/><Relationship Id="rId5" Type="http://schemas.openxmlformats.org/officeDocument/2006/relationships/hyperlink" Target="https://classroomsecrets.co.uk/content-domain-filter/?fwp_contentdomain=1c2a" TargetMode="External"/><Relationship Id="rId4" Type="http://schemas.openxmlformats.org/officeDocument/2006/relationships/hyperlink" Target="https://classroomsecrets.co.uk/content-domain-filter/?fwp_contentdomain=1c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12478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1 – Autumn Block 2 – Addition and Subtraction – Finding the Difference</a:t>
            </a:r>
          </a:p>
          <a:p>
            <a:pPr lvl="0" algn="ctr"/>
            <a:endParaRPr lang="en-GB" b="1" dirty="0">
              <a:solidFill>
                <a:srgbClr val="E7E6E6">
                  <a:lumMod val="25000"/>
                </a:srgbClr>
              </a:solidFill>
              <a:latin typeface="Century Gothic" panose="020B0502020202020204" pitchFamily="34" charset="0"/>
            </a:endParaRPr>
          </a:p>
          <a:p>
            <a:pPr lvl="0" defTabSz="457200">
              <a:defRPr/>
            </a:pPr>
            <a:r>
              <a:rPr lang="en-GB"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b="1" dirty="0">
                <a:solidFill>
                  <a:prstClr val="black"/>
                </a:solidFill>
                <a:latin typeface="Century Gothic" panose="020B0502020202020204" pitchFamily="34" charset="0"/>
              </a:rPr>
              <a:t>National Curriculum Objectives:</a:t>
            </a:r>
          </a:p>
          <a:p>
            <a:pPr fontAlgn="base">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a:t>
            </a:r>
            <a:r>
              <a:rPr lang="en-GB" sz="1200" b="1" dirty="0">
                <a:solidFill>
                  <a:schemeClr val="tx1"/>
                </a:solidFill>
                <a:latin typeface="Century Gothic" panose="020B0502020202020204" pitchFamily="34" charset="0"/>
              </a:rPr>
              <a:t>(1C4) </a:t>
            </a:r>
            <a:r>
              <a:rPr lang="en-GB" sz="1200" b="1" dirty="0">
                <a:latin typeface="Century Gothic" panose="020B0502020202020204" pitchFamily="34" charset="0"/>
                <a:hlinkClick r:id="rId4"/>
              </a:rPr>
              <a:t>Solve one-step problems that involve addition and subtraction, using concrete objects and pictorial representations, and missing number problems such as 7 = – 9</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(1C2a) </a:t>
            </a:r>
            <a:r>
              <a:rPr lang="en-GB" sz="1200" b="1" dirty="0">
                <a:latin typeface="Century Gothic" panose="020B0502020202020204" pitchFamily="34" charset="0"/>
                <a:hlinkClick r:id="rId5"/>
              </a:rPr>
              <a:t>Add and subtract one-digit and two-digit numbers to 20, including zero</a:t>
            </a:r>
            <a:endParaRPr lang="en-GB" sz="1200" b="1" dirty="0">
              <a:solidFill>
                <a:schemeClr val="tx1"/>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1 Addition and Subtraction</a:t>
            </a:r>
            <a:r>
              <a:rPr lang="en-GB" sz="1600" b="1" dirty="0">
                <a:solidFill>
                  <a:prstClr val="black"/>
                </a:solidFill>
                <a:latin typeface="Century Gothic" panose="020B0502020202020204" pitchFamily="34" charset="0"/>
              </a:rPr>
              <a:t> resources.</a:t>
            </a:r>
          </a:p>
          <a:p>
            <a:pPr>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b="1" dirty="0">
                <a:solidFill>
                  <a:prstClr val="black"/>
                </a:solidFill>
                <a:latin typeface="Century Gothic" panose="020B0502020202020204" pitchFamily="34" charset="0"/>
              </a:rPr>
              <a:t>Did you like this resource? Don’t forget to </a:t>
            </a:r>
            <a:r>
              <a:rPr lang="en-GB" b="1" dirty="0">
                <a:solidFill>
                  <a:prstClr val="black"/>
                </a:solidFill>
                <a:latin typeface="Century Gothic" panose="020B0502020202020204" pitchFamily="34" charset="0"/>
                <a:hlinkClick r:id="rId7"/>
              </a:rPr>
              <a:t>review</a:t>
            </a:r>
            <a:r>
              <a:rPr lang="en-GB"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1 – Autumn Block 2 – Addition and Subtraction</a:t>
            </a: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16: Finding the Difference</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lvl="0" algn="ctr"/>
            <a:r>
              <a:rPr lang="en-GB"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Match the answers to the correct calculations.</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D1D16B56-BA70-4A70-86D9-16BDC75800D0}"/>
              </a:ext>
            </a:extLst>
          </p:cNvPr>
          <p:cNvGraphicFramePr>
            <a:graphicFrameLocks noGrp="1"/>
          </p:cNvGraphicFramePr>
          <p:nvPr>
            <p:extLst>
              <p:ext uri="{D42A27DB-BD31-4B8C-83A1-F6EECF244321}">
                <p14:modId xmlns:p14="http://schemas.microsoft.com/office/powerpoint/2010/main" val="543969209"/>
              </p:ext>
            </p:extLst>
          </p:nvPr>
        </p:nvGraphicFramePr>
        <p:xfrm>
          <a:off x="2463567" y="2008779"/>
          <a:ext cx="1836000" cy="3117680"/>
        </p:xfrm>
        <a:graphic>
          <a:graphicData uri="http://schemas.openxmlformats.org/drawingml/2006/table">
            <a:tbl>
              <a:tblPr firstRow="1" bandRow="1">
                <a:tableStyleId>{5940675A-B579-460E-94D1-54222C63F5DA}</a:tableStyleId>
              </a:tblPr>
              <a:tblGrid>
                <a:gridCol w="1836000">
                  <a:extLst>
                    <a:ext uri="{9D8B030D-6E8A-4147-A177-3AD203B41FA5}">
                      <a16:colId xmlns:a16="http://schemas.microsoft.com/office/drawing/2014/main" val="2502288617"/>
                    </a:ext>
                  </a:extLst>
                </a:gridCol>
              </a:tblGrid>
              <a:tr h="792000">
                <a:tc>
                  <a:txBody>
                    <a:bodyPr/>
                    <a:lstStyle/>
                    <a:p>
                      <a:pPr algn="l"/>
                      <a:r>
                        <a:rPr lang="en-GB" sz="3200" b="1" dirty="0">
                          <a:solidFill>
                            <a:schemeClr val="tx1"/>
                          </a:solidFill>
                          <a:latin typeface="Century Gothic" panose="020B0502020202020204" pitchFamily="34" charset="0"/>
                        </a:rPr>
                        <a:t>7 – 5 =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46140605"/>
                  </a:ext>
                </a:extLst>
              </a:tr>
              <a:tr h="370840">
                <a:tc>
                  <a:txBody>
                    <a:bodyPr/>
                    <a:lstStyle/>
                    <a:p>
                      <a:pPr algn="l"/>
                      <a:endParaRPr lang="en-GB" sz="1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25121843"/>
                  </a:ext>
                </a:extLst>
              </a:tr>
              <a:tr h="792000">
                <a:tc>
                  <a:txBody>
                    <a:bodyPr/>
                    <a:lstStyle/>
                    <a:p>
                      <a:pPr algn="l"/>
                      <a:r>
                        <a:rPr lang="en-GB" sz="3200" b="1" dirty="0">
                          <a:solidFill>
                            <a:schemeClr val="tx1"/>
                          </a:solidFill>
                          <a:latin typeface="Century Gothic" panose="020B0502020202020204" pitchFamily="34" charset="0"/>
                        </a:rPr>
                        <a:t>8 – 4 =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9043100"/>
                  </a:ext>
                </a:extLst>
              </a:tr>
              <a:tr h="370840">
                <a:tc>
                  <a:txBody>
                    <a:bodyPr/>
                    <a:lstStyle/>
                    <a:p>
                      <a:pPr algn="l"/>
                      <a:endParaRPr lang="en-GB" sz="1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90421436"/>
                  </a:ext>
                </a:extLst>
              </a:tr>
              <a:tr h="792000">
                <a:tc>
                  <a:txBody>
                    <a:bodyPr/>
                    <a:lstStyle/>
                    <a:p>
                      <a:pPr algn="l"/>
                      <a:r>
                        <a:rPr lang="en-GB" sz="3200" b="1" dirty="0">
                          <a:solidFill>
                            <a:schemeClr val="tx1"/>
                          </a:solidFill>
                          <a:latin typeface="Century Gothic" panose="020B0502020202020204" pitchFamily="34" charset="0"/>
                        </a:rPr>
                        <a:t>9 – 1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84772664"/>
                  </a:ext>
                </a:extLst>
              </a:tr>
            </a:tbl>
          </a:graphicData>
        </a:graphic>
      </p:graphicFrame>
      <p:graphicFrame>
        <p:nvGraphicFramePr>
          <p:cNvPr id="3" name="Table 2">
            <a:extLst>
              <a:ext uri="{FF2B5EF4-FFF2-40B4-BE49-F238E27FC236}">
                <a16:creationId xmlns:a16="http://schemas.microsoft.com/office/drawing/2014/main" id="{C08A545C-B094-4410-B9D6-852E0BE715D1}"/>
              </a:ext>
            </a:extLst>
          </p:cNvPr>
          <p:cNvGraphicFramePr>
            <a:graphicFrameLocks noGrp="1"/>
          </p:cNvGraphicFramePr>
          <p:nvPr>
            <p:extLst>
              <p:ext uri="{D42A27DB-BD31-4B8C-83A1-F6EECF244321}">
                <p14:modId xmlns:p14="http://schemas.microsoft.com/office/powerpoint/2010/main" val="2841249078"/>
              </p:ext>
            </p:extLst>
          </p:nvPr>
        </p:nvGraphicFramePr>
        <p:xfrm>
          <a:off x="5484585" y="2008779"/>
          <a:ext cx="792000" cy="311768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2607115701"/>
                    </a:ext>
                  </a:extLst>
                </a:gridCol>
              </a:tblGrid>
              <a:tr h="792000">
                <a:tc>
                  <a:txBody>
                    <a:bodyPr/>
                    <a:lstStyle/>
                    <a:p>
                      <a:pPr algn="ctr"/>
                      <a:r>
                        <a:rPr lang="en-GB" sz="3200" b="1" dirty="0">
                          <a:solidFill>
                            <a:schemeClr val="tx1"/>
                          </a:solidFill>
                          <a:latin typeface="Century Gothic" panose="020B0502020202020204" pitchFamily="34" charset="0"/>
                        </a:rPr>
                        <a:t>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59188780"/>
                  </a:ext>
                </a:extLst>
              </a:tr>
              <a:tr h="370840">
                <a:tc>
                  <a:txBody>
                    <a:bodyPr/>
                    <a:lstStyle/>
                    <a:p>
                      <a:pPr algn="ctr"/>
                      <a:endParaRPr lang="en-GB" sz="100" b="1" dirty="0">
                        <a:solidFill>
                          <a:schemeClr val="tx1"/>
                        </a:solidFill>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2253260"/>
                  </a:ext>
                </a:extLst>
              </a:tr>
              <a:tr h="792000">
                <a:tc>
                  <a:txBody>
                    <a:bodyPr/>
                    <a:lstStyle/>
                    <a:p>
                      <a:pPr algn="ctr"/>
                      <a:r>
                        <a:rPr lang="en-GB" sz="3200" b="1" dirty="0">
                          <a:solidFill>
                            <a:schemeClr val="tx1"/>
                          </a:solidFill>
                          <a:latin typeface="Century Gothic" panose="020B0502020202020204" pitchFamily="34" charset="0"/>
                        </a:rPr>
                        <a:t>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86166518"/>
                  </a:ext>
                </a:extLst>
              </a:tr>
              <a:tr h="370840">
                <a:tc>
                  <a:txBody>
                    <a:bodyPr/>
                    <a:lstStyle/>
                    <a:p>
                      <a:pPr algn="ctr"/>
                      <a:endParaRPr lang="en-GB" sz="100" b="1" dirty="0">
                        <a:solidFill>
                          <a:schemeClr val="tx1"/>
                        </a:solidFill>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5649818"/>
                  </a:ext>
                </a:extLst>
              </a:tr>
              <a:tr h="792000">
                <a:tc>
                  <a:txBody>
                    <a:bodyPr/>
                    <a:lstStyle/>
                    <a:p>
                      <a:pPr algn="ctr"/>
                      <a:r>
                        <a:rPr lang="en-GB" sz="3200" b="1" dirty="0">
                          <a:solidFill>
                            <a:schemeClr val="tx1"/>
                          </a:solidFill>
                          <a:latin typeface="Century Gothic" panose="020B0502020202020204" pitchFamily="34" charset="0"/>
                        </a:rPr>
                        <a:t>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1512875"/>
                  </a:ext>
                </a:extLst>
              </a:tr>
            </a:tbl>
          </a:graphicData>
        </a:graphic>
      </p:graphicFrame>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lvl="0" algn="ctr"/>
            <a:r>
              <a:rPr lang="en-GB"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Match the answers to the correct calculations.</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D1D16B56-BA70-4A70-86D9-16BDC75800D0}"/>
              </a:ext>
            </a:extLst>
          </p:cNvPr>
          <p:cNvGraphicFramePr>
            <a:graphicFrameLocks noGrp="1"/>
          </p:cNvGraphicFramePr>
          <p:nvPr/>
        </p:nvGraphicFramePr>
        <p:xfrm>
          <a:off x="2463567" y="2008779"/>
          <a:ext cx="1836000" cy="3117680"/>
        </p:xfrm>
        <a:graphic>
          <a:graphicData uri="http://schemas.openxmlformats.org/drawingml/2006/table">
            <a:tbl>
              <a:tblPr firstRow="1" bandRow="1">
                <a:tableStyleId>{5940675A-B579-460E-94D1-54222C63F5DA}</a:tableStyleId>
              </a:tblPr>
              <a:tblGrid>
                <a:gridCol w="1836000">
                  <a:extLst>
                    <a:ext uri="{9D8B030D-6E8A-4147-A177-3AD203B41FA5}">
                      <a16:colId xmlns:a16="http://schemas.microsoft.com/office/drawing/2014/main" val="2502288617"/>
                    </a:ext>
                  </a:extLst>
                </a:gridCol>
              </a:tblGrid>
              <a:tr h="792000">
                <a:tc>
                  <a:txBody>
                    <a:bodyPr/>
                    <a:lstStyle/>
                    <a:p>
                      <a:pPr algn="l"/>
                      <a:r>
                        <a:rPr lang="en-GB" sz="3200" b="1" dirty="0">
                          <a:solidFill>
                            <a:schemeClr val="tx1"/>
                          </a:solidFill>
                          <a:latin typeface="Century Gothic" panose="020B0502020202020204" pitchFamily="34" charset="0"/>
                        </a:rPr>
                        <a:t>7 – 5 =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46140605"/>
                  </a:ext>
                </a:extLst>
              </a:tr>
              <a:tr h="370840">
                <a:tc>
                  <a:txBody>
                    <a:bodyPr/>
                    <a:lstStyle/>
                    <a:p>
                      <a:pPr algn="l"/>
                      <a:endParaRPr lang="en-GB" sz="1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25121843"/>
                  </a:ext>
                </a:extLst>
              </a:tr>
              <a:tr h="792000">
                <a:tc>
                  <a:txBody>
                    <a:bodyPr/>
                    <a:lstStyle/>
                    <a:p>
                      <a:pPr algn="l"/>
                      <a:r>
                        <a:rPr lang="en-GB" sz="3200" b="1" dirty="0">
                          <a:solidFill>
                            <a:schemeClr val="tx1"/>
                          </a:solidFill>
                          <a:latin typeface="Century Gothic" panose="020B0502020202020204" pitchFamily="34" charset="0"/>
                        </a:rPr>
                        <a:t>8 – 4 =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9043100"/>
                  </a:ext>
                </a:extLst>
              </a:tr>
              <a:tr h="370840">
                <a:tc>
                  <a:txBody>
                    <a:bodyPr/>
                    <a:lstStyle/>
                    <a:p>
                      <a:pPr algn="l"/>
                      <a:endParaRPr lang="en-GB" sz="1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90421436"/>
                  </a:ext>
                </a:extLst>
              </a:tr>
              <a:tr h="792000">
                <a:tc>
                  <a:txBody>
                    <a:bodyPr/>
                    <a:lstStyle/>
                    <a:p>
                      <a:pPr algn="l"/>
                      <a:r>
                        <a:rPr lang="en-GB" sz="3200" b="1" dirty="0">
                          <a:solidFill>
                            <a:schemeClr val="tx1"/>
                          </a:solidFill>
                          <a:latin typeface="Century Gothic" panose="020B0502020202020204" pitchFamily="34" charset="0"/>
                        </a:rPr>
                        <a:t>9 – 1 =</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84772664"/>
                  </a:ext>
                </a:extLst>
              </a:tr>
            </a:tbl>
          </a:graphicData>
        </a:graphic>
      </p:graphicFrame>
      <p:graphicFrame>
        <p:nvGraphicFramePr>
          <p:cNvPr id="3" name="Table 2">
            <a:extLst>
              <a:ext uri="{FF2B5EF4-FFF2-40B4-BE49-F238E27FC236}">
                <a16:creationId xmlns:a16="http://schemas.microsoft.com/office/drawing/2014/main" id="{C08A545C-B094-4410-B9D6-852E0BE715D1}"/>
              </a:ext>
            </a:extLst>
          </p:cNvPr>
          <p:cNvGraphicFramePr>
            <a:graphicFrameLocks noGrp="1"/>
          </p:cNvGraphicFramePr>
          <p:nvPr>
            <p:extLst>
              <p:ext uri="{D42A27DB-BD31-4B8C-83A1-F6EECF244321}">
                <p14:modId xmlns:p14="http://schemas.microsoft.com/office/powerpoint/2010/main" val="2472931615"/>
              </p:ext>
            </p:extLst>
          </p:nvPr>
        </p:nvGraphicFramePr>
        <p:xfrm>
          <a:off x="5484585" y="2008779"/>
          <a:ext cx="792000" cy="311768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2607115701"/>
                    </a:ext>
                  </a:extLst>
                </a:gridCol>
              </a:tblGrid>
              <a:tr h="792000">
                <a:tc>
                  <a:txBody>
                    <a:bodyPr/>
                    <a:lstStyle/>
                    <a:p>
                      <a:pPr algn="ctr"/>
                      <a:r>
                        <a:rPr lang="en-GB" sz="3200" b="1" dirty="0">
                          <a:solidFill>
                            <a:schemeClr val="tx1"/>
                          </a:solidFill>
                          <a:latin typeface="Century Gothic" panose="020B0502020202020204" pitchFamily="34" charset="0"/>
                        </a:rPr>
                        <a:t>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59188780"/>
                  </a:ext>
                </a:extLst>
              </a:tr>
              <a:tr h="370840">
                <a:tc>
                  <a:txBody>
                    <a:bodyPr/>
                    <a:lstStyle/>
                    <a:p>
                      <a:pPr algn="ctr"/>
                      <a:endParaRPr lang="en-GB" sz="100" b="1" dirty="0">
                        <a:solidFill>
                          <a:schemeClr val="tx1"/>
                        </a:solidFill>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2253260"/>
                  </a:ext>
                </a:extLst>
              </a:tr>
              <a:tr h="792000">
                <a:tc>
                  <a:txBody>
                    <a:bodyPr/>
                    <a:lstStyle/>
                    <a:p>
                      <a:pPr algn="ctr"/>
                      <a:r>
                        <a:rPr lang="en-GB" sz="3200" b="1" dirty="0">
                          <a:solidFill>
                            <a:schemeClr val="tx1"/>
                          </a:solidFill>
                          <a:latin typeface="Century Gothic" panose="020B0502020202020204" pitchFamily="34" charset="0"/>
                        </a:rPr>
                        <a:t>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86166518"/>
                  </a:ext>
                </a:extLst>
              </a:tr>
              <a:tr h="370840">
                <a:tc>
                  <a:txBody>
                    <a:bodyPr/>
                    <a:lstStyle/>
                    <a:p>
                      <a:pPr algn="ctr"/>
                      <a:endParaRPr lang="en-GB" sz="100" b="1" dirty="0">
                        <a:solidFill>
                          <a:schemeClr val="tx1"/>
                        </a:solidFill>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5649818"/>
                  </a:ext>
                </a:extLst>
              </a:tr>
              <a:tr h="792000">
                <a:tc>
                  <a:txBody>
                    <a:bodyPr/>
                    <a:lstStyle/>
                    <a:p>
                      <a:pPr algn="ctr"/>
                      <a:r>
                        <a:rPr lang="en-GB" sz="3200" b="1" dirty="0">
                          <a:solidFill>
                            <a:schemeClr val="tx1"/>
                          </a:solidFill>
                          <a:latin typeface="Century Gothic" panose="020B0502020202020204" pitchFamily="34" charset="0"/>
                        </a:rPr>
                        <a:t>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41512875"/>
                  </a:ext>
                </a:extLst>
              </a:tr>
            </a:tbl>
          </a:graphicData>
        </a:graphic>
      </p:graphicFrame>
      <p:cxnSp>
        <p:nvCxnSpPr>
          <p:cNvPr id="5" name="Straight Connector 4">
            <a:extLst>
              <a:ext uri="{FF2B5EF4-FFF2-40B4-BE49-F238E27FC236}">
                <a16:creationId xmlns:a16="http://schemas.microsoft.com/office/drawing/2014/main" id="{9281042E-A37C-4454-87B4-B9946D97C4C1}"/>
              </a:ext>
            </a:extLst>
          </p:cNvPr>
          <p:cNvCxnSpPr>
            <a:cxnSpLocks/>
          </p:cNvCxnSpPr>
          <p:nvPr/>
        </p:nvCxnSpPr>
        <p:spPr>
          <a:xfrm>
            <a:off x="3783435" y="2407641"/>
            <a:ext cx="1701150" cy="2332139"/>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1" name="Straight Connector 10">
            <a:extLst>
              <a:ext uri="{FF2B5EF4-FFF2-40B4-BE49-F238E27FC236}">
                <a16:creationId xmlns:a16="http://schemas.microsoft.com/office/drawing/2014/main" id="{10DED65E-EDEB-4A1D-9070-F95E0429AAA2}"/>
              </a:ext>
            </a:extLst>
          </p:cNvPr>
          <p:cNvCxnSpPr>
            <a:cxnSpLocks/>
            <a:endCxn id="3" idx="1"/>
          </p:cNvCxnSpPr>
          <p:nvPr/>
        </p:nvCxnSpPr>
        <p:spPr>
          <a:xfrm flipV="1">
            <a:off x="3783435" y="3567619"/>
            <a:ext cx="1701150" cy="1172162"/>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C803E98E-99DB-45C8-A2A2-02A54B6CE95F}"/>
              </a:ext>
            </a:extLst>
          </p:cNvPr>
          <p:cNvCxnSpPr>
            <a:cxnSpLocks/>
          </p:cNvCxnSpPr>
          <p:nvPr/>
        </p:nvCxnSpPr>
        <p:spPr>
          <a:xfrm flipV="1">
            <a:off x="3783435" y="2407641"/>
            <a:ext cx="1701150" cy="1159978"/>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176119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more is 8 than 3? Tick the correct answer.</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238BC4A9-8C35-E843-A7E7-2906107589B5}"/>
              </a:ext>
            </a:extLst>
          </p:cNvPr>
          <p:cNvGraphicFramePr>
            <a:graphicFrameLocks noGrp="1"/>
          </p:cNvGraphicFramePr>
          <p:nvPr>
            <p:extLst>
              <p:ext uri="{D42A27DB-BD31-4B8C-83A1-F6EECF244321}">
                <p14:modId xmlns:p14="http://schemas.microsoft.com/office/powerpoint/2010/main" val="2017781886"/>
              </p:ext>
            </p:extLst>
          </p:nvPr>
        </p:nvGraphicFramePr>
        <p:xfrm>
          <a:off x="2439451" y="2611046"/>
          <a:ext cx="4582800" cy="384219"/>
        </p:xfrm>
        <a:graphic>
          <a:graphicData uri="http://schemas.openxmlformats.org/drawingml/2006/table">
            <a:tbl>
              <a:tblPr firstRow="1" bandRow="1">
                <a:tableStyleId>{5940675A-B579-460E-94D1-54222C63F5DA}</a:tableStyleId>
              </a:tblPr>
              <a:tblGrid>
                <a:gridCol w="509200">
                  <a:extLst>
                    <a:ext uri="{9D8B030D-6E8A-4147-A177-3AD203B41FA5}">
                      <a16:colId xmlns:a16="http://schemas.microsoft.com/office/drawing/2014/main" val="2084896354"/>
                    </a:ext>
                  </a:extLst>
                </a:gridCol>
                <a:gridCol w="509200">
                  <a:extLst>
                    <a:ext uri="{9D8B030D-6E8A-4147-A177-3AD203B41FA5}">
                      <a16:colId xmlns:a16="http://schemas.microsoft.com/office/drawing/2014/main" val="2586121570"/>
                    </a:ext>
                  </a:extLst>
                </a:gridCol>
                <a:gridCol w="509200">
                  <a:extLst>
                    <a:ext uri="{9D8B030D-6E8A-4147-A177-3AD203B41FA5}">
                      <a16:colId xmlns:a16="http://schemas.microsoft.com/office/drawing/2014/main" val="1155316030"/>
                    </a:ext>
                  </a:extLst>
                </a:gridCol>
                <a:gridCol w="509200">
                  <a:extLst>
                    <a:ext uri="{9D8B030D-6E8A-4147-A177-3AD203B41FA5}">
                      <a16:colId xmlns:a16="http://schemas.microsoft.com/office/drawing/2014/main" val="864663184"/>
                    </a:ext>
                  </a:extLst>
                </a:gridCol>
                <a:gridCol w="509200">
                  <a:extLst>
                    <a:ext uri="{9D8B030D-6E8A-4147-A177-3AD203B41FA5}">
                      <a16:colId xmlns:a16="http://schemas.microsoft.com/office/drawing/2014/main" val="1097838736"/>
                    </a:ext>
                  </a:extLst>
                </a:gridCol>
                <a:gridCol w="509200">
                  <a:extLst>
                    <a:ext uri="{9D8B030D-6E8A-4147-A177-3AD203B41FA5}">
                      <a16:colId xmlns:a16="http://schemas.microsoft.com/office/drawing/2014/main" val="1985251367"/>
                    </a:ext>
                  </a:extLst>
                </a:gridCol>
                <a:gridCol w="509200">
                  <a:extLst>
                    <a:ext uri="{9D8B030D-6E8A-4147-A177-3AD203B41FA5}">
                      <a16:colId xmlns:a16="http://schemas.microsoft.com/office/drawing/2014/main" val="1581942106"/>
                    </a:ext>
                  </a:extLst>
                </a:gridCol>
                <a:gridCol w="509200">
                  <a:extLst>
                    <a:ext uri="{9D8B030D-6E8A-4147-A177-3AD203B41FA5}">
                      <a16:colId xmlns:a16="http://schemas.microsoft.com/office/drawing/2014/main" val="486839549"/>
                    </a:ext>
                  </a:extLst>
                </a:gridCol>
                <a:gridCol w="509200">
                  <a:extLst>
                    <a:ext uri="{9D8B030D-6E8A-4147-A177-3AD203B41FA5}">
                      <a16:colId xmlns:a16="http://schemas.microsoft.com/office/drawing/2014/main" val="1555637861"/>
                    </a:ext>
                  </a:extLst>
                </a:gridCol>
              </a:tblGrid>
              <a:tr h="384219">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3090836020"/>
                  </a:ext>
                </a:extLst>
              </a:tr>
            </a:tbl>
          </a:graphicData>
        </a:graphic>
      </p:graphicFrame>
      <p:graphicFrame>
        <p:nvGraphicFramePr>
          <p:cNvPr id="9" name="Table 8">
            <a:extLst>
              <a:ext uri="{FF2B5EF4-FFF2-40B4-BE49-F238E27FC236}">
                <a16:creationId xmlns:a16="http://schemas.microsoft.com/office/drawing/2014/main" id="{64AD0AFC-36A5-9F48-9ACA-8F67731D6609}"/>
              </a:ext>
            </a:extLst>
          </p:cNvPr>
          <p:cNvGraphicFramePr>
            <a:graphicFrameLocks noGrp="1"/>
          </p:cNvGraphicFramePr>
          <p:nvPr>
            <p:extLst>
              <p:ext uri="{D42A27DB-BD31-4B8C-83A1-F6EECF244321}">
                <p14:modId xmlns:p14="http://schemas.microsoft.com/office/powerpoint/2010/main" val="3443149260"/>
              </p:ext>
            </p:extLst>
          </p:nvPr>
        </p:nvGraphicFramePr>
        <p:xfrm>
          <a:off x="2238968" y="2980590"/>
          <a:ext cx="4968000" cy="487680"/>
        </p:xfrm>
        <a:graphic>
          <a:graphicData uri="http://schemas.openxmlformats.org/drawingml/2006/table">
            <a:tbl>
              <a:tblPr firstRow="1" bandRow="1">
                <a:tableStyleId>{5940675A-B579-460E-94D1-54222C63F5DA}</a:tableStyleId>
              </a:tblPr>
              <a:tblGrid>
                <a:gridCol w="496800">
                  <a:extLst>
                    <a:ext uri="{9D8B030D-6E8A-4147-A177-3AD203B41FA5}">
                      <a16:colId xmlns:a16="http://schemas.microsoft.com/office/drawing/2014/main" val="2084896354"/>
                    </a:ext>
                  </a:extLst>
                </a:gridCol>
                <a:gridCol w="496800">
                  <a:extLst>
                    <a:ext uri="{9D8B030D-6E8A-4147-A177-3AD203B41FA5}">
                      <a16:colId xmlns:a16="http://schemas.microsoft.com/office/drawing/2014/main" val="2586121570"/>
                    </a:ext>
                  </a:extLst>
                </a:gridCol>
                <a:gridCol w="496800">
                  <a:extLst>
                    <a:ext uri="{9D8B030D-6E8A-4147-A177-3AD203B41FA5}">
                      <a16:colId xmlns:a16="http://schemas.microsoft.com/office/drawing/2014/main" val="1155316030"/>
                    </a:ext>
                  </a:extLst>
                </a:gridCol>
                <a:gridCol w="496800">
                  <a:extLst>
                    <a:ext uri="{9D8B030D-6E8A-4147-A177-3AD203B41FA5}">
                      <a16:colId xmlns:a16="http://schemas.microsoft.com/office/drawing/2014/main" val="864663184"/>
                    </a:ext>
                  </a:extLst>
                </a:gridCol>
                <a:gridCol w="496800">
                  <a:extLst>
                    <a:ext uri="{9D8B030D-6E8A-4147-A177-3AD203B41FA5}">
                      <a16:colId xmlns:a16="http://schemas.microsoft.com/office/drawing/2014/main" val="1097838736"/>
                    </a:ext>
                  </a:extLst>
                </a:gridCol>
                <a:gridCol w="458167">
                  <a:extLst>
                    <a:ext uri="{9D8B030D-6E8A-4147-A177-3AD203B41FA5}">
                      <a16:colId xmlns:a16="http://schemas.microsoft.com/office/drawing/2014/main" val="1985251367"/>
                    </a:ext>
                  </a:extLst>
                </a:gridCol>
                <a:gridCol w="535433">
                  <a:extLst>
                    <a:ext uri="{9D8B030D-6E8A-4147-A177-3AD203B41FA5}">
                      <a16:colId xmlns:a16="http://schemas.microsoft.com/office/drawing/2014/main" val="1581942106"/>
                    </a:ext>
                  </a:extLst>
                </a:gridCol>
                <a:gridCol w="496800">
                  <a:extLst>
                    <a:ext uri="{9D8B030D-6E8A-4147-A177-3AD203B41FA5}">
                      <a16:colId xmlns:a16="http://schemas.microsoft.com/office/drawing/2014/main" val="486839549"/>
                    </a:ext>
                  </a:extLst>
                </a:gridCol>
                <a:gridCol w="496800">
                  <a:extLst>
                    <a:ext uri="{9D8B030D-6E8A-4147-A177-3AD203B41FA5}">
                      <a16:colId xmlns:a16="http://schemas.microsoft.com/office/drawing/2014/main" val="1555637861"/>
                    </a:ext>
                  </a:extLst>
                </a:gridCol>
                <a:gridCol w="496800">
                  <a:extLst>
                    <a:ext uri="{9D8B030D-6E8A-4147-A177-3AD203B41FA5}">
                      <a16:colId xmlns:a16="http://schemas.microsoft.com/office/drawing/2014/main" val="1171399865"/>
                    </a:ext>
                  </a:extLst>
                </a:gridCol>
              </a:tblGrid>
              <a:tr h="238533">
                <a:tc>
                  <a:txBody>
                    <a:bodyPr/>
                    <a:lstStyle/>
                    <a:p>
                      <a:pPr algn="ctr"/>
                      <a:r>
                        <a:rPr lang="en-GB" sz="3200" b="1" dirty="0">
                          <a:latin typeface="Century Gothic" panose="020B0502020202020204" pitchFamily="34" charset="0"/>
                        </a:rPr>
                        <a:t>1</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2</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3</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4</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6</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7</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8</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9</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10</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0836020"/>
                  </a:ext>
                </a:extLst>
              </a:tr>
            </a:tbl>
          </a:graphicData>
        </a:graphic>
      </p:graphicFrame>
      <p:sp>
        <p:nvSpPr>
          <p:cNvPr id="10" name="Arrow: Curved Down 8">
            <a:extLst>
              <a:ext uri="{FF2B5EF4-FFF2-40B4-BE49-F238E27FC236}">
                <a16:creationId xmlns:a16="http://schemas.microsoft.com/office/drawing/2014/main" id="{6EA0A122-21E2-8E45-B44D-8FDB08C7007B}"/>
              </a:ext>
            </a:extLst>
          </p:cNvPr>
          <p:cNvSpPr/>
          <p:nvPr/>
        </p:nvSpPr>
        <p:spPr>
          <a:xfrm>
            <a:off x="3436883" y="1844565"/>
            <a:ext cx="2758965" cy="761264"/>
          </a:xfrm>
          <a:prstGeom prst="curvedDownArrow">
            <a:avLst>
              <a:gd name="adj1" fmla="val 273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aphicFrame>
        <p:nvGraphicFramePr>
          <p:cNvPr id="11" name="Table 10">
            <a:extLst>
              <a:ext uri="{FF2B5EF4-FFF2-40B4-BE49-F238E27FC236}">
                <a16:creationId xmlns:a16="http://schemas.microsoft.com/office/drawing/2014/main" id="{F7A5E06E-452B-5C4B-AB2D-08A7EA23A939}"/>
              </a:ext>
            </a:extLst>
          </p:cNvPr>
          <p:cNvGraphicFramePr>
            <a:graphicFrameLocks noGrp="1"/>
          </p:cNvGraphicFramePr>
          <p:nvPr>
            <p:extLst>
              <p:ext uri="{D42A27DB-BD31-4B8C-83A1-F6EECF244321}">
                <p14:modId xmlns:p14="http://schemas.microsoft.com/office/powerpoint/2010/main" val="1263686832"/>
              </p:ext>
            </p:extLst>
          </p:nvPr>
        </p:nvGraphicFramePr>
        <p:xfrm>
          <a:off x="3337500" y="4766947"/>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latin typeface="Century Gothic" panose="020B0502020202020204" pitchFamily="34" charset="0"/>
                        </a:rPr>
                        <a:t>5</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6</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more is 8 than 3? Tick the correct answer.</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238BC4A9-8C35-E843-A7E7-2906107589B5}"/>
              </a:ext>
            </a:extLst>
          </p:cNvPr>
          <p:cNvGraphicFramePr>
            <a:graphicFrameLocks noGrp="1"/>
          </p:cNvGraphicFramePr>
          <p:nvPr/>
        </p:nvGraphicFramePr>
        <p:xfrm>
          <a:off x="2439451" y="2611046"/>
          <a:ext cx="4582800" cy="384219"/>
        </p:xfrm>
        <a:graphic>
          <a:graphicData uri="http://schemas.openxmlformats.org/drawingml/2006/table">
            <a:tbl>
              <a:tblPr firstRow="1" bandRow="1">
                <a:tableStyleId>{5940675A-B579-460E-94D1-54222C63F5DA}</a:tableStyleId>
              </a:tblPr>
              <a:tblGrid>
                <a:gridCol w="509200">
                  <a:extLst>
                    <a:ext uri="{9D8B030D-6E8A-4147-A177-3AD203B41FA5}">
                      <a16:colId xmlns:a16="http://schemas.microsoft.com/office/drawing/2014/main" val="2084896354"/>
                    </a:ext>
                  </a:extLst>
                </a:gridCol>
                <a:gridCol w="509200">
                  <a:extLst>
                    <a:ext uri="{9D8B030D-6E8A-4147-A177-3AD203B41FA5}">
                      <a16:colId xmlns:a16="http://schemas.microsoft.com/office/drawing/2014/main" val="2586121570"/>
                    </a:ext>
                  </a:extLst>
                </a:gridCol>
                <a:gridCol w="509200">
                  <a:extLst>
                    <a:ext uri="{9D8B030D-6E8A-4147-A177-3AD203B41FA5}">
                      <a16:colId xmlns:a16="http://schemas.microsoft.com/office/drawing/2014/main" val="1155316030"/>
                    </a:ext>
                  </a:extLst>
                </a:gridCol>
                <a:gridCol w="509200">
                  <a:extLst>
                    <a:ext uri="{9D8B030D-6E8A-4147-A177-3AD203B41FA5}">
                      <a16:colId xmlns:a16="http://schemas.microsoft.com/office/drawing/2014/main" val="864663184"/>
                    </a:ext>
                  </a:extLst>
                </a:gridCol>
                <a:gridCol w="509200">
                  <a:extLst>
                    <a:ext uri="{9D8B030D-6E8A-4147-A177-3AD203B41FA5}">
                      <a16:colId xmlns:a16="http://schemas.microsoft.com/office/drawing/2014/main" val="1097838736"/>
                    </a:ext>
                  </a:extLst>
                </a:gridCol>
                <a:gridCol w="509200">
                  <a:extLst>
                    <a:ext uri="{9D8B030D-6E8A-4147-A177-3AD203B41FA5}">
                      <a16:colId xmlns:a16="http://schemas.microsoft.com/office/drawing/2014/main" val="1985251367"/>
                    </a:ext>
                  </a:extLst>
                </a:gridCol>
                <a:gridCol w="509200">
                  <a:extLst>
                    <a:ext uri="{9D8B030D-6E8A-4147-A177-3AD203B41FA5}">
                      <a16:colId xmlns:a16="http://schemas.microsoft.com/office/drawing/2014/main" val="1581942106"/>
                    </a:ext>
                  </a:extLst>
                </a:gridCol>
                <a:gridCol w="509200">
                  <a:extLst>
                    <a:ext uri="{9D8B030D-6E8A-4147-A177-3AD203B41FA5}">
                      <a16:colId xmlns:a16="http://schemas.microsoft.com/office/drawing/2014/main" val="486839549"/>
                    </a:ext>
                  </a:extLst>
                </a:gridCol>
                <a:gridCol w="509200">
                  <a:extLst>
                    <a:ext uri="{9D8B030D-6E8A-4147-A177-3AD203B41FA5}">
                      <a16:colId xmlns:a16="http://schemas.microsoft.com/office/drawing/2014/main" val="1555637861"/>
                    </a:ext>
                  </a:extLst>
                </a:gridCol>
              </a:tblGrid>
              <a:tr h="384219">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tc>
                  <a:txBody>
                    <a:bodyPr/>
                    <a:lstStyle/>
                    <a:p>
                      <a:endParaRPr lang="en-US" sz="1050" dirty="0">
                        <a:latin typeface="SassoonCRInfantMedium" panose="02000603020000020003" pitchFamily="2"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3090836020"/>
                  </a:ext>
                </a:extLst>
              </a:tr>
            </a:tbl>
          </a:graphicData>
        </a:graphic>
      </p:graphicFrame>
      <p:graphicFrame>
        <p:nvGraphicFramePr>
          <p:cNvPr id="9" name="Table 8">
            <a:extLst>
              <a:ext uri="{FF2B5EF4-FFF2-40B4-BE49-F238E27FC236}">
                <a16:creationId xmlns:a16="http://schemas.microsoft.com/office/drawing/2014/main" id="{64AD0AFC-36A5-9F48-9ACA-8F67731D6609}"/>
              </a:ext>
            </a:extLst>
          </p:cNvPr>
          <p:cNvGraphicFramePr>
            <a:graphicFrameLocks noGrp="1"/>
          </p:cNvGraphicFramePr>
          <p:nvPr/>
        </p:nvGraphicFramePr>
        <p:xfrm>
          <a:off x="2238968" y="2980590"/>
          <a:ext cx="4968000" cy="487680"/>
        </p:xfrm>
        <a:graphic>
          <a:graphicData uri="http://schemas.openxmlformats.org/drawingml/2006/table">
            <a:tbl>
              <a:tblPr firstRow="1" bandRow="1">
                <a:tableStyleId>{5940675A-B579-460E-94D1-54222C63F5DA}</a:tableStyleId>
              </a:tblPr>
              <a:tblGrid>
                <a:gridCol w="496800">
                  <a:extLst>
                    <a:ext uri="{9D8B030D-6E8A-4147-A177-3AD203B41FA5}">
                      <a16:colId xmlns:a16="http://schemas.microsoft.com/office/drawing/2014/main" val="2084896354"/>
                    </a:ext>
                  </a:extLst>
                </a:gridCol>
                <a:gridCol w="496800">
                  <a:extLst>
                    <a:ext uri="{9D8B030D-6E8A-4147-A177-3AD203B41FA5}">
                      <a16:colId xmlns:a16="http://schemas.microsoft.com/office/drawing/2014/main" val="2586121570"/>
                    </a:ext>
                  </a:extLst>
                </a:gridCol>
                <a:gridCol w="496800">
                  <a:extLst>
                    <a:ext uri="{9D8B030D-6E8A-4147-A177-3AD203B41FA5}">
                      <a16:colId xmlns:a16="http://schemas.microsoft.com/office/drawing/2014/main" val="1155316030"/>
                    </a:ext>
                  </a:extLst>
                </a:gridCol>
                <a:gridCol w="496800">
                  <a:extLst>
                    <a:ext uri="{9D8B030D-6E8A-4147-A177-3AD203B41FA5}">
                      <a16:colId xmlns:a16="http://schemas.microsoft.com/office/drawing/2014/main" val="864663184"/>
                    </a:ext>
                  </a:extLst>
                </a:gridCol>
                <a:gridCol w="496800">
                  <a:extLst>
                    <a:ext uri="{9D8B030D-6E8A-4147-A177-3AD203B41FA5}">
                      <a16:colId xmlns:a16="http://schemas.microsoft.com/office/drawing/2014/main" val="1097838736"/>
                    </a:ext>
                  </a:extLst>
                </a:gridCol>
                <a:gridCol w="458167">
                  <a:extLst>
                    <a:ext uri="{9D8B030D-6E8A-4147-A177-3AD203B41FA5}">
                      <a16:colId xmlns:a16="http://schemas.microsoft.com/office/drawing/2014/main" val="1985251367"/>
                    </a:ext>
                  </a:extLst>
                </a:gridCol>
                <a:gridCol w="535433">
                  <a:extLst>
                    <a:ext uri="{9D8B030D-6E8A-4147-A177-3AD203B41FA5}">
                      <a16:colId xmlns:a16="http://schemas.microsoft.com/office/drawing/2014/main" val="1581942106"/>
                    </a:ext>
                  </a:extLst>
                </a:gridCol>
                <a:gridCol w="496800">
                  <a:extLst>
                    <a:ext uri="{9D8B030D-6E8A-4147-A177-3AD203B41FA5}">
                      <a16:colId xmlns:a16="http://schemas.microsoft.com/office/drawing/2014/main" val="486839549"/>
                    </a:ext>
                  </a:extLst>
                </a:gridCol>
                <a:gridCol w="496800">
                  <a:extLst>
                    <a:ext uri="{9D8B030D-6E8A-4147-A177-3AD203B41FA5}">
                      <a16:colId xmlns:a16="http://schemas.microsoft.com/office/drawing/2014/main" val="1555637861"/>
                    </a:ext>
                  </a:extLst>
                </a:gridCol>
                <a:gridCol w="496800">
                  <a:extLst>
                    <a:ext uri="{9D8B030D-6E8A-4147-A177-3AD203B41FA5}">
                      <a16:colId xmlns:a16="http://schemas.microsoft.com/office/drawing/2014/main" val="1171399865"/>
                    </a:ext>
                  </a:extLst>
                </a:gridCol>
              </a:tblGrid>
              <a:tr h="238533">
                <a:tc>
                  <a:txBody>
                    <a:bodyPr/>
                    <a:lstStyle/>
                    <a:p>
                      <a:pPr algn="ctr"/>
                      <a:r>
                        <a:rPr lang="en-GB" sz="3200" b="1" dirty="0">
                          <a:latin typeface="Century Gothic" panose="020B0502020202020204" pitchFamily="34" charset="0"/>
                        </a:rPr>
                        <a:t>1</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2</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3</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4</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6</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7</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8</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9</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10</a:t>
                      </a:r>
                      <a:endParaRPr lang="en-US" sz="32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0836020"/>
                  </a:ext>
                </a:extLst>
              </a:tr>
            </a:tbl>
          </a:graphicData>
        </a:graphic>
      </p:graphicFrame>
      <p:sp>
        <p:nvSpPr>
          <p:cNvPr id="10" name="Arrow: Curved Down 8">
            <a:extLst>
              <a:ext uri="{FF2B5EF4-FFF2-40B4-BE49-F238E27FC236}">
                <a16:creationId xmlns:a16="http://schemas.microsoft.com/office/drawing/2014/main" id="{6EA0A122-21E2-8E45-B44D-8FDB08C7007B}"/>
              </a:ext>
            </a:extLst>
          </p:cNvPr>
          <p:cNvSpPr/>
          <p:nvPr/>
        </p:nvSpPr>
        <p:spPr>
          <a:xfrm>
            <a:off x="3436883" y="1844565"/>
            <a:ext cx="2758965" cy="761264"/>
          </a:xfrm>
          <a:prstGeom prst="curvedDownArrow">
            <a:avLst>
              <a:gd name="adj1" fmla="val 273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aphicFrame>
        <p:nvGraphicFramePr>
          <p:cNvPr id="11" name="Table 10">
            <a:extLst>
              <a:ext uri="{FF2B5EF4-FFF2-40B4-BE49-F238E27FC236}">
                <a16:creationId xmlns:a16="http://schemas.microsoft.com/office/drawing/2014/main" id="{F7A5E06E-452B-5C4B-AB2D-08A7EA23A939}"/>
              </a:ext>
            </a:extLst>
          </p:cNvPr>
          <p:cNvGraphicFramePr>
            <a:graphicFrameLocks noGrp="1"/>
          </p:cNvGraphicFramePr>
          <p:nvPr>
            <p:extLst>
              <p:ext uri="{D42A27DB-BD31-4B8C-83A1-F6EECF244321}">
                <p14:modId xmlns:p14="http://schemas.microsoft.com/office/powerpoint/2010/main" val="3470254110"/>
              </p:ext>
            </p:extLst>
          </p:nvPr>
        </p:nvGraphicFramePr>
        <p:xfrm>
          <a:off x="3337500" y="4766947"/>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latin typeface="Century Gothic" panose="020B0502020202020204" pitchFamily="34" charset="0"/>
                        </a:rPr>
                        <a:t>5</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6</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
        <p:nvSpPr>
          <p:cNvPr id="12" name="TextBox 11">
            <a:extLst>
              <a:ext uri="{FF2B5EF4-FFF2-40B4-BE49-F238E27FC236}">
                <a16:creationId xmlns:a16="http://schemas.microsoft.com/office/drawing/2014/main" id="{1C2264E5-3660-0846-8014-B1CC7B7B575F}"/>
              </a:ext>
            </a:extLst>
          </p:cNvPr>
          <p:cNvSpPr txBox="1"/>
          <p:nvPr/>
        </p:nvSpPr>
        <p:spPr>
          <a:xfrm>
            <a:off x="3148170" y="5349525"/>
            <a:ext cx="760781" cy="707886"/>
          </a:xfrm>
          <a:prstGeom prst="rect">
            <a:avLst/>
          </a:prstGeom>
          <a:noFill/>
        </p:spPr>
        <p:txBody>
          <a:bodyPr wrap="square" rtlCol="0" anchor="ctr">
            <a:spAutoFit/>
          </a:bodyPr>
          <a:lstStyle/>
          <a:p>
            <a:pPr algn="ctr"/>
            <a:r>
              <a:rPr lang="en-GB" sz="4000" dirty="0">
                <a:solidFill>
                  <a:srgbClr val="FF0000"/>
                </a:solidFill>
                <a:sym typeface="Wingdings" panose="05000000000000000000" pitchFamily="2" charset="2"/>
              </a:rPr>
              <a:t></a:t>
            </a:r>
            <a:endParaRPr lang="en-GB" sz="4000" dirty="0">
              <a:solidFill>
                <a:srgbClr val="FF0000"/>
              </a:solidFill>
            </a:endParaRPr>
          </a:p>
        </p:txBody>
      </p:sp>
    </p:spTree>
    <p:extLst>
      <p:ext uri="{BB962C8B-B14F-4D97-AF65-F5344CB8AC3E}">
        <p14:creationId xmlns:p14="http://schemas.microsoft.com/office/powerpoint/2010/main" val="3135265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8"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more circles are there than squares?</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35A0A87F-8169-434D-B960-297B1C56AE29}"/>
              </a:ext>
            </a:extLst>
          </p:cNvPr>
          <p:cNvGraphicFramePr>
            <a:graphicFrameLocks noGrp="1"/>
          </p:cNvGraphicFramePr>
          <p:nvPr>
            <p:extLst>
              <p:ext uri="{D42A27DB-BD31-4B8C-83A1-F6EECF244321}">
                <p14:modId xmlns:p14="http://schemas.microsoft.com/office/powerpoint/2010/main" val="332456829"/>
              </p:ext>
            </p:extLst>
          </p:nvPr>
        </p:nvGraphicFramePr>
        <p:xfrm>
          <a:off x="1411014" y="2291761"/>
          <a:ext cx="6187965" cy="1213415"/>
        </p:xfrm>
        <a:graphic>
          <a:graphicData uri="http://schemas.openxmlformats.org/drawingml/2006/table">
            <a:tbl>
              <a:tblPr firstRow="1" bandRow="1">
                <a:tableStyleId>{5940675A-B579-460E-94D1-54222C63F5DA}</a:tableStyleId>
              </a:tblPr>
              <a:tblGrid>
                <a:gridCol w="2081048">
                  <a:extLst>
                    <a:ext uri="{9D8B030D-6E8A-4147-A177-3AD203B41FA5}">
                      <a16:colId xmlns:a16="http://schemas.microsoft.com/office/drawing/2014/main" val="1370458497"/>
                    </a:ext>
                  </a:extLst>
                </a:gridCol>
                <a:gridCol w="4106917">
                  <a:extLst>
                    <a:ext uri="{9D8B030D-6E8A-4147-A177-3AD203B41FA5}">
                      <a16:colId xmlns:a16="http://schemas.microsoft.com/office/drawing/2014/main" val="2370185702"/>
                    </a:ext>
                  </a:extLst>
                </a:gridCol>
              </a:tblGrid>
              <a:tr h="607152">
                <a:tc>
                  <a:txBody>
                    <a:bodyPr/>
                    <a:lstStyle/>
                    <a:p>
                      <a:pPr algn="ctr"/>
                      <a:r>
                        <a:rPr lang="en-GB" sz="3200" b="1" dirty="0">
                          <a:latin typeface="Century Gothic" panose="020B0502020202020204" pitchFamily="34" charset="0"/>
                        </a:rPr>
                        <a:t>Circles</a:t>
                      </a:r>
                    </a:p>
                  </a:txBody>
                  <a:tcPr marL="75570" marR="75570" marT="37785" marB="3778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04295287"/>
                  </a:ext>
                </a:extLst>
              </a:tr>
              <a:tr h="606263">
                <a:tc>
                  <a:txBody>
                    <a:bodyPr/>
                    <a:lstStyle/>
                    <a:p>
                      <a:pPr algn="ctr"/>
                      <a:r>
                        <a:rPr lang="en-GB" sz="3200" b="1" dirty="0">
                          <a:latin typeface="Century Gothic" panose="020B0502020202020204" pitchFamily="34" charset="0"/>
                        </a:rPr>
                        <a:t>Squares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60141081"/>
                  </a:ext>
                </a:extLst>
              </a:tr>
            </a:tbl>
          </a:graphicData>
        </a:graphic>
      </p:graphicFrame>
      <p:sp>
        <p:nvSpPr>
          <p:cNvPr id="10" name="Flowchart: Connector 11">
            <a:extLst>
              <a:ext uri="{FF2B5EF4-FFF2-40B4-BE49-F238E27FC236}">
                <a16:creationId xmlns:a16="http://schemas.microsoft.com/office/drawing/2014/main" id="{360BEBA1-96FC-E047-AB69-68BEACFC3526}"/>
              </a:ext>
            </a:extLst>
          </p:cNvPr>
          <p:cNvSpPr>
            <a:spLocks noChangeAspect="1"/>
          </p:cNvSpPr>
          <p:nvPr/>
        </p:nvSpPr>
        <p:spPr>
          <a:xfrm>
            <a:off x="3637418"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9BC57F3A-A6A3-3246-B71F-9355FCD7DBA1}"/>
              </a:ext>
            </a:extLst>
          </p:cNvPr>
          <p:cNvSpPr>
            <a:spLocks noChangeAspect="1"/>
          </p:cNvSpPr>
          <p:nvPr/>
        </p:nvSpPr>
        <p:spPr>
          <a:xfrm>
            <a:off x="3702081"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71FFDE83-676D-D747-8F0E-8B0D5F302671}"/>
              </a:ext>
            </a:extLst>
          </p:cNvPr>
          <p:cNvSpPr>
            <a:spLocks noChangeAspect="1"/>
          </p:cNvSpPr>
          <p:nvPr/>
        </p:nvSpPr>
        <p:spPr>
          <a:xfrm>
            <a:off x="4244133"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723A1C4-407F-3B4D-9545-F5C504B3A518}"/>
              </a:ext>
            </a:extLst>
          </p:cNvPr>
          <p:cNvSpPr>
            <a:spLocks noChangeAspect="1"/>
          </p:cNvSpPr>
          <p:nvPr/>
        </p:nvSpPr>
        <p:spPr>
          <a:xfrm>
            <a:off x="4786185"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0" name="Table 19">
            <a:extLst>
              <a:ext uri="{FF2B5EF4-FFF2-40B4-BE49-F238E27FC236}">
                <a16:creationId xmlns:a16="http://schemas.microsoft.com/office/drawing/2014/main" id="{309DCFA9-BA4D-254D-BB99-DD0B96C2DAB4}"/>
              </a:ext>
            </a:extLst>
          </p:cNvPr>
          <p:cNvGraphicFramePr>
            <a:graphicFrameLocks noGrp="1"/>
          </p:cNvGraphicFramePr>
          <p:nvPr>
            <p:extLst>
              <p:ext uri="{D42A27DB-BD31-4B8C-83A1-F6EECF244321}">
                <p14:modId xmlns:p14="http://schemas.microsoft.com/office/powerpoint/2010/main" val="833092246"/>
              </p:ext>
            </p:extLst>
          </p:nvPr>
        </p:nvGraphicFramePr>
        <p:xfrm>
          <a:off x="3405530" y="4412091"/>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latin typeface="Century Gothic" panose="020B0502020202020204" pitchFamily="34" charset="0"/>
                        </a:rPr>
                        <a:t>4</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3</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
        <p:nvSpPr>
          <p:cNvPr id="21" name="Flowchart: Connector 11">
            <a:extLst>
              <a:ext uri="{FF2B5EF4-FFF2-40B4-BE49-F238E27FC236}">
                <a16:creationId xmlns:a16="http://schemas.microsoft.com/office/drawing/2014/main" id="{AE6AD87D-D974-3E47-B566-E2E448C3DBA6}"/>
              </a:ext>
            </a:extLst>
          </p:cNvPr>
          <p:cNvSpPr>
            <a:spLocks noChangeAspect="1"/>
          </p:cNvSpPr>
          <p:nvPr/>
        </p:nvSpPr>
        <p:spPr>
          <a:xfrm>
            <a:off x="4172330"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lowchart: Connector 11">
            <a:extLst>
              <a:ext uri="{FF2B5EF4-FFF2-40B4-BE49-F238E27FC236}">
                <a16:creationId xmlns:a16="http://schemas.microsoft.com/office/drawing/2014/main" id="{E8E69F98-C0FA-0347-A0A5-E2C2B655E2B6}"/>
              </a:ext>
            </a:extLst>
          </p:cNvPr>
          <p:cNvSpPr>
            <a:spLocks noChangeAspect="1"/>
          </p:cNvSpPr>
          <p:nvPr/>
        </p:nvSpPr>
        <p:spPr>
          <a:xfrm>
            <a:off x="4707242" y="2350569"/>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Connector 11">
            <a:extLst>
              <a:ext uri="{FF2B5EF4-FFF2-40B4-BE49-F238E27FC236}">
                <a16:creationId xmlns:a16="http://schemas.microsoft.com/office/drawing/2014/main" id="{7C2DCAAE-B9EA-CD4D-BBE9-D09471CEE20A}"/>
              </a:ext>
            </a:extLst>
          </p:cNvPr>
          <p:cNvSpPr>
            <a:spLocks noChangeAspect="1"/>
          </p:cNvSpPr>
          <p:nvPr/>
        </p:nvSpPr>
        <p:spPr>
          <a:xfrm>
            <a:off x="5243613"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lowchart: Connector 11">
            <a:extLst>
              <a:ext uri="{FF2B5EF4-FFF2-40B4-BE49-F238E27FC236}">
                <a16:creationId xmlns:a16="http://schemas.microsoft.com/office/drawing/2014/main" id="{2BDCD9E5-5E2A-4844-ACB3-A0D109FC0EC7}"/>
              </a:ext>
            </a:extLst>
          </p:cNvPr>
          <p:cNvSpPr>
            <a:spLocks noChangeAspect="1"/>
          </p:cNvSpPr>
          <p:nvPr/>
        </p:nvSpPr>
        <p:spPr>
          <a:xfrm>
            <a:off x="5776040"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523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more circles are there than squares?</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35A0A87F-8169-434D-B960-297B1C56AE29}"/>
              </a:ext>
            </a:extLst>
          </p:cNvPr>
          <p:cNvGraphicFramePr>
            <a:graphicFrameLocks noGrp="1"/>
          </p:cNvGraphicFramePr>
          <p:nvPr>
            <p:extLst>
              <p:ext uri="{D42A27DB-BD31-4B8C-83A1-F6EECF244321}">
                <p14:modId xmlns:p14="http://schemas.microsoft.com/office/powerpoint/2010/main" val="801461143"/>
              </p:ext>
            </p:extLst>
          </p:nvPr>
        </p:nvGraphicFramePr>
        <p:xfrm>
          <a:off x="1411014" y="2291761"/>
          <a:ext cx="6187965" cy="1213415"/>
        </p:xfrm>
        <a:graphic>
          <a:graphicData uri="http://schemas.openxmlformats.org/drawingml/2006/table">
            <a:tbl>
              <a:tblPr firstRow="1" bandRow="1">
                <a:tableStyleId>{5940675A-B579-460E-94D1-54222C63F5DA}</a:tableStyleId>
              </a:tblPr>
              <a:tblGrid>
                <a:gridCol w="2081048">
                  <a:extLst>
                    <a:ext uri="{9D8B030D-6E8A-4147-A177-3AD203B41FA5}">
                      <a16:colId xmlns:a16="http://schemas.microsoft.com/office/drawing/2014/main" val="1370458497"/>
                    </a:ext>
                  </a:extLst>
                </a:gridCol>
                <a:gridCol w="4106917">
                  <a:extLst>
                    <a:ext uri="{9D8B030D-6E8A-4147-A177-3AD203B41FA5}">
                      <a16:colId xmlns:a16="http://schemas.microsoft.com/office/drawing/2014/main" val="2370185702"/>
                    </a:ext>
                  </a:extLst>
                </a:gridCol>
              </a:tblGrid>
              <a:tr h="607152">
                <a:tc>
                  <a:txBody>
                    <a:bodyPr/>
                    <a:lstStyle/>
                    <a:p>
                      <a:pPr algn="ctr"/>
                      <a:r>
                        <a:rPr lang="en-GB" sz="3200" b="1" dirty="0">
                          <a:latin typeface="Century Gothic" panose="020B0502020202020204" pitchFamily="34" charset="0"/>
                        </a:rPr>
                        <a:t>Circles</a:t>
                      </a:r>
                    </a:p>
                  </a:txBody>
                  <a:tcPr marL="75570" marR="75570" marT="37785" marB="3778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04295287"/>
                  </a:ext>
                </a:extLst>
              </a:tr>
              <a:tr h="606263">
                <a:tc>
                  <a:txBody>
                    <a:bodyPr/>
                    <a:lstStyle/>
                    <a:p>
                      <a:pPr algn="ctr"/>
                      <a:r>
                        <a:rPr lang="en-GB" sz="3200" b="1" dirty="0">
                          <a:latin typeface="Century Gothic" panose="020B0502020202020204" pitchFamily="34" charset="0"/>
                        </a:rPr>
                        <a:t>Squares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200" dirty="0"/>
                    </a:p>
                  </a:txBody>
                  <a:tcPr marL="75570" marR="75570" marT="37785" marB="3778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60141081"/>
                  </a:ext>
                </a:extLst>
              </a:tr>
            </a:tbl>
          </a:graphicData>
        </a:graphic>
      </p:graphicFrame>
      <p:sp>
        <p:nvSpPr>
          <p:cNvPr id="10" name="Flowchart: Connector 11">
            <a:extLst>
              <a:ext uri="{FF2B5EF4-FFF2-40B4-BE49-F238E27FC236}">
                <a16:creationId xmlns:a16="http://schemas.microsoft.com/office/drawing/2014/main" id="{360BEBA1-96FC-E047-AB69-68BEACFC3526}"/>
              </a:ext>
            </a:extLst>
          </p:cNvPr>
          <p:cNvSpPr>
            <a:spLocks noChangeAspect="1"/>
          </p:cNvSpPr>
          <p:nvPr/>
        </p:nvSpPr>
        <p:spPr>
          <a:xfrm>
            <a:off x="3637418"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9BC57F3A-A6A3-3246-B71F-9355FCD7DBA1}"/>
              </a:ext>
            </a:extLst>
          </p:cNvPr>
          <p:cNvSpPr>
            <a:spLocks noChangeAspect="1"/>
          </p:cNvSpPr>
          <p:nvPr/>
        </p:nvSpPr>
        <p:spPr>
          <a:xfrm>
            <a:off x="3702081"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71FFDE83-676D-D747-8F0E-8B0D5F302671}"/>
              </a:ext>
            </a:extLst>
          </p:cNvPr>
          <p:cNvSpPr>
            <a:spLocks noChangeAspect="1"/>
          </p:cNvSpPr>
          <p:nvPr/>
        </p:nvSpPr>
        <p:spPr>
          <a:xfrm>
            <a:off x="4244133"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723A1C4-407F-3B4D-9545-F5C504B3A518}"/>
              </a:ext>
            </a:extLst>
          </p:cNvPr>
          <p:cNvSpPr>
            <a:spLocks noChangeAspect="1"/>
          </p:cNvSpPr>
          <p:nvPr/>
        </p:nvSpPr>
        <p:spPr>
          <a:xfrm>
            <a:off x="4786185" y="2988340"/>
            <a:ext cx="432000" cy="432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0" name="Table 19">
            <a:extLst>
              <a:ext uri="{FF2B5EF4-FFF2-40B4-BE49-F238E27FC236}">
                <a16:creationId xmlns:a16="http://schemas.microsoft.com/office/drawing/2014/main" id="{309DCFA9-BA4D-254D-BB99-DD0B96C2DAB4}"/>
              </a:ext>
            </a:extLst>
          </p:cNvPr>
          <p:cNvGraphicFramePr>
            <a:graphicFrameLocks noGrp="1"/>
          </p:cNvGraphicFramePr>
          <p:nvPr>
            <p:extLst>
              <p:ext uri="{D42A27DB-BD31-4B8C-83A1-F6EECF244321}">
                <p14:modId xmlns:p14="http://schemas.microsoft.com/office/powerpoint/2010/main" val="1416062225"/>
              </p:ext>
            </p:extLst>
          </p:nvPr>
        </p:nvGraphicFramePr>
        <p:xfrm>
          <a:off x="3405530" y="4412091"/>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latin typeface="Century Gothic" panose="020B0502020202020204" pitchFamily="34" charset="0"/>
                        </a:rPr>
                        <a:t>4</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3</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
        <p:nvSpPr>
          <p:cNvPr id="21" name="Flowchart: Connector 11">
            <a:extLst>
              <a:ext uri="{FF2B5EF4-FFF2-40B4-BE49-F238E27FC236}">
                <a16:creationId xmlns:a16="http://schemas.microsoft.com/office/drawing/2014/main" id="{AE6AD87D-D974-3E47-B566-E2E448C3DBA6}"/>
              </a:ext>
            </a:extLst>
          </p:cNvPr>
          <p:cNvSpPr>
            <a:spLocks noChangeAspect="1"/>
          </p:cNvSpPr>
          <p:nvPr/>
        </p:nvSpPr>
        <p:spPr>
          <a:xfrm>
            <a:off x="4172330"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lowchart: Connector 11">
            <a:extLst>
              <a:ext uri="{FF2B5EF4-FFF2-40B4-BE49-F238E27FC236}">
                <a16:creationId xmlns:a16="http://schemas.microsoft.com/office/drawing/2014/main" id="{E8E69F98-C0FA-0347-A0A5-E2C2B655E2B6}"/>
              </a:ext>
            </a:extLst>
          </p:cNvPr>
          <p:cNvSpPr>
            <a:spLocks noChangeAspect="1"/>
          </p:cNvSpPr>
          <p:nvPr/>
        </p:nvSpPr>
        <p:spPr>
          <a:xfrm>
            <a:off x="4707242" y="2350569"/>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Connector 11">
            <a:extLst>
              <a:ext uri="{FF2B5EF4-FFF2-40B4-BE49-F238E27FC236}">
                <a16:creationId xmlns:a16="http://schemas.microsoft.com/office/drawing/2014/main" id="{7C2DCAAE-B9EA-CD4D-BBE9-D09471CEE20A}"/>
              </a:ext>
            </a:extLst>
          </p:cNvPr>
          <p:cNvSpPr>
            <a:spLocks noChangeAspect="1"/>
          </p:cNvSpPr>
          <p:nvPr/>
        </p:nvSpPr>
        <p:spPr>
          <a:xfrm>
            <a:off x="5243613"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lowchart: Connector 11">
            <a:extLst>
              <a:ext uri="{FF2B5EF4-FFF2-40B4-BE49-F238E27FC236}">
                <a16:creationId xmlns:a16="http://schemas.microsoft.com/office/drawing/2014/main" id="{2BDCD9E5-5E2A-4844-ACB3-A0D109FC0EC7}"/>
              </a:ext>
            </a:extLst>
          </p:cNvPr>
          <p:cNvSpPr>
            <a:spLocks noChangeAspect="1"/>
          </p:cNvSpPr>
          <p:nvPr/>
        </p:nvSpPr>
        <p:spPr>
          <a:xfrm>
            <a:off x="5776040" y="2348147"/>
            <a:ext cx="468000" cy="474914"/>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D05CFF68-0F2C-9C49-AFC2-AF617E93451B}"/>
              </a:ext>
            </a:extLst>
          </p:cNvPr>
          <p:cNvSpPr txBox="1"/>
          <p:nvPr/>
        </p:nvSpPr>
        <p:spPr>
          <a:xfrm>
            <a:off x="4259639" y="4991211"/>
            <a:ext cx="760781" cy="707886"/>
          </a:xfrm>
          <a:prstGeom prst="rect">
            <a:avLst/>
          </a:prstGeom>
          <a:noFill/>
        </p:spPr>
        <p:txBody>
          <a:bodyPr wrap="square" rtlCol="0" anchor="ctr">
            <a:spAutoFit/>
          </a:bodyPr>
          <a:lstStyle/>
          <a:p>
            <a:pPr algn="ctr"/>
            <a:r>
              <a:rPr lang="en-GB" sz="4000" dirty="0">
                <a:solidFill>
                  <a:srgbClr val="FF0000"/>
                </a:solidFill>
                <a:sym typeface="Wingdings" panose="05000000000000000000" pitchFamily="2" charset="2"/>
              </a:rPr>
              <a:t></a:t>
            </a:r>
            <a:endParaRPr lang="en-GB" sz="4000" dirty="0">
              <a:solidFill>
                <a:srgbClr val="FF0000"/>
              </a:solidFill>
            </a:endParaRPr>
          </a:p>
        </p:txBody>
      </p:sp>
    </p:spTree>
    <p:extLst>
      <p:ext uri="{BB962C8B-B14F-4D97-AF65-F5344CB8AC3E}">
        <p14:creationId xmlns:p14="http://schemas.microsoft.com/office/powerpoint/2010/main" val="509382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5" name="Picture 14">
            <a:extLst>
              <a:ext uri="{FF2B5EF4-FFF2-40B4-BE49-F238E27FC236}">
                <a16:creationId xmlns:a16="http://schemas.microsoft.com/office/drawing/2014/main" id="{0C00D2F3-F538-45C3-86B2-D61A2691DC7A}"/>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6" name="Rectangle 15">
            <a:extLst>
              <a:ext uri="{FF2B5EF4-FFF2-40B4-BE49-F238E27FC236}">
                <a16:creationId xmlns:a16="http://schemas.microsoft.com/office/drawing/2014/main" id="{982933F0-941D-406C-96DF-2612F1CBF0C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difference between 9 and 5? Tick the correct answer.</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E0852A36-047C-400C-962E-34643D2D7501}"/>
              </a:ext>
            </a:extLst>
          </p:cNvPr>
          <p:cNvGraphicFramePr>
            <a:graphicFrameLocks noGrp="1"/>
          </p:cNvGraphicFramePr>
          <p:nvPr/>
        </p:nvGraphicFramePr>
        <p:xfrm>
          <a:off x="3337500" y="4712438"/>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latin typeface="Century Gothic" panose="020B0502020202020204" pitchFamily="34" charset="0"/>
                        </a:rPr>
                        <a:t>4</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3</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Tree>
    <p:extLst>
      <p:ext uri="{BB962C8B-B14F-4D97-AF65-F5344CB8AC3E}">
        <p14:creationId xmlns:p14="http://schemas.microsoft.com/office/powerpoint/2010/main" val="4282168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5" name="Picture 14">
            <a:extLst>
              <a:ext uri="{FF2B5EF4-FFF2-40B4-BE49-F238E27FC236}">
                <a16:creationId xmlns:a16="http://schemas.microsoft.com/office/drawing/2014/main" id="{0C00D2F3-F538-45C3-86B2-D61A2691DC7A}"/>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6" name="Rectangle 15">
            <a:extLst>
              <a:ext uri="{FF2B5EF4-FFF2-40B4-BE49-F238E27FC236}">
                <a16:creationId xmlns:a16="http://schemas.microsoft.com/office/drawing/2014/main" id="{982933F0-941D-406C-96DF-2612F1CBF0C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difference between 9 and 5? Tick the correct answer.</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E0852A36-047C-400C-962E-34643D2D7501}"/>
              </a:ext>
            </a:extLst>
          </p:cNvPr>
          <p:cNvGraphicFramePr>
            <a:graphicFrameLocks noGrp="1"/>
          </p:cNvGraphicFramePr>
          <p:nvPr>
            <p:extLst>
              <p:ext uri="{D42A27DB-BD31-4B8C-83A1-F6EECF244321}">
                <p14:modId xmlns:p14="http://schemas.microsoft.com/office/powerpoint/2010/main" val="419220714"/>
              </p:ext>
            </p:extLst>
          </p:nvPr>
        </p:nvGraphicFramePr>
        <p:xfrm>
          <a:off x="3337500" y="4712438"/>
          <a:ext cx="2469000" cy="579120"/>
        </p:xfrm>
        <a:graphic>
          <a:graphicData uri="http://schemas.openxmlformats.org/drawingml/2006/table">
            <a:tbl>
              <a:tblPr firstRow="1" bandRow="1">
                <a:tableStyleId>{9D7B26C5-4107-4FEC-AEDC-1716B250A1EF}</a:tableStyleId>
              </a:tblPr>
              <a:tblGrid>
                <a:gridCol w="493800">
                  <a:extLst>
                    <a:ext uri="{9D8B030D-6E8A-4147-A177-3AD203B41FA5}">
                      <a16:colId xmlns:a16="http://schemas.microsoft.com/office/drawing/2014/main" val="486284523"/>
                    </a:ext>
                  </a:extLst>
                </a:gridCol>
                <a:gridCol w="493800">
                  <a:extLst>
                    <a:ext uri="{9D8B030D-6E8A-4147-A177-3AD203B41FA5}">
                      <a16:colId xmlns:a16="http://schemas.microsoft.com/office/drawing/2014/main" val="3212289484"/>
                    </a:ext>
                  </a:extLst>
                </a:gridCol>
                <a:gridCol w="493800">
                  <a:extLst>
                    <a:ext uri="{9D8B030D-6E8A-4147-A177-3AD203B41FA5}">
                      <a16:colId xmlns:a16="http://schemas.microsoft.com/office/drawing/2014/main" val="808737509"/>
                    </a:ext>
                  </a:extLst>
                </a:gridCol>
                <a:gridCol w="493800">
                  <a:extLst>
                    <a:ext uri="{9D8B030D-6E8A-4147-A177-3AD203B41FA5}">
                      <a16:colId xmlns:a16="http://schemas.microsoft.com/office/drawing/2014/main" val="1241181857"/>
                    </a:ext>
                  </a:extLst>
                </a:gridCol>
                <a:gridCol w="493800">
                  <a:extLst>
                    <a:ext uri="{9D8B030D-6E8A-4147-A177-3AD203B41FA5}">
                      <a16:colId xmlns:a16="http://schemas.microsoft.com/office/drawing/2014/main" val="1254330413"/>
                    </a:ext>
                  </a:extLst>
                </a:gridCol>
              </a:tblGrid>
              <a:tr h="288000">
                <a:tc>
                  <a:txBody>
                    <a:bodyPr/>
                    <a:lstStyle/>
                    <a:p>
                      <a:pPr algn="ctr"/>
                      <a:r>
                        <a:rPr lang="en-GB" sz="3200" dirty="0">
                          <a:solidFill>
                            <a:srgbClr val="FF0000"/>
                          </a:solidFill>
                          <a:latin typeface="Century Gothic" panose="020B0502020202020204" pitchFamily="34" charset="0"/>
                        </a:rPr>
                        <a:t>4</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3</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dirty="0">
                        <a:latin typeface="Century Gothic" panose="020B0502020202020204" pitchFamily="34" charset="0"/>
                      </a:endParaRP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dirty="0">
                          <a:latin typeface="Century Gothic" panose="020B0502020202020204" pitchFamily="34" charset="0"/>
                        </a:rPr>
                        <a:t>2</a:t>
                      </a:r>
                    </a:p>
                  </a:txBody>
                  <a:tcPr marL="75570" marR="7557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2054683"/>
                  </a:ext>
                </a:extLst>
              </a:tr>
            </a:tbl>
          </a:graphicData>
        </a:graphic>
      </p:graphicFrame>
      <p:sp>
        <p:nvSpPr>
          <p:cNvPr id="9" name="TextBox 8">
            <a:extLst>
              <a:ext uri="{FF2B5EF4-FFF2-40B4-BE49-F238E27FC236}">
                <a16:creationId xmlns:a16="http://schemas.microsoft.com/office/drawing/2014/main" id="{A9368F6E-7A05-446D-9AA0-B99A7BC48B3D}"/>
              </a:ext>
            </a:extLst>
          </p:cNvPr>
          <p:cNvSpPr txBox="1"/>
          <p:nvPr/>
        </p:nvSpPr>
        <p:spPr>
          <a:xfrm>
            <a:off x="3187452" y="5330146"/>
            <a:ext cx="760781" cy="707886"/>
          </a:xfrm>
          <a:prstGeom prst="rect">
            <a:avLst/>
          </a:prstGeom>
          <a:noFill/>
        </p:spPr>
        <p:txBody>
          <a:bodyPr wrap="square" rtlCol="0" anchor="ctr">
            <a:spAutoFit/>
          </a:bodyPr>
          <a:lstStyle/>
          <a:p>
            <a:pPr algn="ctr"/>
            <a:r>
              <a:rPr lang="en-GB" sz="4000" dirty="0">
                <a:solidFill>
                  <a:srgbClr val="FF0000"/>
                </a:solidFill>
                <a:sym typeface="Wingdings" panose="05000000000000000000" pitchFamily="2" charset="2"/>
              </a:rPr>
              <a:t></a:t>
            </a:r>
            <a:endParaRPr lang="en-GB" sz="4000" dirty="0">
              <a:solidFill>
                <a:srgbClr val="FF0000"/>
              </a:solidFill>
            </a:endParaRPr>
          </a:p>
        </p:txBody>
      </p:sp>
    </p:spTree>
    <p:extLst>
      <p:ext uri="{BB962C8B-B14F-4D97-AF65-F5344CB8AC3E}">
        <p14:creationId xmlns:p14="http://schemas.microsoft.com/office/powerpoint/2010/main" val="2454585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pair of numbers that have a difference of 3.</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BD51175-1556-2340-87C7-F2B1A33BFB35}"/>
              </a:ext>
            </a:extLst>
          </p:cNvPr>
          <p:cNvGraphicFramePr>
            <a:graphicFrameLocks noGrp="1"/>
          </p:cNvGraphicFramePr>
          <p:nvPr>
            <p:extLst>
              <p:ext uri="{D42A27DB-BD31-4B8C-83A1-F6EECF244321}">
                <p14:modId xmlns:p14="http://schemas.microsoft.com/office/powerpoint/2010/main" val="1886132877"/>
              </p:ext>
            </p:extLst>
          </p:nvPr>
        </p:nvGraphicFramePr>
        <p:xfrm>
          <a:off x="1967419" y="212657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3792676833"/>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a)</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9" name="Table 8">
            <a:extLst>
              <a:ext uri="{FF2B5EF4-FFF2-40B4-BE49-F238E27FC236}">
                <a16:creationId xmlns:a16="http://schemas.microsoft.com/office/drawing/2014/main" id="{6C5B2321-9978-9A45-960D-A369CE88E46E}"/>
              </a:ext>
            </a:extLst>
          </p:cNvPr>
          <p:cNvGraphicFramePr>
            <a:graphicFrameLocks noGrp="1"/>
          </p:cNvGraphicFramePr>
          <p:nvPr>
            <p:extLst>
              <p:ext uri="{D42A27DB-BD31-4B8C-83A1-F6EECF244321}">
                <p14:modId xmlns:p14="http://schemas.microsoft.com/office/powerpoint/2010/main" val="2658927423"/>
              </p:ext>
            </p:extLst>
          </p:nvPr>
        </p:nvGraphicFramePr>
        <p:xfrm>
          <a:off x="1967419" y="393854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4166287876"/>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c)</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9</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10" name="Table 9">
            <a:extLst>
              <a:ext uri="{FF2B5EF4-FFF2-40B4-BE49-F238E27FC236}">
                <a16:creationId xmlns:a16="http://schemas.microsoft.com/office/drawing/2014/main" id="{168C4AA3-EA33-B142-8CAC-3C54B5BADC53}"/>
              </a:ext>
            </a:extLst>
          </p:cNvPr>
          <p:cNvGraphicFramePr>
            <a:graphicFrameLocks noGrp="1"/>
          </p:cNvGraphicFramePr>
          <p:nvPr>
            <p:extLst>
              <p:ext uri="{D42A27DB-BD31-4B8C-83A1-F6EECF244321}">
                <p14:modId xmlns:p14="http://schemas.microsoft.com/office/powerpoint/2010/main" val="61473014"/>
              </p:ext>
            </p:extLst>
          </p:nvPr>
        </p:nvGraphicFramePr>
        <p:xfrm>
          <a:off x="5232395" y="2132680"/>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3556787084"/>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b)</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8</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4</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11" name="Table 10">
            <a:extLst>
              <a:ext uri="{FF2B5EF4-FFF2-40B4-BE49-F238E27FC236}">
                <a16:creationId xmlns:a16="http://schemas.microsoft.com/office/drawing/2014/main" id="{61F8D230-EE11-C244-8CD4-2E32F794094A}"/>
              </a:ext>
            </a:extLst>
          </p:cNvPr>
          <p:cNvGraphicFramePr>
            <a:graphicFrameLocks noGrp="1"/>
          </p:cNvGraphicFramePr>
          <p:nvPr>
            <p:extLst>
              <p:ext uri="{D42A27DB-BD31-4B8C-83A1-F6EECF244321}">
                <p14:modId xmlns:p14="http://schemas.microsoft.com/office/powerpoint/2010/main" val="117607628"/>
              </p:ext>
            </p:extLst>
          </p:nvPr>
        </p:nvGraphicFramePr>
        <p:xfrm>
          <a:off x="5232395" y="393854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2917160298"/>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d)</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2</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spTree>
    <p:extLst>
      <p:ext uri="{BB962C8B-B14F-4D97-AF65-F5344CB8AC3E}">
        <p14:creationId xmlns:p14="http://schemas.microsoft.com/office/powerpoint/2010/main" val="39293353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pair of numbers that have a difference of 3.</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CBD51175-1556-2340-87C7-F2B1A33BFB35}"/>
              </a:ext>
            </a:extLst>
          </p:cNvPr>
          <p:cNvGraphicFramePr>
            <a:graphicFrameLocks noGrp="1"/>
          </p:cNvGraphicFramePr>
          <p:nvPr>
            <p:extLst>
              <p:ext uri="{D42A27DB-BD31-4B8C-83A1-F6EECF244321}">
                <p14:modId xmlns:p14="http://schemas.microsoft.com/office/powerpoint/2010/main" val="910242587"/>
              </p:ext>
            </p:extLst>
          </p:nvPr>
        </p:nvGraphicFramePr>
        <p:xfrm>
          <a:off x="1967419" y="212657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3792676833"/>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a)</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9" name="Table 8">
            <a:extLst>
              <a:ext uri="{FF2B5EF4-FFF2-40B4-BE49-F238E27FC236}">
                <a16:creationId xmlns:a16="http://schemas.microsoft.com/office/drawing/2014/main" id="{6C5B2321-9978-9A45-960D-A369CE88E46E}"/>
              </a:ext>
            </a:extLst>
          </p:cNvPr>
          <p:cNvGraphicFramePr>
            <a:graphicFrameLocks noGrp="1"/>
          </p:cNvGraphicFramePr>
          <p:nvPr>
            <p:extLst>
              <p:ext uri="{D42A27DB-BD31-4B8C-83A1-F6EECF244321}">
                <p14:modId xmlns:p14="http://schemas.microsoft.com/office/powerpoint/2010/main" val="961158076"/>
              </p:ext>
            </p:extLst>
          </p:nvPr>
        </p:nvGraphicFramePr>
        <p:xfrm>
          <a:off x="1967419" y="393854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4166287876"/>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solidFill>
                            <a:srgbClr val="FF0000"/>
                          </a:solidFill>
                          <a:latin typeface="Century Gothic" panose="020B0502020202020204" pitchFamily="34" charset="0"/>
                        </a:rPr>
                        <a:t>c)</a:t>
                      </a:r>
                    </a:p>
                  </a:txBody>
                  <a:tcPr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3200" dirty="0">
                          <a:solidFill>
                            <a:srgbClr val="FF0000"/>
                          </a:solidFill>
                          <a:latin typeface="Century Gothic" panose="020B0502020202020204" pitchFamily="34" charset="0"/>
                        </a:rPr>
                        <a:t>6</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10" name="Table 9">
            <a:extLst>
              <a:ext uri="{FF2B5EF4-FFF2-40B4-BE49-F238E27FC236}">
                <a16:creationId xmlns:a16="http://schemas.microsoft.com/office/drawing/2014/main" id="{168C4AA3-EA33-B142-8CAC-3C54B5BADC53}"/>
              </a:ext>
            </a:extLst>
          </p:cNvPr>
          <p:cNvGraphicFramePr>
            <a:graphicFrameLocks noGrp="1"/>
          </p:cNvGraphicFramePr>
          <p:nvPr>
            <p:extLst>
              <p:ext uri="{D42A27DB-BD31-4B8C-83A1-F6EECF244321}">
                <p14:modId xmlns:p14="http://schemas.microsoft.com/office/powerpoint/2010/main" val="822541559"/>
              </p:ext>
            </p:extLst>
          </p:nvPr>
        </p:nvGraphicFramePr>
        <p:xfrm>
          <a:off x="5232395" y="2132680"/>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3556787084"/>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b)</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8</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4</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graphicFrame>
        <p:nvGraphicFramePr>
          <p:cNvPr id="11" name="Table 10">
            <a:extLst>
              <a:ext uri="{FF2B5EF4-FFF2-40B4-BE49-F238E27FC236}">
                <a16:creationId xmlns:a16="http://schemas.microsoft.com/office/drawing/2014/main" id="{61F8D230-EE11-C244-8CD4-2E32F794094A}"/>
              </a:ext>
            </a:extLst>
          </p:cNvPr>
          <p:cNvGraphicFramePr>
            <a:graphicFrameLocks noGrp="1"/>
          </p:cNvGraphicFramePr>
          <p:nvPr>
            <p:extLst>
              <p:ext uri="{D42A27DB-BD31-4B8C-83A1-F6EECF244321}">
                <p14:modId xmlns:p14="http://schemas.microsoft.com/office/powerpoint/2010/main" val="3420701831"/>
              </p:ext>
            </p:extLst>
          </p:nvPr>
        </p:nvGraphicFramePr>
        <p:xfrm>
          <a:off x="5232395" y="3938541"/>
          <a:ext cx="1872000" cy="579120"/>
        </p:xfrm>
        <a:graphic>
          <a:graphicData uri="http://schemas.openxmlformats.org/drawingml/2006/table">
            <a:tbl>
              <a:tblPr firstRow="1" bandRow="1">
                <a:tableStyleId>{9D7B26C5-4107-4FEC-AEDC-1716B250A1EF}</a:tableStyleId>
              </a:tblPr>
              <a:tblGrid>
                <a:gridCol w="624000">
                  <a:extLst>
                    <a:ext uri="{9D8B030D-6E8A-4147-A177-3AD203B41FA5}">
                      <a16:colId xmlns:a16="http://schemas.microsoft.com/office/drawing/2014/main" val="2917160298"/>
                    </a:ext>
                  </a:extLst>
                </a:gridCol>
                <a:gridCol w="624000">
                  <a:extLst>
                    <a:ext uri="{9D8B030D-6E8A-4147-A177-3AD203B41FA5}">
                      <a16:colId xmlns:a16="http://schemas.microsoft.com/office/drawing/2014/main" val="3480486345"/>
                    </a:ext>
                  </a:extLst>
                </a:gridCol>
                <a:gridCol w="624000">
                  <a:extLst>
                    <a:ext uri="{9D8B030D-6E8A-4147-A177-3AD203B41FA5}">
                      <a16:colId xmlns:a16="http://schemas.microsoft.com/office/drawing/2014/main" val="2324447073"/>
                    </a:ext>
                  </a:extLst>
                </a:gridCol>
              </a:tblGrid>
              <a:tr h="360000">
                <a:tc>
                  <a:txBody>
                    <a:bodyPr/>
                    <a:lstStyle/>
                    <a:p>
                      <a:pPr algn="ctr"/>
                      <a:r>
                        <a:rPr lang="en-GB" sz="3200" dirty="0">
                          <a:latin typeface="Century Gothic" panose="020B0502020202020204" pitchFamily="34" charset="0"/>
                        </a:rPr>
                        <a:t>d)</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dirty="0">
                          <a:latin typeface="Century Gothic" panose="020B0502020202020204" pitchFamily="34" charset="0"/>
                        </a:rPr>
                        <a:t>2</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7381201"/>
                  </a:ext>
                </a:extLst>
              </a:tr>
            </a:tbl>
          </a:graphicData>
        </a:graphic>
      </p:graphicFrame>
      <p:sp>
        <p:nvSpPr>
          <p:cNvPr id="2" name="Oval 1">
            <a:extLst>
              <a:ext uri="{FF2B5EF4-FFF2-40B4-BE49-F238E27FC236}">
                <a16:creationId xmlns:a16="http://schemas.microsoft.com/office/drawing/2014/main" id="{E3E6B905-A2F3-3F4C-9003-612B91249B10}"/>
              </a:ext>
            </a:extLst>
          </p:cNvPr>
          <p:cNvSpPr/>
          <p:nvPr/>
        </p:nvSpPr>
        <p:spPr>
          <a:xfrm>
            <a:off x="1904355" y="3321584"/>
            <a:ext cx="2273505" cy="181303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8717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E108834F-1F61-40D0-8664-33DB4FC8F5A0}"/>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1" name="Rectangle 20">
            <a:extLst>
              <a:ext uri="{FF2B5EF4-FFF2-40B4-BE49-F238E27FC236}">
                <a16:creationId xmlns:a16="http://schemas.microsoft.com/office/drawing/2014/main" id="{7502DF8C-B1E6-4357-A459-247B2F650E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Problem Solving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difference between Emmie and Lee’s apples is 2.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If Emmie has 8 apples, how many apples could Lee have?</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A57CDB97-468A-4024-AEB2-D5CC3262E641}"/>
              </a:ext>
            </a:extLst>
          </p:cNvPr>
          <p:cNvGraphicFramePr>
            <a:graphicFrameLocks noGrp="1"/>
          </p:cNvGraphicFramePr>
          <p:nvPr/>
        </p:nvGraphicFramePr>
        <p:xfrm>
          <a:off x="1509869" y="4563346"/>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Emmie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spTree>
    <p:extLst>
      <p:ext uri="{BB962C8B-B14F-4D97-AF65-F5344CB8AC3E}">
        <p14:creationId xmlns:p14="http://schemas.microsoft.com/office/powerpoint/2010/main" val="1851733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E108834F-1F61-40D0-8664-33DB4FC8F5A0}"/>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1" name="Rectangle 20">
            <a:extLst>
              <a:ext uri="{FF2B5EF4-FFF2-40B4-BE49-F238E27FC236}">
                <a16:creationId xmlns:a16="http://schemas.microsoft.com/office/drawing/2014/main" id="{7502DF8C-B1E6-4357-A459-247B2F650E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Problem Solving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difference between Emmie and Lee’s apples is 2.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If Emmie has 8 apples, how many apples could Lee have?</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A57CDB97-468A-4024-AEB2-D5CC3262E641}"/>
              </a:ext>
            </a:extLst>
          </p:cNvPr>
          <p:cNvGraphicFramePr>
            <a:graphicFrameLocks noGrp="1"/>
          </p:cNvGraphicFramePr>
          <p:nvPr/>
        </p:nvGraphicFramePr>
        <p:xfrm>
          <a:off x="1509869" y="4563346"/>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Emmie</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graphicFrame>
        <p:nvGraphicFramePr>
          <p:cNvPr id="9" name="Table 8">
            <a:extLst>
              <a:ext uri="{FF2B5EF4-FFF2-40B4-BE49-F238E27FC236}">
                <a16:creationId xmlns:a16="http://schemas.microsoft.com/office/drawing/2014/main" id="{3BB1F44E-E9E9-493A-95B3-10E90C9EBEAC}"/>
              </a:ext>
            </a:extLst>
          </p:cNvPr>
          <p:cNvGraphicFramePr>
            <a:graphicFrameLocks noGrp="1"/>
          </p:cNvGraphicFramePr>
          <p:nvPr>
            <p:extLst>
              <p:ext uri="{D42A27DB-BD31-4B8C-83A1-F6EECF244321}">
                <p14:modId xmlns:p14="http://schemas.microsoft.com/office/powerpoint/2010/main" val="4004417327"/>
              </p:ext>
            </p:extLst>
          </p:nvPr>
        </p:nvGraphicFramePr>
        <p:xfrm>
          <a:off x="4859218" y="4563346"/>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000" b="1" dirty="0">
                          <a:solidFill>
                            <a:srgbClr val="FF0000"/>
                          </a:solidFill>
                          <a:latin typeface="Century Gothic" panose="020B0502020202020204" pitchFamily="34" charset="0"/>
                        </a:rPr>
                        <a:t>6 or 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spTree>
    <p:extLst>
      <p:ext uri="{BB962C8B-B14F-4D97-AF65-F5344CB8AC3E}">
        <p14:creationId xmlns:p14="http://schemas.microsoft.com/office/powerpoint/2010/main" val="995332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Problem Solving 2</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make 3 different subtraction calculations.</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0AFBA568-9F7E-7948-8598-BDAA7846ABF3}"/>
              </a:ext>
            </a:extLst>
          </p:cNvPr>
          <p:cNvGraphicFramePr>
            <a:graphicFrameLocks noGrp="1"/>
          </p:cNvGraphicFramePr>
          <p:nvPr>
            <p:extLst>
              <p:ext uri="{D42A27DB-BD31-4B8C-83A1-F6EECF244321}">
                <p14:modId xmlns:p14="http://schemas.microsoft.com/office/powerpoint/2010/main" val="2185214902"/>
              </p:ext>
            </p:extLst>
          </p:nvPr>
        </p:nvGraphicFramePr>
        <p:xfrm>
          <a:off x="3132000" y="3052628"/>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grpSp>
        <p:nvGrpSpPr>
          <p:cNvPr id="3" name="Group 2">
            <a:extLst>
              <a:ext uri="{FF2B5EF4-FFF2-40B4-BE49-F238E27FC236}">
                <a16:creationId xmlns:a16="http://schemas.microsoft.com/office/drawing/2014/main" id="{7C167943-000A-8E41-9A96-C3A83444C6A6}"/>
              </a:ext>
            </a:extLst>
          </p:cNvPr>
          <p:cNvGrpSpPr/>
          <p:nvPr/>
        </p:nvGrpSpPr>
        <p:grpSpPr>
          <a:xfrm>
            <a:off x="2451538" y="1533689"/>
            <a:ext cx="4232471" cy="1059734"/>
            <a:chOff x="400689" y="3906404"/>
            <a:chExt cx="2505576" cy="574289"/>
          </a:xfrm>
        </p:grpSpPr>
        <p:sp>
          <p:nvSpPr>
            <p:cNvPr id="12" name="Rectangle: Rounded Corners 16">
              <a:extLst>
                <a:ext uri="{FF2B5EF4-FFF2-40B4-BE49-F238E27FC236}">
                  <a16:creationId xmlns:a16="http://schemas.microsoft.com/office/drawing/2014/main" id="{91730242-C8CB-B540-BCA4-D7EA1C80102C}"/>
                </a:ext>
              </a:extLst>
            </p:cNvPr>
            <p:cNvSpPr/>
            <p:nvPr/>
          </p:nvSpPr>
          <p:spPr>
            <a:xfrm>
              <a:off x="400689"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8</a:t>
              </a:r>
            </a:p>
          </p:txBody>
        </p:sp>
        <p:sp>
          <p:nvSpPr>
            <p:cNvPr id="13" name="Rectangle: Rounded Corners 17">
              <a:extLst>
                <a:ext uri="{FF2B5EF4-FFF2-40B4-BE49-F238E27FC236}">
                  <a16:creationId xmlns:a16="http://schemas.microsoft.com/office/drawing/2014/main" id="{A83A249E-AE43-7844-AD70-FCC4F387A2DE}"/>
                </a:ext>
              </a:extLst>
            </p:cNvPr>
            <p:cNvSpPr/>
            <p:nvPr/>
          </p:nvSpPr>
          <p:spPr>
            <a:xfrm>
              <a:off x="929502"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6</a:t>
              </a:r>
            </a:p>
          </p:txBody>
        </p:sp>
        <p:sp>
          <p:nvSpPr>
            <p:cNvPr id="14" name="Rectangle: Rounded Corners 18">
              <a:extLst>
                <a:ext uri="{FF2B5EF4-FFF2-40B4-BE49-F238E27FC236}">
                  <a16:creationId xmlns:a16="http://schemas.microsoft.com/office/drawing/2014/main" id="{6C539194-42D6-114A-965B-F1C311601900}"/>
                </a:ext>
              </a:extLst>
            </p:cNvPr>
            <p:cNvSpPr/>
            <p:nvPr/>
          </p:nvSpPr>
          <p:spPr>
            <a:xfrm>
              <a:off x="1458315"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5</a:t>
              </a:r>
            </a:p>
          </p:txBody>
        </p:sp>
        <p:sp>
          <p:nvSpPr>
            <p:cNvPr id="15" name="Rectangle: Rounded Corners 20">
              <a:extLst>
                <a:ext uri="{FF2B5EF4-FFF2-40B4-BE49-F238E27FC236}">
                  <a16:creationId xmlns:a16="http://schemas.microsoft.com/office/drawing/2014/main" id="{2BC70EA7-1E27-CF48-854A-914612406CCB}"/>
                </a:ext>
              </a:extLst>
            </p:cNvPr>
            <p:cNvSpPr/>
            <p:nvPr/>
          </p:nvSpPr>
          <p:spPr>
            <a:xfrm>
              <a:off x="1987128"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2</a:t>
              </a:r>
            </a:p>
          </p:txBody>
        </p:sp>
        <p:sp>
          <p:nvSpPr>
            <p:cNvPr id="16" name="Rectangle: Rounded Corners 21">
              <a:extLst>
                <a:ext uri="{FF2B5EF4-FFF2-40B4-BE49-F238E27FC236}">
                  <a16:creationId xmlns:a16="http://schemas.microsoft.com/office/drawing/2014/main" id="{8614CF9A-7B78-644B-A54D-F58BFD167638}"/>
                </a:ext>
              </a:extLst>
            </p:cNvPr>
            <p:cNvSpPr/>
            <p:nvPr/>
          </p:nvSpPr>
          <p:spPr>
            <a:xfrm>
              <a:off x="2519067"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7</a:t>
              </a:r>
            </a:p>
          </p:txBody>
        </p:sp>
      </p:grpSp>
      <p:graphicFrame>
        <p:nvGraphicFramePr>
          <p:cNvPr id="17" name="Table 16">
            <a:extLst>
              <a:ext uri="{FF2B5EF4-FFF2-40B4-BE49-F238E27FC236}">
                <a16:creationId xmlns:a16="http://schemas.microsoft.com/office/drawing/2014/main" id="{722585AF-74C8-8840-9818-6D97DE324D7D}"/>
              </a:ext>
            </a:extLst>
          </p:cNvPr>
          <p:cNvGraphicFramePr>
            <a:graphicFrameLocks noGrp="1"/>
          </p:cNvGraphicFramePr>
          <p:nvPr>
            <p:extLst>
              <p:ext uri="{D42A27DB-BD31-4B8C-83A1-F6EECF244321}">
                <p14:modId xmlns:p14="http://schemas.microsoft.com/office/powerpoint/2010/main" val="1152951019"/>
              </p:ext>
            </p:extLst>
          </p:nvPr>
        </p:nvGraphicFramePr>
        <p:xfrm>
          <a:off x="3132000" y="3844374"/>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graphicFrame>
        <p:nvGraphicFramePr>
          <p:cNvPr id="20" name="Table 19">
            <a:extLst>
              <a:ext uri="{FF2B5EF4-FFF2-40B4-BE49-F238E27FC236}">
                <a16:creationId xmlns:a16="http://schemas.microsoft.com/office/drawing/2014/main" id="{BB803975-AB33-094F-A5B5-25AFD72CC4A2}"/>
              </a:ext>
            </a:extLst>
          </p:cNvPr>
          <p:cNvGraphicFramePr>
            <a:graphicFrameLocks noGrp="1"/>
          </p:cNvGraphicFramePr>
          <p:nvPr>
            <p:extLst>
              <p:ext uri="{D42A27DB-BD31-4B8C-83A1-F6EECF244321}">
                <p14:modId xmlns:p14="http://schemas.microsoft.com/office/powerpoint/2010/main" val="3830228579"/>
              </p:ext>
            </p:extLst>
          </p:nvPr>
        </p:nvGraphicFramePr>
        <p:xfrm>
          <a:off x="3139883" y="4636119"/>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3"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Problem Solving 2</a:t>
            </a:r>
          </a:p>
          <a:p>
            <a:pPr algn="ctr"/>
            <a:endParaRPr lang="en-GB"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make 3 different subtraction calculations.</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0AFBA568-9F7E-7948-8598-BDAA7846ABF3}"/>
              </a:ext>
            </a:extLst>
          </p:cNvPr>
          <p:cNvGraphicFramePr>
            <a:graphicFrameLocks noGrp="1"/>
          </p:cNvGraphicFramePr>
          <p:nvPr>
            <p:extLst>
              <p:ext uri="{D42A27DB-BD31-4B8C-83A1-F6EECF244321}">
                <p14:modId xmlns:p14="http://schemas.microsoft.com/office/powerpoint/2010/main" val="2630715358"/>
              </p:ext>
            </p:extLst>
          </p:nvPr>
        </p:nvGraphicFramePr>
        <p:xfrm>
          <a:off x="3132000" y="3052628"/>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r>
                        <a:rPr lang="en-GB" sz="3200" b="1" dirty="0">
                          <a:solidFill>
                            <a:srgbClr val="FF0000"/>
                          </a:solidFill>
                          <a:latin typeface="Century Gothic" panose="020B0502020202020204" pitchFamily="34" charset="0"/>
                        </a:rPr>
                        <a:t>8</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2</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grpSp>
        <p:nvGrpSpPr>
          <p:cNvPr id="3" name="Group 2">
            <a:extLst>
              <a:ext uri="{FF2B5EF4-FFF2-40B4-BE49-F238E27FC236}">
                <a16:creationId xmlns:a16="http://schemas.microsoft.com/office/drawing/2014/main" id="{7C167943-000A-8E41-9A96-C3A83444C6A6}"/>
              </a:ext>
            </a:extLst>
          </p:cNvPr>
          <p:cNvGrpSpPr/>
          <p:nvPr/>
        </p:nvGrpSpPr>
        <p:grpSpPr>
          <a:xfrm>
            <a:off x="2451538" y="1533689"/>
            <a:ext cx="4232471" cy="1059734"/>
            <a:chOff x="400689" y="3906404"/>
            <a:chExt cx="2505576" cy="574289"/>
          </a:xfrm>
        </p:grpSpPr>
        <p:sp>
          <p:nvSpPr>
            <p:cNvPr id="12" name="Rectangle: Rounded Corners 16">
              <a:extLst>
                <a:ext uri="{FF2B5EF4-FFF2-40B4-BE49-F238E27FC236}">
                  <a16:creationId xmlns:a16="http://schemas.microsoft.com/office/drawing/2014/main" id="{91730242-C8CB-B540-BCA4-D7EA1C80102C}"/>
                </a:ext>
              </a:extLst>
            </p:cNvPr>
            <p:cNvSpPr/>
            <p:nvPr/>
          </p:nvSpPr>
          <p:spPr>
            <a:xfrm>
              <a:off x="400689"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8</a:t>
              </a:r>
            </a:p>
          </p:txBody>
        </p:sp>
        <p:sp>
          <p:nvSpPr>
            <p:cNvPr id="13" name="Rectangle: Rounded Corners 17">
              <a:extLst>
                <a:ext uri="{FF2B5EF4-FFF2-40B4-BE49-F238E27FC236}">
                  <a16:creationId xmlns:a16="http://schemas.microsoft.com/office/drawing/2014/main" id="{A83A249E-AE43-7844-AD70-FCC4F387A2DE}"/>
                </a:ext>
              </a:extLst>
            </p:cNvPr>
            <p:cNvSpPr/>
            <p:nvPr/>
          </p:nvSpPr>
          <p:spPr>
            <a:xfrm>
              <a:off x="929502"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6</a:t>
              </a:r>
            </a:p>
          </p:txBody>
        </p:sp>
        <p:sp>
          <p:nvSpPr>
            <p:cNvPr id="14" name="Rectangle: Rounded Corners 18">
              <a:extLst>
                <a:ext uri="{FF2B5EF4-FFF2-40B4-BE49-F238E27FC236}">
                  <a16:creationId xmlns:a16="http://schemas.microsoft.com/office/drawing/2014/main" id="{6C539194-42D6-114A-965B-F1C311601900}"/>
                </a:ext>
              </a:extLst>
            </p:cNvPr>
            <p:cNvSpPr/>
            <p:nvPr/>
          </p:nvSpPr>
          <p:spPr>
            <a:xfrm>
              <a:off x="1458315"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5</a:t>
              </a:r>
            </a:p>
          </p:txBody>
        </p:sp>
        <p:sp>
          <p:nvSpPr>
            <p:cNvPr id="15" name="Rectangle: Rounded Corners 20">
              <a:extLst>
                <a:ext uri="{FF2B5EF4-FFF2-40B4-BE49-F238E27FC236}">
                  <a16:creationId xmlns:a16="http://schemas.microsoft.com/office/drawing/2014/main" id="{2BC70EA7-1E27-CF48-854A-914612406CCB}"/>
                </a:ext>
              </a:extLst>
            </p:cNvPr>
            <p:cNvSpPr/>
            <p:nvPr/>
          </p:nvSpPr>
          <p:spPr>
            <a:xfrm>
              <a:off x="1987128"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2</a:t>
              </a:r>
            </a:p>
          </p:txBody>
        </p:sp>
        <p:sp>
          <p:nvSpPr>
            <p:cNvPr id="16" name="Rectangle: Rounded Corners 21">
              <a:extLst>
                <a:ext uri="{FF2B5EF4-FFF2-40B4-BE49-F238E27FC236}">
                  <a16:creationId xmlns:a16="http://schemas.microsoft.com/office/drawing/2014/main" id="{8614CF9A-7B78-644B-A54D-F58BFD167638}"/>
                </a:ext>
              </a:extLst>
            </p:cNvPr>
            <p:cNvSpPr/>
            <p:nvPr/>
          </p:nvSpPr>
          <p:spPr>
            <a:xfrm>
              <a:off x="2519067" y="3906404"/>
              <a:ext cx="387198" cy="574289"/>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latin typeface="Century Gothic" panose="020B0502020202020204" pitchFamily="34" charset="0"/>
                </a:rPr>
                <a:t>7</a:t>
              </a:r>
            </a:p>
          </p:txBody>
        </p:sp>
      </p:grpSp>
      <p:graphicFrame>
        <p:nvGraphicFramePr>
          <p:cNvPr id="17" name="Table 16">
            <a:extLst>
              <a:ext uri="{FF2B5EF4-FFF2-40B4-BE49-F238E27FC236}">
                <a16:creationId xmlns:a16="http://schemas.microsoft.com/office/drawing/2014/main" id="{722585AF-74C8-8840-9818-6D97DE324D7D}"/>
              </a:ext>
            </a:extLst>
          </p:cNvPr>
          <p:cNvGraphicFramePr>
            <a:graphicFrameLocks noGrp="1"/>
          </p:cNvGraphicFramePr>
          <p:nvPr>
            <p:extLst>
              <p:ext uri="{D42A27DB-BD31-4B8C-83A1-F6EECF244321}">
                <p14:modId xmlns:p14="http://schemas.microsoft.com/office/powerpoint/2010/main" val="2281618650"/>
              </p:ext>
            </p:extLst>
          </p:nvPr>
        </p:nvGraphicFramePr>
        <p:xfrm>
          <a:off x="3132000" y="3844374"/>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r>
                        <a:rPr lang="en-GB" sz="3200" b="1" dirty="0">
                          <a:solidFill>
                            <a:srgbClr val="FF0000"/>
                          </a:solidFill>
                          <a:latin typeface="Century Gothic" panose="020B0502020202020204" pitchFamily="34" charset="0"/>
                        </a:rPr>
                        <a:t>8</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2</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graphicFrame>
        <p:nvGraphicFramePr>
          <p:cNvPr id="20" name="Table 19">
            <a:extLst>
              <a:ext uri="{FF2B5EF4-FFF2-40B4-BE49-F238E27FC236}">
                <a16:creationId xmlns:a16="http://schemas.microsoft.com/office/drawing/2014/main" id="{BB803975-AB33-094F-A5B5-25AFD72CC4A2}"/>
              </a:ext>
            </a:extLst>
          </p:cNvPr>
          <p:cNvGraphicFramePr>
            <a:graphicFrameLocks noGrp="1"/>
          </p:cNvGraphicFramePr>
          <p:nvPr>
            <p:extLst>
              <p:ext uri="{D42A27DB-BD31-4B8C-83A1-F6EECF244321}">
                <p14:modId xmlns:p14="http://schemas.microsoft.com/office/powerpoint/2010/main" val="305310885"/>
              </p:ext>
            </p:extLst>
          </p:nvPr>
        </p:nvGraphicFramePr>
        <p:xfrm>
          <a:off x="3139883" y="4636119"/>
          <a:ext cx="2880000" cy="576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670565983"/>
                    </a:ext>
                  </a:extLst>
                </a:gridCol>
                <a:gridCol w="576000">
                  <a:extLst>
                    <a:ext uri="{9D8B030D-6E8A-4147-A177-3AD203B41FA5}">
                      <a16:colId xmlns:a16="http://schemas.microsoft.com/office/drawing/2014/main" val="402460758"/>
                    </a:ext>
                  </a:extLst>
                </a:gridCol>
                <a:gridCol w="576000">
                  <a:extLst>
                    <a:ext uri="{9D8B030D-6E8A-4147-A177-3AD203B41FA5}">
                      <a16:colId xmlns:a16="http://schemas.microsoft.com/office/drawing/2014/main" val="3890855582"/>
                    </a:ext>
                  </a:extLst>
                </a:gridCol>
                <a:gridCol w="576000">
                  <a:extLst>
                    <a:ext uri="{9D8B030D-6E8A-4147-A177-3AD203B41FA5}">
                      <a16:colId xmlns:a16="http://schemas.microsoft.com/office/drawing/2014/main" val="1334832396"/>
                    </a:ext>
                  </a:extLst>
                </a:gridCol>
                <a:gridCol w="576000">
                  <a:extLst>
                    <a:ext uri="{9D8B030D-6E8A-4147-A177-3AD203B41FA5}">
                      <a16:colId xmlns:a16="http://schemas.microsoft.com/office/drawing/2014/main" val="3759139157"/>
                    </a:ext>
                  </a:extLst>
                </a:gridCol>
              </a:tblGrid>
              <a:tr h="576000">
                <a:tc>
                  <a:txBody>
                    <a:bodyPr/>
                    <a:lstStyle/>
                    <a:p>
                      <a:pPr algn="ctr"/>
                      <a:r>
                        <a:rPr lang="en-GB" sz="3200" b="1" dirty="0">
                          <a:solidFill>
                            <a:srgbClr val="FF0000"/>
                          </a:solidFill>
                          <a:latin typeface="Century Gothic" panose="020B0502020202020204" pitchFamily="34" charset="0"/>
                        </a:rPr>
                        <a:t>7</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2</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latin typeface="Century Gothic" panose="020B0502020202020204" pitchFamily="34" charset="0"/>
                        </a:rPr>
                        <a:t>=</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5</a:t>
                      </a:r>
                    </a:p>
                  </a:txBody>
                  <a:tcPr marL="83127" marR="83127"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1669369"/>
                  </a:ext>
                </a:extLst>
              </a:tr>
            </a:tbl>
          </a:graphicData>
        </a:graphic>
      </p:graphicFrame>
      <p:sp>
        <p:nvSpPr>
          <p:cNvPr id="4" name="TextBox 3">
            <a:extLst>
              <a:ext uri="{FF2B5EF4-FFF2-40B4-BE49-F238E27FC236}">
                <a16:creationId xmlns:a16="http://schemas.microsoft.com/office/drawing/2014/main" id="{1449996F-6A3D-144D-96F5-EC63F74E77C5}"/>
              </a:ext>
            </a:extLst>
          </p:cNvPr>
          <p:cNvSpPr txBox="1"/>
          <p:nvPr/>
        </p:nvSpPr>
        <p:spPr>
          <a:xfrm>
            <a:off x="2710768" y="5427864"/>
            <a:ext cx="3738230" cy="707886"/>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Other possible calculations:</a:t>
            </a:r>
          </a:p>
          <a:p>
            <a:pPr algn="ctr"/>
            <a:r>
              <a:rPr lang="en-GB" sz="2000" b="1" dirty="0">
                <a:solidFill>
                  <a:srgbClr val="FF0000"/>
                </a:solidFill>
                <a:latin typeface="Century Gothic" panose="020B0502020202020204" pitchFamily="34" charset="0"/>
              </a:rPr>
              <a:t>7 – 5 = 2;  6 – 2 = 4;  6 – 4 = 2 </a:t>
            </a:r>
          </a:p>
        </p:txBody>
      </p:sp>
    </p:spTree>
    <p:extLst>
      <p:ext uri="{BB962C8B-B14F-4D97-AF65-F5344CB8AC3E}">
        <p14:creationId xmlns:p14="http://schemas.microsoft.com/office/powerpoint/2010/main" val="3547686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8" name="Picture 27">
            <a:extLst>
              <a:ext uri="{FF2B5EF4-FFF2-40B4-BE49-F238E27FC236}">
                <a16:creationId xmlns:a16="http://schemas.microsoft.com/office/drawing/2014/main" id="{5FDAF373-D1E3-42C2-9340-AFADFE65BA8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9" name="Rectangle 28">
            <a:extLst>
              <a:ext uri="{FF2B5EF4-FFF2-40B4-BE49-F238E27FC236}">
                <a16:creationId xmlns:a16="http://schemas.microsoft.com/office/drawing/2014/main" id="{CF184485-1EDB-4298-9A12-5DF62E453C0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Harry has 5 boats and Beth has 9 boats.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Beth thinks the difference is 5.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a:t>
            </a:r>
          </a:p>
          <a:p>
            <a:endParaRPr lang="en-GB" sz="20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37" name="Table 36">
            <a:extLst>
              <a:ext uri="{FF2B5EF4-FFF2-40B4-BE49-F238E27FC236}">
                <a16:creationId xmlns:a16="http://schemas.microsoft.com/office/drawing/2014/main" id="{DDBA206D-2EEC-445F-A9E0-191596E111B6}"/>
              </a:ext>
            </a:extLst>
          </p:cNvPr>
          <p:cNvGraphicFramePr>
            <a:graphicFrameLocks noGrp="1"/>
          </p:cNvGraphicFramePr>
          <p:nvPr/>
        </p:nvGraphicFramePr>
        <p:xfrm>
          <a:off x="820720"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Harry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graphicFrame>
        <p:nvGraphicFramePr>
          <p:cNvPr id="38" name="Table 37">
            <a:extLst>
              <a:ext uri="{FF2B5EF4-FFF2-40B4-BE49-F238E27FC236}">
                <a16:creationId xmlns:a16="http://schemas.microsoft.com/office/drawing/2014/main" id="{9B916470-B702-4419-AB6E-8E74FC8178AB}"/>
              </a:ext>
            </a:extLst>
          </p:cNvPr>
          <p:cNvGraphicFramePr>
            <a:graphicFrameLocks noGrp="1"/>
          </p:cNvGraphicFramePr>
          <p:nvPr/>
        </p:nvGraphicFramePr>
        <p:xfrm>
          <a:off x="4631704"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Beth</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spTree>
    <p:extLst>
      <p:ext uri="{BB962C8B-B14F-4D97-AF65-F5344CB8AC3E}">
        <p14:creationId xmlns:p14="http://schemas.microsoft.com/office/powerpoint/2010/main" val="790028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8" name="Picture 27">
            <a:extLst>
              <a:ext uri="{FF2B5EF4-FFF2-40B4-BE49-F238E27FC236}">
                <a16:creationId xmlns:a16="http://schemas.microsoft.com/office/drawing/2014/main" id="{5FDAF373-D1E3-42C2-9340-AFADFE65BA8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9" name="Rectangle 28">
            <a:extLst>
              <a:ext uri="{FF2B5EF4-FFF2-40B4-BE49-F238E27FC236}">
                <a16:creationId xmlns:a16="http://schemas.microsoft.com/office/drawing/2014/main" id="{CF184485-1EDB-4298-9A12-5DF62E453C0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Harry has 5 boats and Beth has 9 boats.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Beth thinks the difference is 5.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a:t>
            </a:r>
          </a:p>
          <a:p>
            <a:endParaRPr lang="en-GB" sz="2000" b="1" dirty="0">
              <a:solidFill>
                <a:srgbClr val="FF0000"/>
              </a:solidFill>
              <a:latin typeface="Century Gothic" panose="020B0502020202020204" pitchFamily="34" charset="0"/>
            </a:endParaRPr>
          </a:p>
          <a:p>
            <a:r>
              <a:rPr lang="en-GB" sz="2000" b="1" dirty="0">
                <a:solidFill>
                  <a:schemeClr val="tx1"/>
                </a:solidFill>
                <a:latin typeface="Century Gothic" panose="020B0502020202020204" pitchFamily="34" charset="0"/>
              </a:rPr>
              <a:t>Beth is incorrect because…</a:t>
            </a:r>
            <a:endParaRPr lang="en-GB" sz="2000" b="1" u="sng"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37" name="Table 36">
            <a:extLst>
              <a:ext uri="{FF2B5EF4-FFF2-40B4-BE49-F238E27FC236}">
                <a16:creationId xmlns:a16="http://schemas.microsoft.com/office/drawing/2014/main" id="{DDBA206D-2EEC-445F-A9E0-191596E111B6}"/>
              </a:ext>
            </a:extLst>
          </p:cNvPr>
          <p:cNvGraphicFramePr>
            <a:graphicFrameLocks noGrp="1"/>
          </p:cNvGraphicFramePr>
          <p:nvPr/>
        </p:nvGraphicFramePr>
        <p:xfrm>
          <a:off x="820720"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Harry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graphicFrame>
        <p:nvGraphicFramePr>
          <p:cNvPr id="38" name="Table 37">
            <a:extLst>
              <a:ext uri="{FF2B5EF4-FFF2-40B4-BE49-F238E27FC236}">
                <a16:creationId xmlns:a16="http://schemas.microsoft.com/office/drawing/2014/main" id="{9B916470-B702-4419-AB6E-8E74FC8178AB}"/>
              </a:ext>
            </a:extLst>
          </p:cNvPr>
          <p:cNvGraphicFramePr>
            <a:graphicFrameLocks noGrp="1"/>
          </p:cNvGraphicFramePr>
          <p:nvPr/>
        </p:nvGraphicFramePr>
        <p:xfrm>
          <a:off x="4631704"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Beth</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spTree>
    <p:extLst>
      <p:ext uri="{BB962C8B-B14F-4D97-AF65-F5344CB8AC3E}">
        <p14:creationId xmlns:p14="http://schemas.microsoft.com/office/powerpoint/2010/main" val="4077579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8" name="Picture 27">
            <a:extLst>
              <a:ext uri="{FF2B5EF4-FFF2-40B4-BE49-F238E27FC236}">
                <a16:creationId xmlns:a16="http://schemas.microsoft.com/office/drawing/2014/main" id="{5FDAF373-D1E3-42C2-9340-AFADFE65BA8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9" name="Rectangle 28">
            <a:extLst>
              <a:ext uri="{FF2B5EF4-FFF2-40B4-BE49-F238E27FC236}">
                <a16:creationId xmlns:a16="http://schemas.microsoft.com/office/drawing/2014/main" id="{CF184485-1EDB-4298-9A12-5DF62E453C0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Harry has 5 boats and Beth has 9 boats.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Beth thinks the difference is 5.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Beth is incorrect because 9 – 5 = 4.</a:t>
            </a:r>
          </a:p>
          <a:p>
            <a:endParaRPr lang="en-GB" sz="20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graphicFrame>
        <p:nvGraphicFramePr>
          <p:cNvPr id="37" name="Table 36">
            <a:extLst>
              <a:ext uri="{FF2B5EF4-FFF2-40B4-BE49-F238E27FC236}">
                <a16:creationId xmlns:a16="http://schemas.microsoft.com/office/drawing/2014/main" id="{DDBA206D-2EEC-445F-A9E0-191596E111B6}"/>
              </a:ext>
            </a:extLst>
          </p:cNvPr>
          <p:cNvGraphicFramePr>
            <a:graphicFrameLocks noGrp="1"/>
          </p:cNvGraphicFramePr>
          <p:nvPr/>
        </p:nvGraphicFramePr>
        <p:xfrm>
          <a:off x="820720"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Harry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graphicFrame>
        <p:nvGraphicFramePr>
          <p:cNvPr id="38" name="Table 37">
            <a:extLst>
              <a:ext uri="{FF2B5EF4-FFF2-40B4-BE49-F238E27FC236}">
                <a16:creationId xmlns:a16="http://schemas.microsoft.com/office/drawing/2014/main" id="{9B916470-B702-4419-AB6E-8E74FC8178AB}"/>
              </a:ext>
            </a:extLst>
          </p:cNvPr>
          <p:cNvGraphicFramePr>
            <a:graphicFrameLocks noGrp="1"/>
          </p:cNvGraphicFramePr>
          <p:nvPr/>
        </p:nvGraphicFramePr>
        <p:xfrm>
          <a:off x="4631704" y="4031101"/>
          <a:ext cx="1400000" cy="738766"/>
        </p:xfrm>
        <a:graphic>
          <a:graphicData uri="http://schemas.openxmlformats.org/drawingml/2006/table">
            <a:tbl>
              <a:tblPr firstRow="1" bandRow="1">
                <a:tableStyleId>{5940675A-B579-460E-94D1-54222C63F5DA}</a:tableStyleId>
              </a:tblPr>
              <a:tblGrid>
                <a:gridCol w="1400000">
                  <a:extLst>
                    <a:ext uri="{9D8B030D-6E8A-4147-A177-3AD203B41FA5}">
                      <a16:colId xmlns:a16="http://schemas.microsoft.com/office/drawing/2014/main" val="1578343673"/>
                    </a:ext>
                  </a:extLst>
                </a:gridCol>
              </a:tblGrid>
              <a:tr h="738766">
                <a:tc>
                  <a:txBody>
                    <a:bodyPr/>
                    <a:lstStyle/>
                    <a:p>
                      <a:pPr algn="ctr"/>
                      <a:r>
                        <a:rPr lang="en-GB" sz="2400" b="1" dirty="0">
                          <a:latin typeface="Century Gothic" panose="020B0502020202020204" pitchFamily="34" charset="0"/>
                        </a:rPr>
                        <a:t>Beth</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3873311"/>
                  </a:ext>
                </a:extLst>
              </a:tr>
            </a:tbl>
          </a:graphicData>
        </a:graphic>
      </p:graphicFrame>
    </p:spTree>
    <p:extLst>
      <p:ext uri="{BB962C8B-B14F-4D97-AF65-F5344CB8AC3E}">
        <p14:creationId xmlns:p14="http://schemas.microsoft.com/office/powerpoint/2010/main" val="26124383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8" ma:contentTypeDescription="Create a new document." ma:contentTypeScope="" ma:versionID="f2e0f9acfd7fb514aa9ca4ffcfa04461">
  <xsd:schema xmlns:xsd="http://www.w3.org/2001/XMLSchema" xmlns:xs="http://www.w3.org/2001/XMLSchema" xmlns:p="http://schemas.microsoft.com/office/2006/metadata/properties" xmlns:ns2="51812c4a-dc0e-4493-97d8-d30f2e4f3fb1" targetNamespace="http://schemas.microsoft.com/office/2006/metadata/properties" ma:root="true" ma:fieldsID="f3c32b1b1c2155fbce05679d439bf17a"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51812c4a-dc0e-4493-97d8-d30f2e4f3fb1"/>
    <ds:schemaRef ds:uri="http://www.w3.org/XML/1998/namespace"/>
    <ds:schemaRef ds:uri="http://purl.org/dc/dcmitype/"/>
  </ds:schemaRefs>
</ds:datastoreItem>
</file>

<file path=customXml/itemProps2.xml><?xml version="1.0" encoding="utf-8"?>
<ds:datastoreItem xmlns:ds="http://schemas.openxmlformats.org/officeDocument/2006/customXml" ds:itemID="{A3147662-873B-4A94-97B8-1EE8C45BF7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2053</TotalTime>
  <Words>754</Words>
  <Application>Microsoft Office PowerPoint</Application>
  <PresentationFormat>On-screen Show (4:3)</PresentationFormat>
  <Paragraphs>272</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56</cp:revision>
  <dcterms:created xsi:type="dcterms:W3CDTF">2018-03-17T10:08:43Z</dcterms:created>
  <dcterms:modified xsi:type="dcterms:W3CDTF">2020-06-17T15:50:43Z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