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3" r:id="rId3"/>
    <p:sldId id="523" r:id="rId4"/>
    <p:sldId id="520" r:id="rId5"/>
    <p:sldId id="506" r:id="rId6"/>
    <p:sldId id="516" r:id="rId7"/>
    <p:sldId id="350" r:id="rId8"/>
  </p:sldIdLst>
  <p:sldSz cx="9144000" cy="6858000" type="screen4x3"/>
  <p:notesSz cx="6858000" cy="9144000"/>
  <p:embeddedFontLst>
    <p:embeddedFont>
      <p:font typeface="Sassoon Infant Rg" panose="02000503030000020003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Md" panose="02000603050000020003" charset="0"/>
      <p:regular r:id="rId17"/>
    </p:embeddedFont>
    <p:embeddedFont>
      <p:font typeface="BPreplay" panose="02000503000000020004" charset="0"/>
      <p:regular r:id="rId18"/>
      <p:bold r:id="rId19"/>
      <p:italic r:id="rId20"/>
      <p:boldItalic r:id="rId21"/>
    </p:embeddedFont>
    <p:embeddedFont>
      <p:font typeface="XCCW Joined 8a" panose="03050602040000000000" pitchFamily="66" charset="0"/>
      <p:regular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  <p15:guide id="3" pos="530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21">
          <p15:clr>
            <a:srgbClr val="A4A3A4"/>
          </p15:clr>
        </p15:guide>
        <p15:guide id="6" orient="horz" pos="1502">
          <p15:clr>
            <a:srgbClr val="A4A3A4"/>
          </p15:clr>
        </p15:guide>
        <p15:guide id="7" orient="horz" pos="459">
          <p15:clr>
            <a:srgbClr val="A4A3A4"/>
          </p15:clr>
        </p15:guide>
        <p15:guide id="8" orient="horz" pos="3884">
          <p15:clr>
            <a:srgbClr val="A4A3A4"/>
          </p15:clr>
        </p15:guide>
        <p15:guide id="9" pos="5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A9A9"/>
    <a:srgbClr val="DE7E7E"/>
    <a:srgbClr val="FFA44B"/>
    <a:srgbClr val="6588D3"/>
    <a:srgbClr val="FFD550"/>
    <a:srgbClr val="F2F9F9"/>
    <a:srgbClr val="FFFFFF"/>
    <a:srgbClr val="D048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899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31" y="67"/>
      </p:cViewPr>
      <p:guideLst>
        <p:guide orient="horz" pos="2183"/>
        <p:guide pos="2880"/>
        <p:guide pos="5307"/>
        <p:guide orient="horz" pos="3997"/>
        <p:guide pos="521"/>
        <p:guide orient="horz" pos="1502"/>
        <p:guide orient="horz" pos="459"/>
        <p:guide orient="horz" pos="3884"/>
        <p:guide pos="521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font" Target="fonts/font12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739529F-5E43-4CBD-9923-94973B72F1C2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51B67-0186-4811-98FB-7DEA97536F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681782F-424D-464D-A1D3-7EC44FAAF325}" type="datetimeFigureOut">
              <a:rPr lang="en-GB"/>
              <a:pPr>
                <a:defRPr/>
              </a:pPr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AD253F-8E3D-4C90-BD34-820752A7F7E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3E096B-81ED-4A41-8A62-A2912A04D91C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517354-8E10-482E-83EF-DE1ED93C7078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0EB855-4B56-4476-8A1F-F59F2BE9C888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501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29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2153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03723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7329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0052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1" r:id="rId4"/>
    <p:sldLayoutId id="2147483882" r:id="rId5"/>
    <p:sldLayoutId id="214748388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3600" b="1" dirty="0">
              <a:solidFill>
                <a:schemeClr val="tx1"/>
              </a:solidFill>
              <a:latin typeface="Sassoon Infant Md" pitchFamily="50" charset="0"/>
            </a:endParaRP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I can record, report and present results appropriately.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en-GB" altLang="en-US" dirty="0" smtClean="0"/>
              <a:t>Yesterday you completed an investigation to test the effects of exercise on the body. Today you are going to present your results. </a:t>
            </a:r>
            <a:endParaRPr lang="en-GB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635000" y="1712913"/>
            <a:ext cx="7867650" cy="4468812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58788" y="512763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Present Findings</a:t>
            </a:r>
            <a:endParaRPr lang="en-GB" altLang="en-US" dirty="0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781050" y="1847850"/>
          <a:ext cx="7591425" cy="39361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5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9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466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1327"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+mj-lt"/>
                        </a:rPr>
                        <a:t>Type of graph</a:t>
                      </a:r>
                      <a:r>
                        <a:rPr lang="en-GB" sz="1600" baseline="0" dirty="0" smtClean="0">
                          <a:latin typeface="+mj-lt"/>
                        </a:rPr>
                        <a:t> </a:t>
                      </a:r>
                    </a:p>
                    <a:p>
                      <a:pPr algn="ctr"/>
                      <a:r>
                        <a:rPr lang="en-GB" sz="1600" baseline="0" dirty="0" smtClean="0">
                          <a:latin typeface="+mj-lt"/>
                        </a:rPr>
                        <a:t>or chart</a:t>
                      </a:r>
                      <a:endParaRPr lang="en-GB" sz="1600" dirty="0">
                        <a:latin typeface="+mj-lt"/>
                      </a:endParaRPr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 smtClean="0">
                          <a:latin typeface="+mj-lt"/>
                        </a:rPr>
                        <a:t>Illustration</a:t>
                      </a:r>
                      <a:endParaRPr lang="en-GB" sz="1600" dirty="0">
                        <a:latin typeface="+mj-lt"/>
                      </a:endParaRPr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aseline="0" dirty="0" smtClean="0">
                          <a:latin typeface="+mj-lt"/>
                        </a:rPr>
                        <a:t>Uses of the graph or chart</a:t>
                      </a:r>
                      <a:endParaRPr lang="en-GB" sz="1600" dirty="0">
                        <a:latin typeface="+mj-lt"/>
                      </a:endParaRPr>
                    </a:p>
                  </a:txBody>
                  <a:tcPr marT="44315" marB="4431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7675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Bar Graph</a:t>
                      </a:r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Uses bars to show how many. </a:t>
                      </a:r>
                      <a:endParaRPr lang="en-GB" sz="1600" baseline="0" dirty="0" smtClean="0"/>
                    </a:p>
                    <a:p>
                      <a:pPr algn="l"/>
                      <a:r>
                        <a:rPr lang="en-GB" sz="1600" baseline="0" dirty="0" smtClean="0"/>
                        <a:t>Allows for easy comparison between two categories.</a:t>
                      </a:r>
                    </a:p>
                  </a:txBody>
                  <a:tcPr marT="44315" marB="4431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8144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Line Graph</a:t>
                      </a:r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Shows changes over time</a:t>
                      </a:r>
                      <a:endParaRPr lang="en-GB" sz="1600" dirty="0"/>
                    </a:p>
                  </a:txBody>
                  <a:tcPr marT="44315" marB="4431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4023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Scatter</a:t>
                      </a:r>
                      <a:r>
                        <a:rPr lang="en-GB" sz="1600" baseline="0" dirty="0" smtClean="0"/>
                        <a:t> Graph</a:t>
                      </a:r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Compares</a:t>
                      </a:r>
                      <a:r>
                        <a:rPr lang="en-GB" sz="1600" baseline="0" dirty="0" smtClean="0"/>
                        <a:t> data to see if there is a relationship between the independent and a dependent variable – i.e. a positive or negative correlation.</a:t>
                      </a:r>
                      <a:endParaRPr lang="en-GB" sz="1600" dirty="0"/>
                    </a:p>
                  </a:txBody>
                  <a:tcPr marT="44315" marB="4431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7569"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Pie Chart</a:t>
                      </a:r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endParaRPr lang="en-GB" sz="1600" dirty="0"/>
                    </a:p>
                  </a:txBody>
                  <a:tcPr marT="44315" marB="44315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/>
                        <a:t>Shows</a:t>
                      </a:r>
                      <a:r>
                        <a:rPr lang="en-GB" sz="1600" baseline="0" dirty="0" smtClean="0"/>
                        <a:t> both the parts and the whole picture of the data. Used to represent percentages.</a:t>
                      </a:r>
                    </a:p>
                  </a:txBody>
                  <a:tcPr marT="44315" marB="4431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2558" name="Rectangle 1"/>
          <p:cNvSpPr>
            <a:spLocks noChangeArrowheads="1"/>
          </p:cNvSpPr>
          <p:nvPr/>
        </p:nvSpPr>
        <p:spPr bwMode="auto">
          <a:xfrm>
            <a:off x="625475" y="5748338"/>
            <a:ext cx="78692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 back to your data and decide which graph is most appropriate for your data.</a:t>
            </a:r>
          </a:p>
        </p:txBody>
      </p:sp>
      <p:sp>
        <p:nvSpPr>
          <p:cNvPr id="22559" name="Rectangle 2"/>
          <p:cNvSpPr>
            <a:spLocks noChangeArrowheads="1"/>
          </p:cNvSpPr>
          <p:nvPr/>
        </p:nvSpPr>
        <p:spPr bwMode="auto">
          <a:xfrm>
            <a:off x="635000" y="1081088"/>
            <a:ext cx="7969250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Now that you have your results you need to decide how to present them.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There are a number of different ways to show your data using graphs and charts.</a:t>
            </a:r>
          </a:p>
        </p:txBody>
      </p:sp>
      <p:pic>
        <p:nvPicPr>
          <p:cNvPr id="22560" name="Picture 7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" t="3651" r="13585" b="2025"/>
          <a:stretch>
            <a:fillRect/>
          </a:stretch>
        </p:blipFill>
        <p:spPr bwMode="auto">
          <a:xfrm>
            <a:off x="2819400" y="2506663"/>
            <a:ext cx="1282700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1" name="Picture 8" descr="Screen Clippi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1" t="13004" r="1706" b="3941"/>
          <a:stretch>
            <a:fillRect/>
          </a:stretch>
        </p:blipFill>
        <p:spPr bwMode="auto">
          <a:xfrm>
            <a:off x="2819400" y="3327400"/>
            <a:ext cx="12827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54" t="40050" r="4054" b="23401"/>
          <a:stretch>
            <a:fillRect/>
          </a:stretch>
        </p:blipFill>
        <p:spPr bwMode="auto">
          <a:xfrm>
            <a:off x="2819400" y="4038600"/>
            <a:ext cx="1282700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85" t="9351" r="4449" b="6331"/>
          <a:stretch/>
        </p:blipFill>
        <p:spPr>
          <a:xfrm>
            <a:off x="3155079" y="5092449"/>
            <a:ext cx="607296" cy="585657"/>
          </a:xfrm>
          <a:prstGeom prst="ellipse">
            <a:avLst/>
          </a:prstGeom>
        </p:spPr>
      </p:pic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>
            <a:biLevel thresh="75000"/>
          </a:blip>
          <a:stretch>
            <a:fillRect/>
          </a:stretch>
        </p:blipFill>
        <p:spPr>
          <a:xfrm>
            <a:off x="781050" y="657225"/>
            <a:ext cx="487363" cy="48736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414463" y="553244"/>
            <a:ext cx="1319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9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39888"/>
            <a:ext cx="7867650" cy="4541837"/>
          </a:xfrm>
          <a:prstGeom prst="roundRect">
            <a:avLst>
              <a:gd name="adj" fmla="val 2464"/>
            </a:avLst>
          </a:prstGeom>
          <a:solidFill>
            <a:srgbClr val="F8A9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Reporting Your Findings- complete the sheet </a:t>
            </a:r>
            <a:endParaRPr lang="en-GB" alt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29334" t="20814" r="27666" b="7778"/>
          <a:stretch/>
        </p:blipFill>
        <p:spPr>
          <a:xfrm>
            <a:off x="2909570" y="2122488"/>
            <a:ext cx="3317558" cy="3098959"/>
          </a:xfrm>
          <a:prstGeom prst="rect">
            <a:avLst/>
          </a:prstGeom>
        </p:spPr>
      </p:pic>
      <p:pic>
        <p:nvPicPr>
          <p:cNvPr id="28677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354263"/>
            <a:ext cx="1493838" cy="386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525" y="1885950"/>
            <a:ext cx="1925638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635000" y="1639888"/>
            <a:ext cx="7867650" cy="4541837"/>
          </a:xfrm>
          <a:prstGeom prst="roundRect">
            <a:avLst>
              <a:gd name="adj" fmla="val 2464"/>
            </a:avLst>
          </a:prstGeom>
          <a:solidFill>
            <a:srgbClr val="FFD5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69" name="Title 5"/>
          <p:cNvSpPr>
            <a:spLocks noGrp="1"/>
          </p:cNvSpPr>
          <p:nvPr>
            <p:ph type="title"/>
          </p:nvPr>
        </p:nvSpPr>
        <p:spPr>
          <a:xfrm>
            <a:off x="484188" y="776288"/>
            <a:ext cx="8220075" cy="631825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dirty="0" smtClean="0"/>
              <a:t>Conclusion</a:t>
            </a:r>
            <a:endParaRPr lang="en-GB" altLang="en-US" dirty="0" smtClean="0"/>
          </a:p>
        </p:txBody>
      </p:sp>
      <p:sp>
        <p:nvSpPr>
          <p:cNvPr id="4" name="Rectangle 3"/>
          <p:cNvSpPr/>
          <p:nvPr/>
        </p:nvSpPr>
        <p:spPr>
          <a:xfrm>
            <a:off x="1155700" y="4071938"/>
            <a:ext cx="68802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600" dirty="0" smtClean="0">
                <a:latin typeface="+mj-lt"/>
              </a:rPr>
              <a:t>So how does different exercise affect our bodies? </a:t>
            </a:r>
            <a:endParaRPr lang="en-GB" sz="3600" dirty="0">
              <a:latin typeface="+mj-lt"/>
            </a:endParaRPr>
          </a:p>
        </p:txBody>
      </p:sp>
      <p:pic>
        <p:nvPicPr>
          <p:cNvPr id="30726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2009775"/>
            <a:ext cx="32956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27350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27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327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327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smtClean="0"/>
              <a:t>I can plan a scientific enquiry.</a:t>
            </a:r>
          </a:p>
          <a:p>
            <a:pPr eaLnBrk="1" hangingPunct="1"/>
            <a:r>
              <a:rPr lang="en-GB" altLang="en-US" smtClean="0"/>
              <a:t>I can record, report and present results appropriately.</a:t>
            </a:r>
          </a:p>
        </p:txBody>
      </p:sp>
      <p:sp>
        <p:nvSpPr>
          <p:cNvPr id="32775" name="Content Placeholder 15"/>
          <p:cNvSpPr txBox="1">
            <a:spLocks/>
          </p:cNvSpPr>
          <p:nvPr/>
        </p:nvSpPr>
        <p:spPr bwMode="auto">
          <a:xfrm>
            <a:off x="628650" y="3614738"/>
            <a:ext cx="7886700" cy="243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altLang="en-US"/>
              <a:t>I can decide on the most appropriate type of investigation.</a:t>
            </a:r>
          </a:p>
          <a:p>
            <a:pPr>
              <a:lnSpc>
                <a:spcPct val="100000"/>
              </a:lnSpc>
            </a:pPr>
            <a:r>
              <a:rPr lang="en-GB" altLang="en-US"/>
              <a:t>I can explain which variables will be controlled.</a:t>
            </a:r>
          </a:p>
          <a:p>
            <a:pPr>
              <a:lnSpc>
                <a:spcPct val="100000"/>
              </a:lnSpc>
            </a:pPr>
            <a:endParaRPr lang="en-GB" altLang="en-US"/>
          </a:p>
          <a:p>
            <a:pPr>
              <a:lnSpc>
                <a:spcPct val="100000"/>
              </a:lnSpc>
            </a:pPr>
            <a:r>
              <a:rPr lang="en-GB" altLang="en-US"/>
              <a:t>I can write a report about my findings that includes a conclusion</a:t>
            </a:r>
          </a:p>
          <a:p>
            <a:pPr>
              <a:lnSpc>
                <a:spcPct val="100000"/>
              </a:lnSpc>
            </a:pPr>
            <a:r>
              <a:rPr lang="en-GB" altLang="en-US"/>
              <a:t>I can report the degree of trust I have in my results.</a:t>
            </a:r>
          </a:p>
        </p:txBody>
      </p:sp>
      <p:pic>
        <p:nvPicPr>
          <p:cNvPr id="32776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5360</TotalTime>
  <Words>255</Words>
  <Application>Microsoft Office PowerPoint</Application>
  <PresentationFormat>On-screen Show (4:3)</PresentationFormat>
  <Paragraphs>40</Paragraphs>
  <Slides>7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Sassoon Infant Rg</vt:lpstr>
      <vt:lpstr>Calibri</vt:lpstr>
      <vt:lpstr>Sassoon Infant Md</vt:lpstr>
      <vt:lpstr>Arial</vt:lpstr>
      <vt:lpstr>BPreplay</vt:lpstr>
      <vt:lpstr>XCCW Joined 8a</vt:lpstr>
      <vt:lpstr>Office Theme</vt:lpstr>
      <vt:lpstr>PowerPoint Presentation</vt:lpstr>
      <vt:lpstr>PowerPoint Presentation</vt:lpstr>
      <vt:lpstr>Present Findings</vt:lpstr>
      <vt:lpstr>Reporting Your Findings- complete the sheet </vt:lpstr>
      <vt:lpstr>Conclusion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Hannah Dannell</cp:lastModifiedBy>
  <cp:revision>426</cp:revision>
  <dcterms:created xsi:type="dcterms:W3CDTF">2014-10-01T16:09:27Z</dcterms:created>
  <dcterms:modified xsi:type="dcterms:W3CDTF">2020-05-04T20:08:19Z</dcterms:modified>
</cp:coreProperties>
</file>