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73" r:id="rId4"/>
    <p:sldId id="272" r:id="rId5"/>
    <p:sldId id="274" r:id="rId6"/>
    <p:sldId id="275" r:id="rId7"/>
    <p:sldId id="276" r:id="rId8"/>
    <p:sldId id="277" r:id="rId9"/>
    <p:sldId id="278" r:id="rId10"/>
    <p:sldId id="280" r:id="rId11"/>
    <p:sldId id="281" r:id="rId12"/>
    <p:sldId id="282" r:id="rId13"/>
    <p:sldId id="283" r:id="rId14"/>
    <p:sldId id="284" r:id="rId15"/>
    <p:sldId id="267" r:id="rId16"/>
  </p:sldIdLst>
  <p:sldSz cx="9144000" cy="6858000" type="screen4x3"/>
  <p:notesSz cx="6858000" cy="9144000"/>
  <p:embeddedFontLst>
    <p:embeddedFont>
      <p:font typeface="Twinkl" panose="020B0604020202020204" pitchFamily="2" charset="0"/>
      <p:regular r:id="rId19"/>
      <p:bold r:id="rId20"/>
    </p:embeddedFont>
    <p:embeddedFont>
      <p:font typeface="Sassoon Infant Rg" panose="02000503030000020003" pitchFamily="50" charset="0"/>
      <p:regular r:id="rId21"/>
      <p:bold r:id="rId22"/>
    </p:embeddedFont>
    <p:embeddedFont>
      <p:font typeface="XCCW Joined 8a" panose="03050602040000000000" pitchFamily="66" charset="0"/>
      <p:regular r:id="rId23"/>
    </p:embeddedFont>
    <p:embeddedFont>
      <p:font typeface="Calibri" panose="020F0502020204030204" pitchFamily="34" charset="0"/>
      <p:regular r:id="rId24"/>
      <p:bold r:id="rId25"/>
      <p:italic r:id="rId26"/>
      <p:boldItalic r:id="rId27"/>
    </p:embeddedFont>
    <p:embeddedFont>
      <p:font typeface="Twinkl SemiBold" pitchFamily="2" charset="0"/>
      <p:bold r:id="rId2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504">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285"/>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8" d="100"/>
          <a:sy n="88" d="100"/>
        </p:scale>
        <p:origin x="1334" y="62"/>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p:cViewPr varScale="1">
        <p:scale>
          <a:sx n="84" d="100"/>
          <a:sy n="84" d="100"/>
        </p:scale>
        <p:origin x="382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79E010A-FD5F-4402-A694-BC9ED0390C73}" type="datetimeFigureOut">
              <a:rPr lang="en-GB"/>
              <a:pPr>
                <a:defRPr/>
              </a:pPr>
              <a:t>16/06/2020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D7AE360-6A46-4113-B515-04EE047D3C2A}"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FD7827B-7039-4194-BB35-63E5A0FA7AF0}" type="datetimeFigureOut">
              <a:rPr lang="en-GB"/>
              <a:pPr>
                <a:defRPr/>
              </a:pPr>
              <a:t>16/06/2020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EBC18E8-6B89-47E4-B660-CE70A4FE4177}"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3863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3331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04020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37591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52254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7.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8.png"/><Relationship Id="rId5" Type="http://schemas.openxmlformats.org/officeDocument/2006/relationships/image" Target="../media/image5.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7.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7.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7.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7.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7.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7.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7.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7.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7.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504950"/>
            <a:ext cx="7632700" cy="13255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dirty="0"/>
              <a:t>Our eyes are amazing! From the moment we open our eyes in the morning, they are constantly at work. They take in information about the world around us, and constantly send images to the brain to be processed.</a:t>
            </a:r>
          </a:p>
        </p:txBody>
      </p:sp>
      <p:sp>
        <p:nvSpPr>
          <p:cNvPr id="9219" name="Title 20"/>
          <p:cNvSpPr>
            <a:spLocks noGrp="1"/>
          </p:cNvSpPr>
          <p:nvPr>
            <p:ph type="title"/>
          </p:nvPr>
        </p:nvSpPr>
        <p:spPr>
          <a:xfrm>
            <a:off x="457200" y="479425"/>
            <a:ext cx="8220075" cy="993775"/>
          </a:xfrm>
        </p:spPr>
        <p:txBody>
          <a:bodyPr/>
          <a:lstStyle/>
          <a:p>
            <a:pPr eaLnBrk="1" hangingPunct="1"/>
            <a:r>
              <a:rPr lang="en-GB" altLang="en-US" sz="3600" smtClean="0"/>
              <a:t>Our Eyes</a:t>
            </a:r>
          </a:p>
        </p:txBody>
      </p:sp>
      <p:sp>
        <p:nvSpPr>
          <p:cNvPr id="9220"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9221" name="Picture 6"/>
          <p:cNvPicPr>
            <a:picLocks noChangeAspect="1"/>
          </p:cNvPicPr>
          <p:nvPr/>
        </p:nvPicPr>
        <p:blipFill>
          <a:blip r:embed="rId4">
            <a:extLst>
              <a:ext uri="{28A0092B-C50C-407E-A947-70E740481C1C}">
                <a14:useLocalDpi xmlns:a14="http://schemas.microsoft.com/office/drawing/2010/main" val="0"/>
              </a:ext>
            </a:extLst>
          </a:blip>
          <a:srcRect b="61952"/>
          <a:stretch>
            <a:fillRect/>
          </a:stretch>
        </p:blipFill>
        <p:spPr bwMode="auto">
          <a:xfrm>
            <a:off x="2000250" y="4751388"/>
            <a:ext cx="4702175"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9"/>
          <p:cNvPicPr>
            <a:picLocks noChangeAspect="1"/>
          </p:cNvPicPr>
          <p:nvPr/>
        </p:nvPicPr>
        <p:blipFill>
          <a:blip r:embed="rId5">
            <a:extLst>
              <a:ext uri="{28A0092B-C50C-407E-A947-70E740481C1C}">
                <a14:useLocalDpi xmlns:a14="http://schemas.microsoft.com/office/drawing/2010/main" val="0"/>
              </a:ext>
            </a:extLst>
          </a:blip>
          <a:srcRect t="59595"/>
          <a:stretch>
            <a:fillRect/>
          </a:stretch>
        </p:blipFill>
        <p:spPr bwMode="auto">
          <a:xfrm>
            <a:off x="2000250" y="2860675"/>
            <a:ext cx="4702175"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biLevel thresh="75000"/>
          </a:blip>
          <a:stretch>
            <a:fillRect/>
          </a:stretch>
        </p:blipFill>
        <p:spPr>
          <a:xfrm>
            <a:off x="5755731" y="746918"/>
            <a:ext cx="487363" cy="487363"/>
          </a:xfrm>
          <a:prstGeom prst="rect">
            <a:avLst/>
          </a:prstGeom>
        </p:spPr>
      </p:pic>
      <p:sp>
        <p:nvSpPr>
          <p:cNvPr id="8" name="TextBox 4"/>
          <p:cNvSpPr txBox="1"/>
          <p:nvPr/>
        </p:nvSpPr>
        <p:spPr>
          <a:xfrm>
            <a:off x="6440650" y="746918"/>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9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544638"/>
            <a:ext cx="7632700" cy="1327150"/>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t>If you look closely at your </a:t>
            </a:r>
            <a:r>
              <a:rPr lang="en-GB" dirty="0" smtClean="0"/>
              <a:t>eye, </a:t>
            </a:r>
            <a:r>
              <a:rPr lang="en-GB" dirty="0"/>
              <a:t>you will be able to see some of the parts of the eye. </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smtClean="0"/>
              <a:t>Look in a mirror and take </a:t>
            </a:r>
            <a:r>
              <a:rPr lang="en-GB" dirty="0"/>
              <a:t>a minute to </a:t>
            </a:r>
            <a:r>
              <a:rPr lang="en-GB" dirty="0" smtClean="0"/>
              <a:t>write down </a:t>
            </a:r>
            <a:r>
              <a:rPr lang="en-GB" dirty="0"/>
              <a:t>what you can see.</a:t>
            </a:r>
          </a:p>
        </p:txBody>
      </p:sp>
      <p:sp>
        <p:nvSpPr>
          <p:cNvPr id="10243" name="Title 20"/>
          <p:cNvSpPr>
            <a:spLocks noGrp="1"/>
          </p:cNvSpPr>
          <p:nvPr>
            <p:ph type="title"/>
          </p:nvPr>
        </p:nvSpPr>
        <p:spPr>
          <a:xfrm>
            <a:off x="457200" y="479425"/>
            <a:ext cx="8220075" cy="993775"/>
          </a:xfrm>
        </p:spPr>
        <p:txBody>
          <a:bodyPr/>
          <a:lstStyle/>
          <a:p>
            <a:pPr eaLnBrk="1" hangingPunct="1"/>
            <a:r>
              <a:rPr lang="en-GB" altLang="en-US" sz="3600" smtClean="0"/>
              <a:t>Look Closely </a:t>
            </a:r>
          </a:p>
        </p:txBody>
      </p:sp>
      <p:sp>
        <p:nvSpPr>
          <p:cNvPr id="10244"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0245" name="Picture 9"/>
          <p:cNvPicPr>
            <a:picLocks noChangeAspect="1"/>
          </p:cNvPicPr>
          <p:nvPr/>
        </p:nvPicPr>
        <p:blipFill>
          <a:blip r:embed="rId4">
            <a:extLst>
              <a:ext uri="{28A0092B-C50C-407E-A947-70E740481C1C}">
                <a14:useLocalDpi xmlns:a14="http://schemas.microsoft.com/office/drawing/2010/main" val="0"/>
              </a:ext>
            </a:extLst>
          </a:blip>
          <a:srcRect t="59595" r="50632"/>
          <a:stretch>
            <a:fillRect/>
          </a:stretch>
        </p:blipFill>
        <p:spPr bwMode="auto">
          <a:xfrm>
            <a:off x="1416050" y="3151188"/>
            <a:ext cx="3173413" cy="194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7"/>
          <p:cNvPicPr>
            <a:picLocks noChangeAspect="1"/>
          </p:cNvPicPr>
          <p:nvPr/>
        </p:nvPicPr>
        <p:blipFill>
          <a:blip r:embed="rId5">
            <a:extLst>
              <a:ext uri="{28A0092B-C50C-407E-A947-70E740481C1C}">
                <a14:useLocalDpi xmlns:a14="http://schemas.microsoft.com/office/drawing/2010/main" val="0"/>
              </a:ext>
            </a:extLst>
          </a:blip>
          <a:srcRect l="50632" t="59595"/>
          <a:stretch>
            <a:fillRect/>
          </a:stretch>
        </p:blipFill>
        <p:spPr bwMode="auto">
          <a:xfrm>
            <a:off x="4567238" y="3151188"/>
            <a:ext cx="3173412" cy="194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73113" y="5321300"/>
            <a:ext cx="7632700" cy="771525"/>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t>We are going to find out about the parts of the eye that we can and can’t see, and the job that each part does. </a:t>
            </a:r>
          </a:p>
        </p:txBody>
      </p:sp>
      <p:pic>
        <p:nvPicPr>
          <p:cNvPr id="10248"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551738" y="2776538"/>
            <a:ext cx="854075"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136573" y="777875"/>
            <a:ext cx="487363" cy="487363"/>
          </a:xfrm>
          <a:prstGeom prst="rect">
            <a:avLst/>
          </a:prstGeom>
        </p:spPr>
      </p:pic>
      <p:sp>
        <p:nvSpPr>
          <p:cNvPr id="10" name="TextBox 4"/>
          <p:cNvSpPr txBox="1"/>
          <p:nvPr/>
        </p:nvSpPr>
        <p:spPr>
          <a:xfrm>
            <a:off x="6771576" y="830818"/>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10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617663"/>
            <a:ext cx="7632700" cy="160337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just" eaLnBrk="1" fontAlgn="auto" hangingPunct="1">
              <a:spcBef>
                <a:spcPts val="0"/>
              </a:spcBef>
              <a:spcAft>
                <a:spcPts val="0"/>
              </a:spcAft>
              <a:defRPr/>
            </a:pPr>
            <a:r>
              <a:rPr lang="en-GB" dirty="0"/>
              <a:t>The eyes are about the size of a ping pong ball and sit in the eye sockets in our skulls. Our eyelids cover the front part of our eyes. Their job is to keep the eye clean and moist by blinking several times a minute. The eyelashes on our eyelids also help to keep dust and dirt from getting in our eyes.</a:t>
            </a:r>
          </a:p>
        </p:txBody>
      </p:sp>
      <p:sp>
        <p:nvSpPr>
          <p:cNvPr id="11267" name="Title 20"/>
          <p:cNvSpPr>
            <a:spLocks noGrp="1"/>
          </p:cNvSpPr>
          <p:nvPr>
            <p:ph type="title"/>
          </p:nvPr>
        </p:nvSpPr>
        <p:spPr>
          <a:xfrm>
            <a:off x="457200" y="479425"/>
            <a:ext cx="8220075" cy="993775"/>
          </a:xfrm>
        </p:spPr>
        <p:txBody>
          <a:bodyPr/>
          <a:lstStyle/>
          <a:p>
            <a:pPr eaLnBrk="1" hangingPunct="1"/>
            <a:r>
              <a:rPr lang="en-GB" altLang="en-US" sz="3600" smtClean="0"/>
              <a:t>Eyelids</a:t>
            </a:r>
          </a:p>
        </p:txBody>
      </p:sp>
      <p:sp>
        <p:nvSpPr>
          <p:cNvPr id="11268"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1269"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46300" y="3581400"/>
            <a:ext cx="4851400"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625102" y="706438"/>
            <a:ext cx="487363" cy="487363"/>
          </a:xfrm>
          <a:prstGeom prst="rect">
            <a:avLst/>
          </a:prstGeom>
        </p:spPr>
      </p:pic>
      <p:sp>
        <p:nvSpPr>
          <p:cNvPr id="7" name="TextBox 4"/>
          <p:cNvSpPr txBox="1"/>
          <p:nvPr/>
        </p:nvSpPr>
        <p:spPr>
          <a:xfrm>
            <a:off x="6332155" y="791646"/>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4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517650"/>
            <a:ext cx="7632700" cy="77311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t>The </a:t>
            </a:r>
            <a:r>
              <a:rPr lang="en-GB" b="1" dirty="0"/>
              <a:t>sclera</a:t>
            </a:r>
            <a:r>
              <a:rPr lang="en-GB" dirty="0"/>
              <a:t> is the white part of the eye. It provides a protective coating, which covers most of the eye.</a:t>
            </a:r>
          </a:p>
        </p:txBody>
      </p:sp>
      <p:sp>
        <p:nvSpPr>
          <p:cNvPr id="12291" name="Title 20"/>
          <p:cNvSpPr>
            <a:spLocks noGrp="1"/>
          </p:cNvSpPr>
          <p:nvPr>
            <p:ph type="title"/>
          </p:nvPr>
        </p:nvSpPr>
        <p:spPr>
          <a:xfrm>
            <a:off x="457200" y="479425"/>
            <a:ext cx="8220075" cy="993775"/>
          </a:xfrm>
        </p:spPr>
        <p:txBody>
          <a:bodyPr/>
          <a:lstStyle/>
          <a:p>
            <a:pPr eaLnBrk="1" hangingPunct="1"/>
            <a:r>
              <a:rPr lang="en-GB" altLang="en-US" sz="3600" smtClean="0"/>
              <a:t>The Sclera</a:t>
            </a:r>
          </a:p>
        </p:txBody>
      </p:sp>
      <p:sp>
        <p:nvSpPr>
          <p:cNvPr id="12292"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2293"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16125" y="2638425"/>
            <a:ext cx="5111750" cy="322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16988" y="792162"/>
            <a:ext cx="487363" cy="487363"/>
          </a:xfrm>
          <a:prstGeom prst="rect">
            <a:avLst/>
          </a:prstGeom>
        </p:spPr>
      </p:pic>
      <p:sp>
        <p:nvSpPr>
          <p:cNvPr id="7" name="TextBox 4"/>
          <p:cNvSpPr txBox="1"/>
          <p:nvPr/>
        </p:nvSpPr>
        <p:spPr>
          <a:xfrm>
            <a:off x="6701908" y="851177"/>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9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5321300"/>
            <a:ext cx="7632700" cy="77152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t>The </a:t>
            </a:r>
            <a:r>
              <a:rPr lang="en-GB" b="1" dirty="0"/>
              <a:t>iris</a:t>
            </a:r>
            <a:r>
              <a:rPr lang="en-GB" dirty="0"/>
              <a:t> is the colourful part of the eye. It can change in size </a:t>
            </a:r>
            <a:r>
              <a:rPr lang="en-US" dirty="0"/>
              <a:t>to control how much light goes through the </a:t>
            </a:r>
            <a:r>
              <a:rPr lang="en-US" b="1" dirty="0"/>
              <a:t>pupil.</a:t>
            </a:r>
            <a:r>
              <a:rPr lang="en-US" dirty="0"/>
              <a:t> </a:t>
            </a:r>
            <a:endParaRPr lang="en-GB" dirty="0"/>
          </a:p>
        </p:txBody>
      </p:sp>
      <p:sp>
        <p:nvSpPr>
          <p:cNvPr id="13315" name="Title 20"/>
          <p:cNvSpPr>
            <a:spLocks noGrp="1"/>
          </p:cNvSpPr>
          <p:nvPr>
            <p:ph type="title"/>
          </p:nvPr>
        </p:nvSpPr>
        <p:spPr>
          <a:xfrm>
            <a:off x="457200" y="479425"/>
            <a:ext cx="8220075" cy="993775"/>
          </a:xfrm>
        </p:spPr>
        <p:txBody>
          <a:bodyPr/>
          <a:lstStyle/>
          <a:p>
            <a:pPr eaLnBrk="1" hangingPunct="1"/>
            <a:r>
              <a:rPr lang="en-GB" altLang="en-US" sz="3600" smtClean="0"/>
              <a:t>Iris</a:t>
            </a:r>
          </a:p>
        </p:txBody>
      </p:sp>
      <p:sp>
        <p:nvSpPr>
          <p:cNvPr id="13316"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3317"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03538" y="1760538"/>
            <a:ext cx="3336925" cy="333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57630" y="768932"/>
            <a:ext cx="487363" cy="487363"/>
          </a:xfrm>
          <a:prstGeom prst="rect">
            <a:avLst/>
          </a:prstGeom>
        </p:spPr>
      </p:pic>
      <p:sp>
        <p:nvSpPr>
          <p:cNvPr id="7" name="TextBox 4"/>
          <p:cNvSpPr txBox="1"/>
          <p:nvPr/>
        </p:nvSpPr>
        <p:spPr>
          <a:xfrm>
            <a:off x="6701908" y="851177"/>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6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5321300"/>
            <a:ext cx="7632700" cy="77152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t>The cornea is the clear dome that sits in front of the iris (the coloured part of the eye). It helps your eye focus as light passes through.</a:t>
            </a:r>
          </a:p>
        </p:txBody>
      </p:sp>
      <p:sp>
        <p:nvSpPr>
          <p:cNvPr id="14339" name="Title 20"/>
          <p:cNvSpPr>
            <a:spLocks noGrp="1"/>
          </p:cNvSpPr>
          <p:nvPr>
            <p:ph type="title"/>
          </p:nvPr>
        </p:nvSpPr>
        <p:spPr>
          <a:xfrm>
            <a:off x="457200" y="479425"/>
            <a:ext cx="8220075" cy="993775"/>
          </a:xfrm>
        </p:spPr>
        <p:txBody>
          <a:bodyPr/>
          <a:lstStyle/>
          <a:p>
            <a:pPr eaLnBrk="1" hangingPunct="1"/>
            <a:r>
              <a:rPr lang="en-GB" altLang="en-US" sz="3600" smtClean="0"/>
              <a:t>The Cornea</a:t>
            </a:r>
          </a:p>
        </p:txBody>
      </p:sp>
      <p:sp>
        <p:nvSpPr>
          <p:cNvPr id="14340"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4341"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506538"/>
            <a:ext cx="6400800" cy="342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426291" y="685799"/>
            <a:ext cx="487363" cy="487363"/>
          </a:xfrm>
          <a:prstGeom prst="rect">
            <a:avLst/>
          </a:prstGeom>
        </p:spPr>
      </p:pic>
      <p:cxnSp>
        <p:nvCxnSpPr>
          <p:cNvPr id="5" name="Straight Arrow Connector 4"/>
          <p:cNvCxnSpPr/>
          <p:nvPr/>
        </p:nvCxnSpPr>
        <p:spPr>
          <a:xfrm flipH="1">
            <a:off x="4336869" y="1246188"/>
            <a:ext cx="34834" cy="10040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49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4767263"/>
            <a:ext cx="7632700" cy="1325562"/>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t>The pupil looks like a black circle in the </a:t>
            </a:r>
            <a:r>
              <a:rPr lang="en-US"/>
              <a:t>centre </a:t>
            </a:r>
            <a:r>
              <a:rPr lang="en-US" dirty="0"/>
              <a:t>of the eye, but it is really an opening in the iris which lets light enter the eye. The pupil can change in size; it gets smaller in very bright conditions and larger in dark conditions.</a:t>
            </a:r>
            <a:endParaRPr lang="en-GB" dirty="0"/>
          </a:p>
        </p:txBody>
      </p:sp>
      <p:sp>
        <p:nvSpPr>
          <p:cNvPr id="15363" name="Title 20"/>
          <p:cNvSpPr>
            <a:spLocks noGrp="1"/>
          </p:cNvSpPr>
          <p:nvPr>
            <p:ph type="title"/>
          </p:nvPr>
        </p:nvSpPr>
        <p:spPr>
          <a:xfrm>
            <a:off x="457200" y="479425"/>
            <a:ext cx="8220075" cy="993775"/>
          </a:xfrm>
        </p:spPr>
        <p:txBody>
          <a:bodyPr/>
          <a:lstStyle/>
          <a:p>
            <a:pPr eaLnBrk="1" hangingPunct="1"/>
            <a:r>
              <a:rPr lang="en-GB" altLang="en-US" sz="3600" smtClean="0"/>
              <a:t>Pupil</a:t>
            </a:r>
          </a:p>
        </p:txBody>
      </p:sp>
      <p:sp>
        <p:nvSpPr>
          <p:cNvPr id="15364"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5365"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7575" y="1595438"/>
            <a:ext cx="7299325" cy="276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433514" y="719137"/>
            <a:ext cx="487363" cy="487363"/>
          </a:xfrm>
          <a:prstGeom prst="rect">
            <a:avLst/>
          </a:prstGeom>
        </p:spPr>
      </p:pic>
      <p:sp>
        <p:nvSpPr>
          <p:cNvPr id="7" name="TextBox 4"/>
          <p:cNvSpPr txBox="1"/>
          <p:nvPr/>
        </p:nvSpPr>
        <p:spPr>
          <a:xfrm>
            <a:off x="5967986" y="777738"/>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09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546225"/>
            <a:ext cx="7632700" cy="77152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t>The </a:t>
            </a:r>
            <a:r>
              <a:rPr lang="en-US" b="1" dirty="0"/>
              <a:t>anterior</a:t>
            </a:r>
            <a:r>
              <a:rPr lang="en-US" dirty="0"/>
              <a:t> </a:t>
            </a:r>
            <a:r>
              <a:rPr lang="en-US" b="1" dirty="0"/>
              <a:t>chamber</a:t>
            </a:r>
            <a:r>
              <a:rPr lang="en-US" dirty="0"/>
              <a:t> is the space between the cornea and the iris. This space is filled with a special fluid that helps keep the eye healthy.</a:t>
            </a:r>
            <a:endParaRPr lang="en-GB" dirty="0"/>
          </a:p>
        </p:txBody>
      </p:sp>
      <p:sp>
        <p:nvSpPr>
          <p:cNvPr id="16387" name="Title 20"/>
          <p:cNvSpPr>
            <a:spLocks noGrp="1"/>
          </p:cNvSpPr>
          <p:nvPr>
            <p:ph type="title"/>
          </p:nvPr>
        </p:nvSpPr>
        <p:spPr>
          <a:xfrm>
            <a:off x="457200" y="479425"/>
            <a:ext cx="8220075" cy="993775"/>
          </a:xfrm>
        </p:spPr>
        <p:txBody>
          <a:bodyPr/>
          <a:lstStyle/>
          <a:p>
            <a:pPr eaLnBrk="1" hangingPunct="1"/>
            <a:r>
              <a:rPr lang="en-GB" altLang="en-US" sz="3600" smtClean="0"/>
              <a:t>The Anterior Chamber</a:t>
            </a:r>
          </a:p>
        </p:txBody>
      </p:sp>
      <p:sp>
        <p:nvSpPr>
          <p:cNvPr id="16388"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6389"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16325" y="2551113"/>
            <a:ext cx="1911350" cy="354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948805" y="732630"/>
            <a:ext cx="487363" cy="487363"/>
          </a:xfrm>
          <a:prstGeom prst="rect">
            <a:avLst/>
          </a:prstGeom>
        </p:spPr>
      </p:pic>
      <p:sp>
        <p:nvSpPr>
          <p:cNvPr id="7" name="TextBox 4"/>
          <p:cNvSpPr txBox="1"/>
          <p:nvPr/>
        </p:nvSpPr>
        <p:spPr>
          <a:xfrm>
            <a:off x="6770623" y="1139496"/>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8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477963"/>
            <a:ext cx="7632700" cy="104933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t>After light enters the pupil, it hits the lens. The lens sits behind the iris and is clear. The lens' job is to focus light rays on the back of the eyeball.</a:t>
            </a:r>
          </a:p>
        </p:txBody>
      </p:sp>
      <p:sp>
        <p:nvSpPr>
          <p:cNvPr id="17411" name="Title 20"/>
          <p:cNvSpPr>
            <a:spLocks noGrp="1"/>
          </p:cNvSpPr>
          <p:nvPr>
            <p:ph type="title"/>
          </p:nvPr>
        </p:nvSpPr>
        <p:spPr>
          <a:xfrm>
            <a:off x="457200" y="479425"/>
            <a:ext cx="8220075" cy="993775"/>
          </a:xfrm>
        </p:spPr>
        <p:txBody>
          <a:bodyPr/>
          <a:lstStyle/>
          <a:p>
            <a:pPr eaLnBrk="1" hangingPunct="1"/>
            <a:r>
              <a:rPr lang="en-GB" altLang="en-US" sz="3600" smtClean="0"/>
              <a:t>The Lens and Ciliary Muscle</a:t>
            </a:r>
          </a:p>
        </p:txBody>
      </p:sp>
      <p:sp>
        <p:nvSpPr>
          <p:cNvPr id="17412"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7" name="Rectangle 6"/>
          <p:cNvSpPr/>
          <p:nvPr/>
        </p:nvSpPr>
        <p:spPr>
          <a:xfrm>
            <a:off x="750888" y="5043488"/>
            <a:ext cx="7632700" cy="1049337"/>
          </a:xfrm>
          <a:prstGeom prst="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t>The lens is held in place by the </a:t>
            </a:r>
            <a:r>
              <a:rPr lang="en-US" b="1" dirty="0"/>
              <a:t>ciliary</a:t>
            </a:r>
            <a:r>
              <a:rPr lang="en-US" dirty="0"/>
              <a:t> </a:t>
            </a:r>
            <a:r>
              <a:rPr lang="en-US" b="1" dirty="0"/>
              <a:t>muscle</a:t>
            </a:r>
            <a:r>
              <a:rPr lang="en-US" dirty="0"/>
              <a:t>. It can change the shape and thickness of the lens to help you focus on objects that are up close or far away.</a:t>
            </a:r>
            <a:endParaRPr lang="en-GB" dirty="0"/>
          </a:p>
        </p:txBody>
      </p:sp>
      <p:pic>
        <p:nvPicPr>
          <p:cNvPr id="17414"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76625" y="2679700"/>
            <a:ext cx="2319338"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28073" y="581024"/>
            <a:ext cx="487363" cy="487363"/>
          </a:xfrm>
          <a:prstGeom prst="rect">
            <a:avLst/>
          </a:prstGeom>
        </p:spPr>
      </p:pic>
      <p:sp>
        <p:nvSpPr>
          <p:cNvPr id="8" name="TextBox 4"/>
          <p:cNvSpPr txBox="1"/>
          <p:nvPr/>
        </p:nvSpPr>
        <p:spPr>
          <a:xfrm>
            <a:off x="7449891" y="1059888"/>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74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pPr eaLnBrk="1" hangingPunct="1"/>
            <a:r>
              <a:rPr lang="en-GB" altLang="en-US" sz="3600" smtClean="0"/>
              <a:t>The Lens and Ciliary Muscle</a:t>
            </a:r>
          </a:p>
        </p:txBody>
      </p:sp>
      <p:sp>
        <p:nvSpPr>
          <p:cNvPr id="18435"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7" name="Rectangle 6"/>
          <p:cNvSpPr/>
          <p:nvPr/>
        </p:nvSpPr>
        <p:spPr>
          <a:xfrm>
            <a:off x="755650" y="5332413"/>
            <a:ext cx="7632700" cy="773112"/>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just" eaLnBrk="1" fontAlgn="auto" hangingPunct="1">
              <a:spcBef>
                <a:spcPts val="0"/>
              </a:spcBef>
              <a:spcAft>
                <a:spcPts val="0"/>
              </a:spcAft>
              <a:defRPr/>
            </a:pPr>
            <a:r>
              <a:rPr lang="en-US" dirty="0"/>
              <a:t>When you look at things up close, the lens becomes thicker. When you look at things far away, the lens becomes thinner.</a:t>
            </a:r>
            <a:endParaRPr lang="en-GB" dirty="0"/>
          </a:p>
        </p:txBody>
      </p:sp>
      <p:pic>
        <p:nvPicPr>
          <p:cNvPr id="1843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3375" y="1347788"/>
            <a:ext cx="5937250" cy="387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479425"/>
            <a:ext cx="8220075" cy="993775"/>
          </a:xfrm>
        </p:spPr>
        <p:txBody>
          <a:bodyPr/>
          <a:lstStyle/>
          <a:p>
            <a:pPr eaLnBrk="1" hangingPunct="1"/>
            <a:r>
              <a:rPr lang="en-GB" altLang="en-US" sz="3600" smtClean="0"/>
              <a:t>The Vitreous Body</a:t>
            </a:r>
          </a:p>
        </p:txBody>
      </p:sp>
      <p:sp>
        <p:nvSpPr>
          <p:cNvPr id="19459"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7" name="Rectangle 6"/>
          <p:cNvSpPr/>
          <p:nvPr/>
        </p:nvSpPr>
        <p:spPr>
          <a:xfrm>
            <a:off x="755650" y="5194300"/>
            <a:ext cx="7632700" cy="104933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dirty="0"/>
              <a:t>The vitreous body is the biggest part of the eye and gives the eye it shape. It is filled with a clear, jelly like material </a:t>
            </a:r>
            <a:r>
              <a:rPr lang="en-US" dirty="0"/>
              <a:t>called the vitreous humor.</a:t>
            </a:r>
            <a:endParaRPr lang="en-GB" dirty="0"/>
          </a:p>
        </p:txBody>
      </p:sp>
      <p:pic>
        <p:nvPicPr>
          <p:cNvPr id="19461"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7913" y="1370013"/>
            <a:ext cx="7148512" cy="366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extBox 3"/>
          <p:cNvSpPr txBox="1">
            <a:spLocks noChangeArrowheads="1"/>
          </p:cNvSpPr>
          <p:nvPr/>
        </p:nvSpPr>
        <p:spPr bwMode="auto">
          <a:xfrm>
            <a:off x="3675063" y="3098800"/>
            <a:ext cx="2200275"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900">
                <a:solidFill>
                  <a:schemeClr val="tx1"/>
                </a:solidFill>
              </a:rPr>
              <a:t>Vitreous humor</a:t>
            </a:r>
          </a:p>
          <a:p>
            <a:pPr eaLnBrk="1" hangingPunct="1">
              <a:lnSpc>
                <a:spcPct val="100000"/>
              </a:lnSpc>
              <a:spcBef>
                <a:spcPct val="0"/>
              </a:spcBef>
              <a:buFontTx/>
              <a:buNone/>
            </a:pPr>
            <a:endParaRPr lang="en-GB" altLang="en-US">
              <a:solidFill>
                <a:schemeClr val="tx1"/>
              </a:solidFill>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114268" y="727075"/>
            <a:ext cx="487363" cy="487363"/>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0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4767263"/>
            <a:ext cx="7632700" cy="1325562"/>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t>The retina is in the very back of the eye. The retina takes the light the eye receives and changes it into nerve signals so the brain can understand what the eye is seeing. When the image hits the retina, it is actually upside down!</a:t>
            </a:r>
            <a:endParaRPr lang="en-GB" dirty="0"/>
          </a:p>
        </p:txBody>
      </p:sp>
      <p:sp>
        <p:nvSpPr>
          <p:cNvPr id="20483" name="Title 20"/>
          <p:cNvSpPr>
            <a:spLocks noGrp="1"/>
          </p:cNvSpPr>
          <p:nvPr>
            <p:ph type="title"/>
          </p:nvPr>
        </p:nvSpPr>
        <p:spPr>
          <a:xfrm>
            <a:off x="457200" y="479425"/>
            <a:ext cx="8220075" cy="993775"/>
          </a:xfrm>
        </p:spPr>
        <p:txBody>
          <a:bodyPr/>
          <a:lstStyle/>
          <a:p>
            <a:pPr eaLnBrk="1" hangingPunct="1"/>
            <a:r>
              <a:rPr lang="en-GB" altLang="en-US" sz="3600" smtClean="0"/>
              <a:t>The Retina</a:t>
            </a:r>
          </a:p>
        </p:txBody>
      </p:sp>
      <p:sp>
        <p:nvSpPr>
          <p:cNvPr id="20484"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20485"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38300" y="1308100"/>
            <a:ext cx="6151563" cy="328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400165" y="681037"/>
            <a:ext cx="487363" cy="487363"/>
          </a:xfrm>
          <a:prstGeom prst="rect">
            <a:avLst/>
          </a:prstGeom>
        </p:spPr>
      </p:pic>
      <p:sp>
        <p:nvSpPr>
          <p:cNvPr id="7" name="TextBox 4"/>
          <p:cNvSpPr txBox="1"/>
          <p:nvPr/>
        </p:nvSpPr>
        <p:spPr>
          <a:xfrm>
            <a:off x="7057261" y="767318"/>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506"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5043488"/>
            <a:ext cx="7632700" cy="104933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US" dirty="0"/>
              <a:t>The optic nerve carries the messages from the eye to the brain. The messages it sends to the brain are still upside down but amazingly the brain knows how to flip this image up the right way!</a:t>
            </a:r>
          </a:p>
        </p:txBody>
      </p:sp>
      <p:sp>
        <p:nvSpPr>
          <p:cNvPr id="21507" name="Title 20"/>
          <p:cNvSpPr>
            <a:spLocks noGrp="1"/>
          </p:cNvSpPr>
          <p:nvPr>
            <p:ph type="title"/>
          </p:nvPr>
        </p:nvSpPr>
        <p:spPr>
          <a:xfrm>
            <a:off x="457200" y="479425"/>
            <a:ext cx="8220075" cy="993775"/>
          </a:xfrm>
        </p:spPr>
        <p:txBody>
          <a:bodyPr/>
          <a:lstStyle/>
          <a:p>
            <a:pPr eaLnBrk="1" hangingPunct="1"/>
            <a:r>
              <a:rPr lang="en-GB" altLang="en-US" sz="3600" smtClean="0"/>
              <a:t>Optic Nerve</a:t>
            </a:r>
          </a:p>
        </p:txBody>
      </p:sp>
      <p:sp>
        <p:nvSpPr>
          <p:cNvPr id="21508" name="Rectangle 5"/>
          <p:cNvSpPr>
            <a:spLocks/>
          </p:cNvSpPr>
          <p:nvPr/>
        </p:nvSpPr>
        <p:spPr bwMode="auto">
          <a:xfrm>
            <a:off x="755650" y="239077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21509"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68450" y="1387475"/>
            <a:ext cx="6007100"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999571" y="732630"/>
            <a:ext cx="487363" cy="487363"/>
          </a:xfrm>
          <a:prstGeom prst="rect">
            <a:avLst/>
          </a:prstGeom>
        </p:spPr>
      </p:pic>
      <p:sp>
        <p:nvSpPr>
          <p:cNvPr id="7" name="TextBox 4"/>
          <p:cNvSpPr txBox="1"/>
          <p:nvPr/>
        </p:nvSpPr>
        <p:spPr>
          <a:xfrm>
            <a:off x="6701908" y="851177"/>
            <a:ext cx="133108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b="1" dirty="0" smtClean="0">
                <a:latin typeface="XCCW Joined 8a" panose="03050602040000000000" pitchFamily="66" charset="0"/>
              </a:rPr>
              <a:t>Click me</a:t>
            </a:r>
            <a:endParaRPr lang="en-GB" b="1" dirty="0">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0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188</TotalTime>
  <Words>602</Words>
  <Application>Microsoft Office PowerPoint</Application>
  <PresentationFormat>On-screen Show (4:3)</PresentationFormat>
  <Paragraphs>41</Paragraphs>
  <Slides>15</Slides>
  <Notes>0</Notes>
  <HiddenSlides>0</HiddenSlides>
  <MMClips>12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Twinkl</vt:lpstr>
      <vt:lpstr>Arial</vt:lpstr>
      <vt:lpstr>Sassoon Infant Rg</vt:lpstr>
      <vt:lpstr>XCCW Joined 8a</vt:lpstr>
      <vt:lpstr>Calibri</vt:lpstr>
      <vt:lpstr>Twinkl SemiBold</vt:lpstr>
      <vt:lpstr>Office Theme</vt:lpstr>
      <vt:lpstr>PowerPoint Presentation</vt:lpstr>
      <vt:lpstr>Our Eyes</vt:lpstr>
      <vt:lpstr>Look Closely </vt:lpstr>
      <vt:lpstr>Eyelids</vt:lpstr>
      <vt:lpstr>The Sclera</vt:lpstr>
      <vt:lpstr>Iris</vt:lpstr>
      <vt:lpstr>The Cornea</vt:lpstr>
      <vt:lpstr>Pupil</vt:lpstr>
      <vt:lpstr>The Anterior Chamber</vt:lpstr>
      <vt:lpstr>The Lens and Ciliary Muscle</vt:lpstr>
      <vt:lpstr>The Lens and Ciliary Muscle</vt:lpstr>
      <vt:lpstr>The Vitreous Body</vt:lpstr>
      <vt:lpstr>The Retina</vt:lpstr>
      <vt:lpstr>Optic Nerve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Hannah Dannell</cp:lastModifiedBy>
  <cp:revision>18</cp:revision>
  <dcterms:created xsi:type="dcterms:W3CDTF">2017-02-24T15:37:50Z</dcterms:created>
  <dcterms:modified xsi:type="dcterms:W3CDTF">2020-06-16T22:51:23Z</dcterms:modified>
</cp:coreProperties>
</file>