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4"/>
  </p:sldMasterIdLst>
  <p:sldIdLst>
    <p:sldId id="256" r:id="rId5"/>
    <p:sldId id="286" r:id="rId6"/>
    <p:sldId id="287" r:id="rId7"/>
    <p:sldId id="290" r:id="rId8"/>
    <p:sldId id="264" r:id="rId9"/>
    <p:sldId id="266" r:id="rId10"/>
    <p:sldId id="291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B75E85-F0C9-1675-FC27-D57C2FA2B4A6}" v="1168" dt="2024-06-10T13:21:22.030"/>
    <p1510:client id="{D4988DD6-99AE-8572-4054-0104EBDB3DE3}" v="202" dt="2024-06-10T14:13:11.7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92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D200B3F0-A9BC-48CE-8EB6-ECE965069900}" type="datetimeFigureOut">
              <a:rPr lang="en-US" dirty="0"/>
              <a:pPr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801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dirty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997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dirty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1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dirty="0"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568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dirty="0"/>
              <a:t>6/14/2024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923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dirty="0"/>
              <a:t>6/14/2024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251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dirty="0"/>
              <a:t>6/14/2024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420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dirty="0"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53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dirty="0"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998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9FFFF-3106-4DDB-AA62-0C80862170D6}" type="datetimeFigureOut">
              <a:rPr lang="en-US" dirty="0"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194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dirty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868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dirty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1381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dirty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990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E0DC7-7F53-471C-A711-B3DA6F2535F3}" type="datetimeFigureOut">
              <a:rPr lang="en-US" dirty="0"/>
              <a:t>6/14/2024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6066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4C9D-4618-451D-80C1-6A376BB42AB4}" type="datetimeFigureOut">
              <a:rPr lang="en-US" dirty="0"/>
              <a:t>6/14/2024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743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dirty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789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dirty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3428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1EF79-83EA-4375-AA3A-A2A8C0268140}" type="datetimeFigureOut">
              <a:rPr lang="en-GB" smtClean="0"/>
              <a:t>14/06/2024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1885A-465C-445B-8340-E243AF4E9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64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dirty="0"/>
              <a:t>6/14/2024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713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  <p:sldLayoutId id="2147483741" r:id="rId1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xsAeRUS2V0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60773" y="877738"/>
            <a:ext cx="3382297" cy="328195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Term 6</a:t>
            </a:r>
            <a:br>
              <a:rPr lang="en-US" sz="4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en-US" sz="4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Art Competition</a:t>
            </a:r>
            <a:endParaRPr lang="en-US" sz="4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60773" y="4591665"/>
            <a:ext cx="3382298" cy="1150156"/>
          </a:xfrm>
        </p:spPr>
        <p:txBody>
          <a:bodyPr>
            <a:norm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Theme park ride design</a:t>
            </a:r>
          </a:p>
        </p:txBody>
      </p:sp>
      <p:pic>
        <p:nvPicPr>
          <p:cNvPr id="4" name="Picture 3" descr="A roller coaster with many rides&#10;&#10;Description automatically generated">
            <a:extLst>
              <a:ext uri="{FF2B5EF4-FFF2-40B4-BE49-F238E27FC236}">
                <a16:creationId xmlns:a16="http://schemas.microsoft.com/office/drawing/2014/main" id="{F1BBBDE9-C35E-60B6-9461-E9A5CFB29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63" y="1502347"/>
            <a:ext cx="6470907" cy="38501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215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5B0D1B-6BD9-6F19-7982-58E736E3C335}"/>
              </a:ext>
            </a:extLst>
          </p:cNvPr>
          <p:cNvSpPr txBox="1"/>
          <p:nvPr/>
        </p:nvSpPr>
        <p:spPr>
          <a:xfrm>
            <a:off x="3810000" y="968922"/>
            <a:ext cx="399064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7A9766-29AC-6C28-9255-90256EC1FD4E}"/>
              </a:ext>
            </a:extLst>
          </p:cNvPr>
          <p:cNvSpPr txBox="1"/>
          <p:nvPr/>
        </p:nvSpPr>
        <p:spPr>
          <a:xfrm>
            <a:off x="1138518" y="1530724"/>
            <a:ext cx="992617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https://www.youtube.com/watch?v=NxsAeRUS2V0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4658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5A26F39-6C13-6E75-484D-B9D02D9597B1}"/>
              </a:ext>
            </a:extLst>
          </p:cNvPr>
          <p:cNvSpPr txBox="1"/>
          <p:nvPr/>
        </p:nvSpPr>
        <p:spPr>
          <a:xfrm>
            <a:off x="5616620" y="826648"/>
            <a:ext cx="5428551" cy="315375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 fontScale="77500" lnSpcReduction="200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endParaRPr lang="en-US">
              <a:solidFill>
                <a:schemeClr val="bg2"/>
              </a:solidFill>
              <a:ea typeface="+mj-ea"/>
              <a:cs typeface="+mj-cs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endParaRPr lang="en-US" sz="5400" b="0" i="0" kern="1200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8600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Winner KS1</a:t>
            </a:r>
            <a:endParaRPr lang="en-US" dirty="0">
              <a:ea typeface="+mj-ea"/>
              <a:cs typeface="+mj-cs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endParaRPr lang="en-US" sz="5400" b="0" i="0" kern="1200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endParaRPr lang="en-US" sz="5400" b="0" i="0" kern="1200" dirty="0">
              <a:solidFill>
                <a:schemeClr val="bg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716F31-47D0-5277-BC30-AAB08D28330F}"/>
              </a:ext>
            </a:extLst>
          </p:cNvPr>
          <p:cNvSpPr txBox="1"/>
          <p:nvPr/>
        </p:nvSpPr>
        <p:spPr>
          <a:xfrm>
            <a:off x="5695061" y="4591665"/>
            <a:ext cx="5428551" cy="162232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5400" b="0" i="0" kern="1200" cap="all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Bonnie – Yr 1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F95E15D-650C-41BB-8319-11DF638190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5" y="396836"/>
            <a:ext cx="4992158" cy="6058999"/>
            <a:chOff x="423335" y="396836"/>
            <a:chExt cx="4992158" cy="605899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0C9107C-7ADA-4B42-9645-0B36A5D3F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5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25265F45-0285-4358-BCAC-BB7F21B530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170217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7E1C4A83-2941-48D7-AC4D-1802CAEE8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3545327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3" name="Picture 2" descr="A drawing of a person&#10;&#10;Description automatically generated">
            <a:extLst>
              <a:ext uri="{FF2B5EF4-FFF2-40B4-BE49-F238E27FC236}">
                <a16:creationId xmlns:a16="http://schemas.microsoft.com/office/drawing/2014/main" id="{AED0493B-6F92-8984-9E1E-C9CB8C48E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102" y="1114621"/>
            <a:ext cx="3471568" cy="46287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C5B0D1B-6BD9-6F19-7982-58E736E3C335}"/>
              </a:ext>
            </a:extLst>
          </p:cNvPr>
          <p:cNvSpPr txBox="1"/>
          <p:nvPr/>
        </p:nvSpPr>
        <p:spPr>
          <a:xfrm>
            <a:off x="3810000" y="968922"/>
            <a:ext cx="399064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055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5B0D1B-6BD9-6F19-7982-58E736E3C335}"/>
              </a:ext>
            </a:extLst>
          </p:cNvPr>
          <p:cNvSpPr txBox="1"/>
          <p:nvPr/>
        </p:nvSpPr>
        <p:spPr>
          <a:xfrm>
            <a:off x="3810000" y="968922"/>
            <a:ext cx="399064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A26F39-6C13-6E75-484D-B9D02D9597B1}"/>
              </a:ext>
            </a:extLst>
          </p:cNvPr>
          <p:cNvSpPr txBox="1"/>
          <p:nvPr/>
        </p:nvSpPr>
        <p:spPr>
          <a:xfrm>
            <a:off x="1001718" y="850170"/>
            <a:ext cx="3660589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Candara"/>
              </a:rPr>
              <a:t>Winners KS2 </a:t>
            </a:r>
            <a:endParaRPr lang="en-US" sz="4400" dirty="0">
              <a:solidFill>
                <a:schemeClr val="bg1"/>
              </a:solidFill>
              <a:latin typeface="Century Gothic" panose="020B0502020202020204"/>
            </a:endParaRPr>
          </a:p>
          <a:p>
            <a:endParaRPr lang="en-US" sz="2400" b="1">
              <a:solidFill>
                <a:schemeClr val="bg1"/>
              </a:solidFill>
              <a:latin typeface="Candara"/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sz="2400">
              <a:solidFill>
                <a:schemeClr val="bg1"/>
              </a:solidFill>
            </a:endParaRPr>
          </a:p>
          <a:p>
            <a:endParaRPr lang="en-US" sz="2400">
              <a:solidFill>
                <a:schemeClr val="bg1"/>
              </a:solidFill>
            </a:endParaRPr>
          </a:p>
        </p:txBody>
      </p:sp>
      <p:pic>
        <p:nvPicPr>
          <p:cNvPr id="3" name="Picture 2" descr="A cat painting on a table&#10;&#10;Description automatically generated">
            <a:extLst>
              <a:ext uri="{FF2B5EF4-FFF2-40B4-BE49-F238E27FC236}">
                <a16:creationId xmlns:a16="http://schemas.microsoft.com/office/drawing/2014/main" id="{BA9A4336-2D14-C071-BA66-0158386B0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629" y="1539689"/>
            <a:ext cx="3353360" cy="4450976"/>
          </a:xfrm>
          <a:prstGeom prst="rect">
            <a:avLst/>
          </a:prstGeom>
        </p:spPr>
      </p:pic>
      <p:pic>
        <p:nvPicPr>
          <p:cNvPr id="4" name="Picture 3" descr="A painting of a person with flowers on her head&#10;&#10;Description automatically generated">
            <a:extLst>
              <a:ext uri="{FF2B5EF4-FFF2-40B4-BE49-F238E27FC236}">
                <a16:creationId xmlns:a16="http://schemas.microsoft.com/office/drawing/2014/main" id="{AD7FA861-A735-0B2B-81AC-F63AE64FFE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8597" y="654424"/>
            <a:ext cx="4217893" cy="55379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5D609D-39A0-A57A-3157-2BAF4AFDD2C8}"/>
              </a:ext>
            </a:extLst>
          </p:cNvPr>
          <p:cNvSpPr txBox="1"/>
          <p:nvPr/>
        </p:nvSpPr>
        <p:spPr>
          <a:xfrm>
            <a:off x="4273049" y="2765051"/>
            <a:ext cx="2526848" cy="1200329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/>
              <a:t>Summer – </a:t>
            </a:r>
            <a:r>
              <a:rPr lang="en-US" sz="2400" b="1" err="1"/>
              <a:t>Yr</a:t>
            </a:r>
            <a:r>
              <a:rPr lang="en-US" sz="2400" b="1" dirty="0"/>
              <a:t> 6</a:t>
            </a:r>
          </a:p>
          <a:p>
            <a:endParaRPr lang="en-US" sz="2400" b="1" dirty="0"/>
          </a:p>
          <a:p>
            <a:r>
              <a:rPr lang="en-US" sz="2400" b="1" dirty="0"/>
              <a:t>Eli – </a:t>
            </a:r>
            <a:r>
              <a:rPr lang="en-US" sz="2400" b="1" err="1"/>
              <a:t>Yr</a:t>
            </a:r>
            <a:r>
              <a:rPr lang="en-US" sz="2400" b="1" dirty="0"/>
              <a:t> 4</a:t>
            </a:r>
          </a:p>
        </p:txBody>
      </p:sp>
    </p:spTree>
    <p:extLst>
      <p:ext uri="{BB962C8B-B14F-4D97-AF65-F5344CB8AC3E}">
        <p14:creationId xmlns:p14="http://schemas.microsoft.com/office/powerpoint/2010/main" val="32946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5979" y="717408"/>
            <a:ext cx="10902555" cy="5847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 defTabSz="324612">
              <a:spcAft>
                <a:spcPts val="600"/>
              </a:spcAft>
            </a:pPr>
            <a:endParaRPr lang="en-US" sz="3200" b="1" kern="120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  <a:cs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33080-CE1B-DD21-0D26-983EF8C91697}"/>
              </a:ext>
            </a:extLst>
          </p:cNvPr>
          <p:cNvSpPr txBox="1"/>
          <p:nvPr/>
        </p:nvSpPr>
        <p:spPr>
          <a:xfrm>
            <a:off x="546863" y="554691"/>
            <a:ext cx="11221653" cy="58169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400" b="1" u="sng" dirty="0">
                <a:solidFill>
                  <a:srgbClr val="FFFFFF"/>
                </a:solidFill>
                <a:latin typeface="Candara"/>
              </a:rPr>
              <a:t>This term's theme: </a:t>
            </a:r>
            <a:endParaRPr lang="en-US" dirty="0">
              <a:solidFill>
                <a:srgbClr val="000000"/>
              </a:solidFill>
              <a:latin typeface="Century Gothic" panose="020B0502020202020204"/>
            </a:endParaRPr>
          </a:p>
          <a:p>
            <a:r>
              <a:rPr lang="en-GB" sz="4400" b="1" dirty="0">
                <a:solidFill>
                  <a:srgbClr val="FFFFFF"/>
                </a:solidFill>
                <a:latin typeface="Candara"/>
              </a:rPr>
              <a:t>Create your own theme park ride.</a:t>
            </a:r>
            <a:endParaRPr lang="en-US" dirty="0"/>
          </a:p>
          <a:p>
            <a:r>
              <a:rPr lang="en-GB" sz="2000" b="1" i="1" dirty="0">
                <a:solidFill>
                  <a:srgbClr val="FFFFFF"/>
                </a:solidFill>
                <a:latin typeface="Candara"/>
              </a:rPr>
              <a:t>Aim: </a:t>
            </a:r>
            <a:r>
              <a:rPr lang="en-US" sz="2000" b="1" i="1" dirty="0">
                <a:solidFill>
                  <a:schemeClr val="bg1"/>
                </a:solidFill>
                <a:latin typeface="Candara"/>
              </a:rPr>
              <a:t>Create your own theme park ride design to go into a theme park of your choice.</a:t>
            </a:r>
          </a:p>
          <a:p>
            <a:endParaRPr lang="en-US" sz="2400" b="1" dirty="0">
              <a:solidFill>
                <a:schemeClr val="bg1"/>
              </a:solidFill>
              <a:latin typeface="Candara"/>
            </a:endParaRPr>
          </a:p>
          <a:p>
            <a:pPr marL="342900" indent="-342900">
              <a:buFont typeface="Calibri"/>
              <a:buChar char="-"/>
            </a:pPr>
            <a:r>
              <a:rPr lang="en-US" sz="2400" b="1" dirty="0">
                <a:solidFill>
                  <a:schemeClr val="bg1"/>
                </a:solidFill>
                <a:latin typeface="Candara"/>
              </a:rPr>
              <a:t>Could your ride go into Disney World, Thorpe Park or </a:t>
            </a:r>
            <a:r>
              <a:rPr lang="en-US" sz="2400" b="1" dirty="0" err="1">
                <a:solidFill>
                  <a:schemeClr val="bg1"/>
                </a:solidFill>
                <a:latin typeface="Candara"/>
              </a:rPr>
              <a:t>Chessington</a:t>
            </a:r>
            <a:r>
              <a:rPr lang="en-US" sz="2400" b="1" dirty="0">
                <a:solidFill>
                  <a:schemeClr val="bg1"/>
                </a:solidFill>
                <a:latin typeface="Candara"/>
              </a:rPr>
              <a:t>? </a:t>
            </a:r>
          </a:p>
          <a:p>
            <a:endParaRPr lang="en-US" sz="2400" b="1" dirty="0">
              <a:solidFill>
                <a:schemeClr val="bg1"/>
              </a:solidFill>
              <a:latin typeface="Candara"/>
            </a:endParaRPr>
          </a:p>
          <a:p>
            <a:pPr marL="342900" indent="-342900">
              <a:buFont typeface="Calibri"/>
              <a:buChar char="-"/>
            </a:pPr>
            <a:r>
              <a:rPr lang="en-US" sz="2400" b="1" dirty="0">
                <a:solidFill>
                  <a:schemeClr val="bg1"/>
                </a:solidFill>
                <a:latin typeface="Candara"/>
              </a:rPr>
              <a:t>Have you ever gone to a theme park and thought, 'I wish there was [this] ride here'?</a:t>
            </a:r>
          </a:p>
          <a:p>
            <a:endParaRPr lang="en-US" sz="2400" b="1" dirty="0">
              <a:solidFill>
                <a:schemeClr val="bg1"/>
              </a:solidFill>
              <a:latin typeface="Candara"/>
            </a:endParaRPr>
          </a:p>
          <a:p>
            <a:pPr marL="342900" indent="-342900">
              <a:buFont typeface="Calibri"/>
              <a:buChar char="-"/>
            </a:pPr>
            <a:r>
              <a:rPr lang="en-US" sz="2400" b="1" dirty="0">
                <a:solidFill>
                  <a:schemeClr val="bg1"/>
                </a:solidFill>
                <a:latin typeface="Candara"/>
              </a:rPr>
              <a:t>What about a vintage-themed ride to go into Dreamland? </a:t>
            </a:r>
          </a:p>
          <a:p>
            <a:pPr marL="342900" indent="-342900">
              <a:buFont typeface="Calibri"/>
              <a:buChar char="-"/>
            </a:pPr>
            <a:endParaRPr lang="en-US" sz="2400" b="1" dirty="0">
              <a:solidFill>
                <a:schemeClr val="bg1"/>
              </a:solidFill>
              <a:latin typeface="Candara"/>
            </a:endParaRPr>
          </a:p>
          <a:p>
            <a:pPr marL="342900" indent="-342900">
              <a:buFont typeface="Calibri"/>
              <a:buChar char="-"/>
            </a:pPr>
            <a:r>
              <a:rPr lang="en-US" sz="2400" b="1" dirty="0">
                <a:solidFill>
                  <a:schemeClr val="bg1"/>
                </a:solidFill>
                <a:latin typeface="Candara"/>
              </a:rPr>
              <a:t>What will you name your ride?</a:t>
            </a:r>
          </a:p>
          <a:p>
            <a:pPr marL="342900" indent="-342900">
              <a:buFont typeface="Calibri"/>
              <a:buChar char="-"/>
            </a:pPr>
            <a:endParaRPr lang="en-US" sz="2400" b="1" dirty="0">
              <a:solidFill>
                <a:schemeClr val="bg1"/>
              </a:solidFill>
              <a:latin typeface="Candara"/>
            </a:endParaRPr>
          </a:p>
          <a:p>
            <a:pPr marL="342900" indent="-342900">
              <a:buFont typeface="Calibri"/>
              <a:buChar char="-"/>
            </a:pPr>
            <a:r>
              <a:rPr lang="en-GB" sz="2400" b="1" dirty="0">
                <a:solidFill>
                  <a:schemeClr val="bg1"/>
                </a:solidFill>
                <a:latin typeface="Candara"/>
              </a:rPr>
              <a:t>You can make/ paint/ draw your design and you need to explain what it is.</a:t>
            </a:r>
            <a:endParaRPr lang="en-US" sz="2400" b="1" dirty="0">
              <a:solidFill>
                <a:schemeClr val="bg1"/>
              </a:solidFill>
              <a:latin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939728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73D3481-3E23-4B7A-A316-DD084230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4FBEDF2-EF57-4002-A605-673E5D0B2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3356326-7048-4597-B6F4-5FF27A054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067FDE8-B371-4C07-83B4-0F87ACDEF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BBA6DDD-068A-406A-A1CE-BF27FEBD3A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93FF853-0A46-4F82-8A7D-390B21A89D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27507DC-79B3-43D3-B630-B66FBD31D8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1DF36C7-D50D-414B-A7EA-9BAB3EA37B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A6A3D491-4A77-462A-ABC3-15E024255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098" y="639703"/>
            <a:ext cx="6072776" cy="755939"/>
          </a:xfrm>
        </p:spPr>
        <p:txBody>
          <a:bodyPr>
            <a:normAutofit/>
          </a:bodyPr>
          <a:lstStyle/>
          <a:p>
            <a:r>
              <a:rPr lang="en-GB" b="1" u="sng">
                <a:latin typeface="Candara"/>
              </a:rPr>
              <a:t>Resources you can use: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39098" y="1301832"/>
            <a:ext cx="6678200" cy="4928643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2800" b="1" dirty="0">
                <a:solidFill>
                  <a:schemeClr val="bg1"/>
                </a:solidFill>
                <a:latin typeface="Candara"/>
              </a:rPr>
              <a:t>Model-making materials </a:t>
            </a:r>
            <a:endParaRPr lang="en-GB" sz="28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2800" b="1" dirty="0">
                <a:solidFill>
                  <a:schemeClr val="bg1"/>
                </a:solidFill>
                <a:latin typeface="Candara"/>
              </a:rPr>
              <a:t>Recycled materials: card, plastic, soft plastics, paper, newspaper</a:t>
            </a:r>
          </a:p>
          <a:p>
            <a:pPr>
              <a:lnSpc>
                <a:spcPct val="90000"/>
              </a:lnSpc>
            </a:pPr>
            <a:r>
              <a:rPr lang="en-GB" sz="2800" b="1" dirty="0">
                <a:solidFill>
                  <a:schemeClr val="bg1"/>
                </a:solidFill>
                <a:latin typeface="Candara"/>
              </a:rPr>
              <a:t>iPads- for inspiration</a:t>
            </a:r>
            <a:endParaRPr lang="en-GB" sz="2800" dirty="0">
              <a:solidFill>
                <a:schemeClr val="bg1"/>
              </a:solidFill>
              <a:latin typeface="Century Gothic" panose="020B0502020202020204"/>
            </a:endParaRPr>
          </a:p>
          <a:p>
            <a:pPr>
              <a:lnSpc>
                <a:spcPct val="90000"/>
              </a:lnSpc>
            </a:pPr>
            <a:r>
              <a:rPr lang="en-GB" sz="2800" b="1" dirty="0">
                <a:solidFill>
                  <a:schemeClr val="bg1"/>
                </a:solidFill>
                <a:latin typeface="Candara"/>
              </a:rPr>
              <a:t>Canvas/ boards</a:t>
            </a:r>
          </a:p>
          <a:p>
            <a:pPr>
              <a:lnSpc>
                <a:spcPct val="90000"/>
              </a:lnSpc>
            </a:pPr>
            <a:r>
              <a:rPr lang="en-GB" sz="2800" b="1" dirty="0">
                <a:solidFill>
                  <a:schemeClr val="bg1"/>
                </a:solidFill>
                <a:latin typeface="Candara"/>
              </a:rPr>
              <a:t>Pens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solidFill>
                  <a:schemeClr val="bg1"/>
                </a:solidFill>
                <a:latin typeface="Candara"/>
              </a:rPr>
              <a:t>Paint 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solidFill>
                  <a:schemeClr val="bg1"/>
                </a:solidFill>
                <a:latin typeface="Candara"/>
              </a:rPr>
              <a:t>Collage</a:t>
            </a:r>
          </a:p>
          <a:p>
            <a:pPr>
              <a:lnSpc>
                <a:spcPct val="90000"/>
              </a:lnSpc>
            </a:pPr>
            <a:r>
              <a:rPr lang="en-GB" sz="2800" b="1" dirty="0">
                <a:solidFill>
                  <a:schemeClr val="bg1"/>
                </a:solidFill>
                <a:latin typeface="Candara"/>
              </a:rPr>
              <a:t>Paper A2/A3</a:t>
            </a:r>
            <a:endParaRPr lang="en-US" sz="2800">
              <a:solidFill>
                <a:schemeClr val="bg1"/>
              </a:solidFill>
              <a:latin typeface="Candara"/>
            </a:endParaRPr>
          </a:p>
          <a:p>
            <a:pPr>
              <a:lnSpc>
                <a:spcPct val="90000"/>
              </a:lnSpc>
            </a:pPr>
            <a:r>
              <a:rPr lang="en-GB" sz="2800" b="1" dirty="0">
                <a:solidFill>
                  <a:schemeClr val="bg1"/>
                </a:solidFill>
                <a:latin typeface="Candara"/>
              </a:rPr>
              <a:t>Card</a:t>
            </a:r>
            <a:r>
              <a:rPr lang="en-GB" b="1" dirty="0">
                <a:solidFill>
                  <a:schemeClr val="bg1"/>
                </a:solidFill>
                <a:latin typeface="Candara"/>
              </a:rPr>
              <a:t> </a:t>
            </a:r>
          </a:p>
          <a:p>
            <a:pPr marL="0" indent="0">
              <a:lnSpc>
                <a:spcPct val="90000"/>
              </a:lnSpc>
              <a:buNone/>
            </a:pPr>
            <a:endParaRPr lang="en-GB" b="1" dirty="0">
              <a:solidFill>
                <a:schemeClr val="bg1"/>
              </a:solidFill>
              <a:latin typeface="Candara"/>
            </a:endParaRPr>
          </a:p>
        </p:txBody>
      </p:sp>
      <p:pic>
        <p:nvPicPr>
          <p:cNvPr id="4" name="Picture 3" descr="A ferris wheel on a green surface&#10;&#10;Description automatically generated">
            <a:extLst>
              <a:ext uri="{FF2B5EF4-FFF2-40B4-BE49-F238E27FC236}">
                <a16:creationId xmlns:a16="http://schemas.microsoft.com/office/drawing/2014/main" id="{2A84812F-7206-A134-6288-79BE1E492D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298" r="1" b="1"/>
          <a:stretch/>
        </p:blipFill>
        <p:spPr>
          <a:xfrm>
            <a:off x="7418226" y="645107"/>
            <a:ext cx="4125317" cy="271038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0FD2EC6-4CDE-490A-8B7A-0BB301377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 descr="A model of a water park&#10;&#10;Description automatically generated">
            <a:extLst>
              <a:ext uri="{FF2B5EF4-FFF2-40B4-BE49-F238E27FC236}">
                <a16:creationId xmlns:a16="http://schemas.microsoft.com/office/drawing/2014/main" id="{AFAD4662-1C07-7262-5001-D9718241D5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689" r="-3" b="-3"/>
          <a:stretch/>
        </p:blipFill>
        <p:spPr>
          <a:xfrm>
            <a:off x="7418226" y="3520086"/>
            <a:ext cx="4125317" cy="271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34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drawing of a theme park&#10;&#10;Description automatically generated">
            <a:extLst>
              <a:ext uri="{FF2B5EF4-FFF2-40B4-BE49-F238E27FC236}">
                <a16:creationId xmlns:a16="http://schemas.microsoft.com/office/drawing/2014/main" id="{A1D315B0-E962-C9A8-3D48-42BA77C434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49" r="15800" b="-2"/>
          <a:stretch/>
        </p:blipFill>
        <p:spPr>
          <a:xfrm>
            <a:off x="3793813" y="744344"/>
            <a:ext cx="4627646" cy="4627648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4" name="Picture 3" descr="A drawing of a ferris wheel&#10;&#10;Description automatically generated">
            <a:extLst>
              <a:ext uri="{FF2B5EF4-FFF2-40B4-BE49-F238E27FC236}">
                <a16:creationId xmlns:a16="http://schemas.microsoft.com/office/drawing/2014/main" id="{C843FF4E-49AE-02A5-7FF9-B58F8EEA0A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03" r="5486" b="2"/>
          <a:stretch/>
        </p:blipFill>
        <p:spPr>
          <a:xfrm>
            <a:off x="1319706" y="1757695"/>
            <a:ext cx="2590737" cy="2926956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6" name="Picture 5" descr="A wireframe of a ship&#10;&#10;Description automatically generated">
            <a:extLst>
              <a:ext uri="{FF2B5EF4-FFF2-40B4-BE49-F238E27FC236}">
                <a16:creationId xmlns:a16="http://schemas.microsoft.com/office/drawing/2014/main" id="{4B64EFBF-611C-A76F-02B9-2D633C3573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833" r="25609" b="2"/>
          <a:stretch/>
        </p:blipFill>
        <p:spPr>
          <a:xfrm>
            <a:off x="8297994" y="1757695"/>
            <a:ext cx="2577829" cy="2926956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B5E65FE-63C9-CECB-C71D-CD393CBA6BF3}"/>
              </a:ext>
            </a:extLst>
          </p:cNvPr>
          <p:cNvSpPr txBox="1"/>
          <p:nvPr/>
        </p:nvSpPr>
        <p:spPr>
          <a:xfrm>
            <a:off x="111215" y="5205132"/>
            <a:ext cx="11668967" cy="19082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u="sng" dirty="0">
                <a:latin typeface="Candara"/>
              </a:rPr>
              <a:t>Ideas </a:t>
            </a:r>
            <a:endParaRPr lang="en-US"/>
          </a:p>
          <a:p>
            <a:r>
              <a:rPr lang="en-US" sz="2000" b="1" dirty="0">
                <a:latin typeface="Candara"/>
              </a:rPr>
              <a:t>Can you design a ride on your </a:t>
            </a:r>
            <a:r>
              <a:rPr lang="en-US" sz="2000" b="1" dirty="0" err="1">
                <a:latin typeface="Candara"/>
              </a:rPr>
              <a:t>favourite</a:t>
            </a:r>
            <a:r>
              <a:rPr lang="en-US" sz="2000" b="1" dirty="0">
                <a:latin typeface="Candara"/>
              </a:rPr>
              <a:t> video game or game? </a:t>
            </a:r>
            <a:endParaRPr lang="en-US"/>
          </a:p>
          <a:p>
            <a:r>
              <a:rPr lang="en-US" sz="2000" b="1" dirty="0">
                <a:latin typeface="Candara"/>
              </a:rPr>
              <a:t>What about your </a:t>
            </a:r>
            <a:r>
              <a:rPr lang="en-US" sz="2000" b="1" dirty="0" err="1">
                <a:latin typeface="Candara"/>
              </a:rPr>
              <a:t>favourite</a:t>
            </a:r>
            <a:r>
              <a:rPr lang="en-US" sz="2000" b="1" dirty="0">
                <a:latin typeface="Candara"/>
              </a:rPr>
              <a:t> toy?</a:t>
            </a:r>
          </a:p>
          <a:p>
            <a:r>
              <a:rPr lang="en-US" sz="2000" b="1" dirty="0">
                <a:latin typeface="Candara"/>
              </a:rPr>
              <a:t>What awesome name will you give your ride? </a:t>
            </a:r>
          </a:p>
          <a:p>
            <a:r>
              <a:rPr lang="en-US" sz="2000" b="1" dirty="0">
                <a:latin typeface="Candara"/>
              </a:rPr>
              <a:t>Could you design a whole theme park?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420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lourful paints and brushes">
            <a:extLst>
              <a:ext uri="{FF2B5EF4-FFF2-40B4-BE49-F238E27FC236}">
                <a16:creationId xmlns:a16="http://schemas.microsoft.com/office/drawing/2014/main" id="{405CAC56-4C57-983E-5B1B-020B1B6864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605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4581" y="803624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7200" b="1" u="sng" dirty="0">
                <a:latin typeface="+mj-lt"/>
                <a:ea typeface="+mj-ea"/>
                <a:cs typeface="+mj-cs"/>
              </a:rPr>
              <a:t>Rules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quarter" idx="13"/>
          </p:nvPr>
        </p:nvSpPr>
        <p:spPr>
          <a:xfrm>
            <a:off x="171728" y="2339342"/>
            <a:ext cx="11529529" cy="36804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Keep your artwork appropriate and to the theme</a:t>
            </a:r>
          </a:p>
          <a:p>
            <a:r>
              <a:rPr lang="en-US" sz="2800" dirty="0">
                <a:solidFill>
                  <a:schemeClr val="tx1"/>
                </a:solidFill>
              </a:rPr>
              <a:t>Be original</a:t>
            </a:r>
          </a:p>
          <a:p>
            <a:r>
              <a:rPr lang="en-US" sz="2800" dirty="0">
                <a:solidFill>
                  <a:schemeClr val="tx1"/>
                </a:solidFill>
              </a:rPr>
              <a:t>Try to think outside the box</a:t>
            </a:r>
          </a:p>
          <a:p>
            <a:r>
              <a:rPr lang="en-US" sz="2800" dirty="0">
                <a:solidFill>
                  <a:schemeClr val="tx1"/>
                </a:solidFill>
              </a:rPr>
              <a:t>Use the inspiration from the  idea pages</a:t>
            </a:r>
          </a:p>
          <a:p>
            <a:r>
              <a:rPr lang="en-US" sz="2800" dirty="0">
                <a:solidFill>
                  <a:schemeClr val="tx1"/>
                </a:solidFill>
              </a:rPr>
              <a:t>Work must be submitted to </a:t>
            </a:r>
            <a:r>
              <a:rPr lang="en-US" sz="2800" dirty="0" err="1">
                <a:solidFill>
                  <a:schemeClr val="tx1"/>
                </a:solidFill>
              </a:rPr>
              <a:t>Mr</a:t>
            </a:r>
            <a:r>
              <a:rPr lang="en-US" sz="2800" dirty="0">
                <a:solidFill>
                  <a:schemeClr val="tx1"/>
                </a:solidFill>
              </a:rPr>
              <a:t> Brown or </a:t>
            </a:r>
            <a:r>
              <a:rPr lang="en-US" sz="2800" dirty="0" err="1">
                <a:solidFill>
                  <a:schemeClr val="tx1"/>
                </a:solidFill>
              </a:rPr>
              <a:t>Mrs</a:t>
            </a:r>
            <a:r>
              <a:rPr lang="en-US" sz="2800" dirty="0">
                <a:solidFill>
                  <a:schemeClr val="tx1"/>
                </a:solidFill>
              </a:rPr>
              <a:t> Smith by Monday 15th July with your full name, team name and age.</a:t>
            </a:r>
          </a:p>
          <a:p>
            <a:r>
              <a:rPr lang="en-US" sz="2800" dirty="0">
                <a:solidFill>
                  <a:schemeClr val="tx1"/>
                </a:solidFill>
              </a:rPr>
              <a:t>Workshops will be in the art room this term for the competition on Thursdays 12pm-1pm</a:t>
            </a:r>
          </a:p>
          <a:p>
            <a:endParaRPr lang="en-US" sz="2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395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u="sng">
                <a:solidFill>
                  <a:srgbClr val="EBEBEB"/>
                </a:solidFill>
                <a:latin typeface="Candara"/>
              </a:rPr>
              <a:t>Prizes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6383" y="2603500"/>
            <a:ext cx="8628884" cy="34163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457200" lvl="1" indent="0">
              <a:buNone/>
            </a:pPr>
            <a:endParaRPr lang="en-US" sz="3200" b="1">
              <a:latin typeface="Candara"/>
            </a:endParaRPr>
          </a:p>
          <a:p>
            <a:pPr marL="457200" lvl="1" indent="0">
              <a:buNone/>
            </a:pPr>
            <a:r>
              <a:rPr lang="en-GB" sz="3200" b="1">
                <a:latin typeface="Candara"/>
              </a:rPr>
              <a:t>There will be art-based prizes for two winners which will be announced at the beginning of next term.</a:t>
            </a:r>
          </a:p>
          <a:p>
            <a:pPr marL="457200" lvl="1" indent="0">
              <a:buNone/>
            </a:pPr>
            <a:endParaRPr lang="en-US" sz="3200">
              <a:latin typeface="Candara"/>
              <a:cs typeface="Calibri"/>
            </a:endParaRPr>
          </a:p>
          <a:p>
            <a:pPr marL="457200" lvl="1" indent="0">
              <a:buNone/>
            </a:pPr>
            <a:r>
              <a:rPr lang="en-US" sz="3200">
                <a:latin typeface="Candara"/>
              </a:rPr>
              <a:t>Good Luck!</a:t>
            </a:r>
            <a:endParaRPr lang="en-GB" sz="3200">
              <a:latin typeface="Candara"/>
              <a:cs typeface="Calibri"/>
            </a:endParaRPr>
          </a:p>
        </p:txBody>
      </p:sp>
      <p:pic>
        <p:nvPicPr>
          <p:cNvPr id="7" name="Graphic 6" descr="Trophy">
            <a:extLst>
              <a:ext uri="{FF2B5EF4-FFF2-40B4-BE49-F238E27FC236}">
                <a16:creationId xmlns:a16="http://schemas.microsoft.com/office/drawing/2014/main" id="{67C0BBB3-375A-AD44-4E3C-0BA9DB4DC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0527" y="2775951"/>
            <a:ext cx="3067163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90757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79E2B719421347B27AB3E7D8D26273" ma:contentTypeVersion="18" ma:contentTypeDescription="Create a new document." ma:contentTypeScope="" ma:versionID="2bb9587b308593fe32537210b3456a5c">
  <xsd:schema xmlns:xsd="http://www.w3.org/2001/XMLSchema" xmlns:xs="http://www.w3.org/2001/XMLSchema" xmlns:p="http://schemas.microsoft.com/office/2006/metadata/properties" xmlns:ns2="1b23b3dc-0bbd-446a-b7da-09b5a489ad73" xmlns:ns3="82bf742c-28af-4b22-825a-be22ea25a822" targetNamespace="http://schemas.microsoft.com/office/2006/metadata/properties" ma:root="true" ma:fieldsID="076a70dd93837ce30492ecaaa06c037b" ns2:_="" ns3:_="">
    <xsd:import namespace="1b23b3dc-0bbd-446a-b7da-09b5a489ad73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23b3dc-0bbd-446a-b7da-09b5a489ad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1b23b3dc-0bbd-446a-b7da-09b5a489ad73" xsi:nil="true"/>
    <SharedWithUsers xmlns="82bf742c-28af-4b22-825a-be22ea25a822">
      <UserInfo>
        <DisplayName>Hannah Dannell</DisplayName>
        <AccountId>109</AccountId>
        <AccountType/>
      </UserInfo>
    </SharedWithUsers>
    <lcf76f155ced4ddcb4097134ff3c332f xmlns="1b23b3dc-0bbd-446a-b7da-09b5a489ad73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Props1.xml><?xml version="1.0" encoding="utf-8"?>
<ds:datastoreItem xmlns:ds="http://schemas.openxmlformats.org/officeDocument/2006/customXml" ds:itemID="{49078C6C-BCC5-48AE-8839-8375531E23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65BCA0-22AF-4AEB-875E-466909E84755}">
  <ds:schemaRefs>
    <ds:schemaRef ds:uri="1b23b3dc-0bbd-446a-b7da-09b5a489ad73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E7B472B-6AED-4B9C-AA3E-A2068282DB28}">
  <ds:schemaRefs>
    <ds:schemaRef ds:uri="1b23b3dc-0bbd-446a-b7da-09b5a489ad73"/>
    <ds:schemaRef ds:uri="82bf742c-28af-4b22-825a-be22ea25a822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0</TotalTime>
  <Words>294</Words>
  <Application>Microsoft Office PowerPoint</Application>
  <PresentationFormat>Widescreen</PresentationFormat>
  <Paragraphs>56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Candara</vt:lpstr>
      <vt:lpstr>Century Gothic</vt:lpstr>
      <vt:lpstr>Wingdings 3</vt:lpstr>
      <vt:lpstr>Ion Boardroom</vt:lpstr>
      <vt:lpstr>Term 6 Art Competition</vt:lpstr>
      <vt:lpstr>PowerPoint Presentation</vt:lpstr>
      <vt:lpstr>PowerPoint Presentation</vt:lpstr>
      <vt:lpstr>PowerPoint Presentation</vt:lpstr>
      <vt:lpstr>PowerPoint Presentation</vt:lpstr>
      <vt:lpstr>Resources you can use:</vt:lpstr>
      <vt:lpstr>PowerPoint Presentation</vt:lpstr>
      <vt:lpstr>PowerPoint Presentation</vt:lpstr>
      <vt:lpstr>Prizes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Term 5 Art Competition</dc:title>
  <dc:creator>Kelly-Ann Smith</dc:creator>
  <cp:lastModifiedBy>Andrew Beraet</cp:lastModifiedBy>
  <cp:revision>378</cp:revision>
  <dcterms:created xsi:type="dcterms:W3CDTF">2023-06-07T16:17:22Z</dcterms:created>
  <dcterms:modified xsi:type="dcterms:W3CDTF">2024-06-14T07:04:58Z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0x0101002879E2B719421347B27AB3E7D8D26273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_activity">
    <vt:lpwstr>{"FileActivityType":"9","FileActivityTimeStamp":"2024-02-22T13:25:56.820Z","FileActivityUsersOnPage":[{"DisplayName":"Kelly-Ann Smith","Id":"kelly-ann.smith@vikingacademytrust.com"},{"DisplayName":"Ramsgate Teachers Members","Id":"f910686a-604a-441d-8980-f85ee77e1fb8"},{"DisplayName":"Ramsgate TA Members","Id":"816a2366-d243-4206-907a-e6b9d096a7ad"}],"FileActivityNavigationId":null}</vt:lpwstr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