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0"/>
  </p:notesMasterIdLst>
  <p:handoutMasterIdLst>
    <p:handoutMasterId r:id="rId31"/>
  </p:handoutMasterIdLst>
  <p:sldIdLst>
    <p:sldId id="256" r:id="rId5"/>
    <p:sldId id="269" r:id="rId6"/>
    <p:sldId id="257" r:id="rId7"/>
    <p:sldId id="264" r:id="rId8"/>
    <p:sldId id="265" r:id="rId9"/>
    <p:sldId id="276" r:id="rId10"/>
    <p:sldId id="306" r:id="rId11"/>
    <p:sldId id="307" r:id="rId12"/>
    <p:sldId id="279" r:id="rId13"/>
    <p:sldId id="321" r:id="rId14"/>
    <p:sldId id="258" r:id="rId15"/>
    <p:sldId id="318" r:id="rId16"/>
    <p:sldId id="273" r:id="rId17"/>
    <p:sldId id="271" r:id="rId18"/>
    <p:sldId id="261" r:id="rId19"/>
    <p:sldId id="285" r:id="rId20"/>
    <p:sldId id="309" r:id="rId21"/>
    <p:sldId id="311" r:id="rId22"/>
    <p:sldId id="315" r:id="rId23"/>
    <p:sldId id="319" r:id="rId24"/>
    <p:sldId id="314" r:id="rId25"/>
    <p:sldId id="322" r:id="rId26"/>
    <p:sldId id="323" r:id="rId27"/>
    <p:sldId id="320" r:id="rId28"/>
    <p:sldId id="302" r:id="rId29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8593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commentAuthors" Target="commentAuthors.xml"/><Relationship Id="rId37" Type="http://schemas.microsoft.com/office/2018/10/relationships/authors" Target="author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notesMaster" Target="notesMasters/notesMaster1.xml"/><Relationship Id="rId35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B129C17-9205-4554-BF5C-070656C216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41E939-D5BE-4B7F-BCD2-05DCC4E5E8C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B1389FC-84BB-41A0-BC92-057C08DC342F}" type="datetime1">
              <a:rPr lang="en-GB" smtClean="0"/>
              <a:t>02/09/2026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61800B1-1D76-46D4-ADAF-FD5EA7AFBE7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BFA674-DC58-422B-8963-09FD1B05EDD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A42FE58-2C2A-433E-A3EF-B39ACF973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56575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09B039-1C6C-4DB3-861A-76F1FF2AC578}" type="datetime1">
              <a:rPr lang="en-GB" noProof="0" smtClean="0"/>
              <a:pPr/>
              <a:t>02/09/2026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97DC217-DF71-1A49-B3EA-559F1F43B0FF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4642520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F97DC217-DF71-1A49-B3EA-559F1F43B0F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77243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70079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8096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9048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3984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2443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8733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246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0336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F97DC217-DF71-1A49-B3EA-559F1F43B0F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2268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3" y="1122363"/>
            <a:ext cx="7096933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9500507" cy="806675"/>
          </a:xfrm>
        </p:spPr>
        <p:txBody>
          <a:bodyPr rtlCol="0">
            <a:noAutofit/>
          </a:bodyPr>
          <a:lstStyle>
            <a:lvl1pPr marL="0" indent="0" algn="l">
              <a:buNone/>
              <a:defRPr sz="32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0" y="4572000"/>
            <a:ext cx="12192000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902465C8-266D-104C-9C49-323DF4A8277E}"/>
              </a:ext>
            </a:extLst>
          </p:cNvPr>
          <p:cNvSpPr/>
          <p:nvPr userDrawn="1"/>
        </p:nvSpPr>
        <p:spPr>
          <a:xfrm>
            <a:off x="583746" y="4960030"/>
            <a:ext cx="1551214" cy="1551214"/>
          </a:xfrm>
          <a:prstGeom prst="ellipse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1" name="Freeform 10">
            <a:extLst>
              <a:ext uri="{FF2B5EF4-FFF2-40B4-BE49-F238E27FC236}">
                <a16:creationId xmlns:a16="http://schemas.microsoft.com/office/drawing/2014/main" id="{37979A1C-BF60-B345-A664-2E4F7A3461EB}"/>
              </a:ext>
            </a:extLst>
          </p:cNvPr>
          <p:cNvSpPr/>
          <p:nvPr userDrawn="1"/>
        </p:nvSpPr>
        <p:spPr>
          <a:xfrm>
            <a:off x="1" y="4571999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58080B3E-915C-2D4C-8608-596E1BFD6387}"/>
              </a:ext>
            </a:extLst>
          </p:cNvPr>
          <p:cNvSpPr/>
          <p:nvPr userDrawn="1"/>
        </p:nvSpPr>
        <p:spPr>
          <a:xfrm>
            <a:off x="1" y="5739492"/>
            <a:ext cx="1118508" cy="1118508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-3419"/>
            <a:ext cx="3927573" cy="3165022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9E240E8A-950E-7946-826C-415CB5DACA43}"/>
              </a:ext>
            </a:extLst>
          </p:cNvPr>
          <p:cNvSpPr/>
          <p:nvPr userDrawn="1"/>
        </p:nvSpPr>
        <p:spPr>
          <a:xfrm>
            <a:off x="11024507" y="4580708"/>
            <a:ext cx="1167493" cy="2277292"/>
          </a:xfrm>
          <a:custGeom>
            <a:avLst/>
            <a:gdLst>
              <a:gd name="connsiteX0" fmla="*/ 1167473 w 1167493"/>
              <a:gd name="connsiteY0" fmla="*/ 0 h 2272167"/>
              <a:gd name="connsiteX1" fmla="*/ 1167493 w 1167493"/>
              <a:gd name="connsiteY1" fmla="*/ 0 h 2272167"/>
              <a:gd name="connsiteX2" fmla="*/ 1167493 w 1167493"/>
              <a:gd name="connsiteY2" fmla="*/ 492960 h 2272167"/>
              <a:gd name="connsiteX3" fmla="*/ 1167493 w 1167493"/>
              <a:gd name="connsiteY3" fmla="*/ 720385 h 2272167"/>
              <a:gd name="connsiteX4" fmla="*/ 1167493 w 1167493"/>
              <a:gd name="connsiteY4" fmla="*/ 2272167 h 2272167"/>
              <a:gd name="connsiteX5" fmla="*/ 0 w 1167493"/>
              <a:gd name="connsiteY5" fmla="*/ 2272167 h 2272167"/>
              <a:gd name="connsiteX6" fmla="*/ 0 w 1167493"/>
              <a:gd name="connsiteY6" fmla="*/ 1898074 h 2272167"/>
              <a:gd name="connsiteX7" fmla="*/ 0 w 1167493"/>
              <a:gd name="connsiteY7" fmla="*/ 1271597 h 2272167"/>
              <a:gd name="connsiteX8" fmla="*/ 0 w 1167493"/>
              <a:gd name="connsiteY8" fmla="*/ 1177688 h 2272167"/>
              <a:gd name="connsiteX9" fmla="*/ 1048124 w 1167493"/>
              <a:gd name="connsiteY9" fmla="*/ 6080 h 2272167"/>
              <a:gd name="connsiteX10" fmla="*/ 1167473 w 1167493"/>
              <a:gd name="connsiteY10" fmla="*/ 0 h 22721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67493" h="2272167">
                <a:moveTo>
                  <a:pt x="1167473" y="0"/>
                </a:moveTo>
                <a:lnTo>
                  <a:pt x="1167493" y="0"/>
                </a:lnTo>
                <a:lnTo>
                  <a:pt x="1167493" y="492960"/>
                </a:lnTo>
                <a:lnTo>
                  <a:pt x="1167493" y="720385"/>
                </a:lnTo>
                <a:lnTo>
                  <a:pt x="1167493" y="2272167"/>
                </a:lnTo>
                <a:lnTo>
                  <a:pt x="0" y="2272167"/>
                </a:lnTo>
                <a:lnTo>
                  <a:pt x="0" y="1898074"/>
                </a:lnTo>
                <a:lnTo>
                  <a:pt x="0" y="1271597"/>
                </a:lnTo>
                <a:lnTo>
                  <a:pt x="0" y="1177688"/>
                </a:lnTo>
                <a:cubicBezTo>
                  <a:pt x="0" y="567919"/>
                  <a:pt x="459408" y="66389"/>
                  <a:pt x="1048124" y="6080"/>
                </a:cubicBezTo>
                <a:lnTo>
                  <a:pt x="1167473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17467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A62587F-7496-384A-AF40-18FC8CF0709D}"/>
              </a:ext>
            </a:extLst>
          </p:cNvPr>
          <p:cNvSpPr/>
          <p:nvPr userDrawn="1"/>
        </p:nvSpPr>
        <p:spPr>
          <a:xfrm>
            <a:off x="0" y="2286002"/>
            <a:ext cx="12208822" cy="4572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84DB028B-A475-224B-B675-A15A56CAD0BF}"/>
              </a:ext>
            </a:extLst>
          </p:cNvPr>
          <p:cNvSpPr/>
          <p:nvPr userDrawn="1"/>
        </p:nvSpPr>
        <p:spPr>
          <a:xfrm flipH="1">
            <a:off x="8597718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1C34955-105B-4D4D-B51D-754C5D38A85D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2734DEB1-EC02-2E42-9292-4ADD115060A5}"/>
              </a:ext>
            </a:extLst>
          </p:cNvPr>
          <p:cNvSpPr/>
          <p:nvPr userDrawn="1"/>
        </p:nvSpPr>
        <p:spPr>
          <a:xfrm rot="5400000" flipH="1" flipV="1">
            <a:off x="10344100" y="438098"/>
            <a:ext cx="2285999" cy="1409801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E932F0D-7FC3-634B-932C-3625C16C8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67492" y="2653167"/>
            <a:ext cx="9779183" cy="3436483"/>
          </a:xfrm>
        </p:spPr>
        <p:txBody>
          <a:bodyPr rtlCol="0">
            <a:noAutofit/>
          </a:bodyPr>
          <a:lstStyle>
            <a:lvl1pPr marL="0" indent="0">
              <a:lnSpc>
                <a:spcPct val="150000"/>
              </a:lnSpc>
              <a:buNone/>
              <a:defRPr sz="240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95D4F5-F69B-42F6-8A9D-330F696E1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9A23A-2238-4904-8692-9F2DAE8B8F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69FC35-DDC8-45FB-8ACB-21C15F57C1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206318" y="6356350"/>
            <a:ext cx="1604682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026350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22">
            <a:extLst>
              <a:ext uri="{FF2B5EF4-FFF2-40B4-BE49-F238E27FC236}">
                <a16:creationId xmlns:a16="http://schemas.microsoft.com/office/drawing/2014/main" id="{067EACEC-C2DD-EA42-8504-176673AD1F20}"/>
              </a:ext>
            </a:extLst>
          </p:cNvPr>
          <p:cNvSpPr/>
          <p:nvPr userDrawn="1"/>
        </p:nvSpPr>
        <p:spPr>
          <a:xfrm>
            <a:off x="0" y="0"/>
            <a:ext cx="8025490" cy="6858000"/>
          </a:xfrm>
          <a:custGeom>
            <a:avLst/>
            <a:gdLst>
              <a:gd name="connsiteX0" fmla="*/ 0 w 8025490"/>
              <a:gd name="connsiteY0" fmla="*/ 0 h 6858000"/>
              <a:gd name="connsiteX1" fmla="*/ 4596490 w 8025490"/>
              <a:gd name="connsiteY1" fmla="*/ 0 h 6858000"/>
              <a:gd name="connsiteX2" fmla="*/ 8025490 w 8025490"/>
              <a:gd name="connsiteY2" fmla="*/ 3429000 h 6858000"/>
              <a:gd name="connsiteX3" fmla="*/ 4596490 w 8025490"/>
              <a:gd name="connsiteY3" fmla="*/ 6858000 h 6858000"/>
              <a:gd name="connsiteX4" fmla="*/ 0 w 802549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25490" h="6858000">
                <a:moveTo>
                  <a:pt x="0" y="0"/>
                </a:moveTo>
                <a:lnTo>
                  <a:pt x="4596490" y="0"/>
                </a:lnTo>
                <a:cubicBezTo>
                  <a:pt x="6490274" y="0"/>
                  <a:pt x="8025490" y="1535216"/>
                  <a:pt x="8025490" y="3429000"/>
                </a:cubicBezTo>
                <a:cubicBezTo>
                  <a:pt x="8025490" y="5322784"/>
                  <a:pt x="6490274" y="6858000"/>
                  <a:pt x="4596490" y="6858000"/>
                </a:cubicBez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059400"/>
            <a:ext cx="6245912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4" y="3539075"/>
            <a:ext cx="6245912" cy="1406101"/>
          </a:xfrm>
        </p:spPr>
        <p:txBody>
          <a:bodyPr rtlCol="0">
            <a:no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9843C7E-5704-7A46-8974-F3BFA42E7310}"/>
              </a:ext>
            </a:extLst>
          </p:cNvPr>
          <p:cNvGrpSpPr/>
          <p:nvPr userDrawn="1"/>
        </p:nvGrpSpPr>
        <p:grpSpPr>
          <a:xfrm rot="16200000">
            <a:off x="8286528" y="2207195"/>
            <a:ext cx="3032351" cy="2443610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17" name="Freeform 16">
            <a:extLst>
              <a:ext uri="{FF2B5EF4-FFF2-40B4-BE49-F238E27FC236}">
                <a16:creationId xmlns:a16="http://schemas.microsoft.com/office/drawing/2014/main" id="{0B179973-08D2-EF40-B516-35E75E906394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6C811FF3-E48A-194D-8022-65F8C3A17449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986529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9781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hart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ABA2A58C-57B7-834C-8F5C-3299322411B1}"/>
              </a:ext>
            </a:extLst>
          </p:cNvPr>
          <p:cNvGrpSpPr/>
          <p:nvPr userDrawn="1"/>
        </p:nvGrpSpPr>
        <p:grpSpPr>
          <a:xfrm rot="16200000">
            <a:off x="10772262" y="152641"/>
            <a:ext cx="1572380" cy="1267097"/>
            <a:chOff x="7413403" y="4976359"/>
            <a:chExt cx="2334986" cy="1881641"/>
          </a:xfrm>
        </p:grpSpPr>
        <p:sp>
          <p:nvSpPr>
            <p:cNvPr id="13" name="Freeform 12">
              <a:extLst>
                <a:ext uri="{FF2B5EF4-FFF2-40B4-BE49-F238E27FC236}">
                  <a16:creationId xmlns:a16="http://schemas.microsoft.com/office/drawing/2014/main" id="{801D8067-144A-FE48-AF1E-529B662DCAD3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2ECA7D87-C78C-C140-AA28-C0FB20209045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3"/>
            <a:ext cx="9779182" cy="3366813"/>
          </a:xfrm>
        </p:spPr>
        <p:txBody>
          <a:bodyPr rtlCol="0">
            <a:noAutofit/>
          </a:bodyPr>
          <a:lstStyle>
            <a:lvl1pPr marL="0" indent="0">
              <a:buNone/>
              <a:defRPr>
                <a:latin typeface="+mn-lt"/>
              </a:defRPr>
            </a:lvl1pPr>
            <a:lvl2pPr marL="457200" indent="0">
              <a:buNone/>
              <a:defRPr>
                <a:latin typeface="+mn-lt"/>
              </a:defRPr>
            </a:lvl2pPr>
            <a:lvl3pPr marL="914400" indent="0">
              <a:buNone/>
              <a:defRPr>
                <a:latin typeface="+mn-lt"/>
              </a:defRPr>
            </a:lvl3pPr>
            <a:lvl4pPr marL="1371600" indent="0">
              <a:buNone/>
              <a:defRPr>
                <a:latin typeface="+mn-lt"/>
              </a:defRPr>
            </a:lvl4pPr>
            <a:lvl5pPr marL="1828800" indent="0">
              <a:buNone/>
              <a:defRPr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909451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5ED18-7A07-47F1-8056-CD86B076A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8721" y="1684338"/>
            <a:ext cx="8594558" cy="2810460"/>
          </a:xfrm>
        </p:spPr>
        <p:txBody>
          <a:bodyPr rtlCol="0">
            <a:noAutofit/>
          </a:bodyPr>
          <a:lstStyle>
            <a:lvl1pPr algn="ctr">
              <a:lnSpc>
                <a:spcPct val="100000"/>
              </a:lnSpc>
              <a:defRPr sz="460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C91C146-F9A8-9A4C-9508-8590923B8D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81000" y="519405"/>
            <a:ext cx="1364297" cy="1094521"/>
          </a:xfrm>
        </p:spPr>
        <p:txBody>
          <a:bodyPr rtlCol="0"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“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322D6C2B-78AC-DD47-9289-067C968B06C1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881813" y="4494213"/>
            <a:ext cx="3511550" cy="679450"/>
          </a:xfrm>
        </p:spPr>
        <p:txBody>
          <a:bodyPr rtlCol="0">
            <a:no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  <a:latin typeface="+mn-lt"/>
              </a:defRPr>
            </a:lvl1pPr>
            <a:lvl2pPr marL="457200" indent="0" algn="r">
              <a:buNone/>
              <a:defRPr sz="1800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 algn="r">
              <a:buNone/>
              <a:defRPr sz="1600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 algn="r">
              <a:buNone/>
              <a:defRPr sz="1400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12193CD-03AD-D74D-A5CD-747A9B53F49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609104" y="3399692"/>
            <a:ext cx="1364297" cy="1094521"/>
          </a:xfrm>
        </p:spPr>
        <p:txBody>
          <a:bodyPr rtlCol="0">
            <a:noAutofit/>
          </a:bodyPr>
          <a:lstStyle>
            <a:lvl1pPr marL="0" indent="0" algn="ctr">
              <a:buNone/>
              <a:defRPr sz="23900" b="1">
                <a:solidFill>
                  <a:schemeClr val="accent1">
                    <a:lumMod val="75000"/>
                  </a:schemeClr>
                </a:solidFill>
                <a:latin typeface="Tenorite" pitchFamily="2" charset="0"/>
              </a:defRPr>
            </a:lvl1pPr>
            <a:lvl2pPr marL="4572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2pPr>
            <a:lvl3pPr marL="9144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3pPr>
            <a:lvl4pPr marL="13716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4pPr>
            <a:lvl5pPr marL="1828800" indent="0">
              <a:buNone/>
              <a:defRPr b="1">
                <a:solidFill>
                  <a:schemeClr val="bg1"/>
                </a:solidFill>
                <a:latin typeface="Tenorite" pitchFamily="2" charset="0"/>
              </a:defRPr>
            </a:lvl5pPr>
          </a:lstStyle>
          <a:p>
            <a:pPr lvl="0" rtl="0"/>
            <a:r>
              <a:rPr lang="en-GB" noProof="0"/>
              <a:t>”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76947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ectangle 29">
            <a:extLst>
              <a:ext uri="{FF2B5EF4-FFF2-40B4-BE49-F238E27FC236}">
                <a16:creationId xmlns:a16="http://schemas.microsoft.com/office/drawing/2014/main" id="{28C225EC-F6EF-1144-834A-F0B91974AA41}"/>
              </a:ext>
            </a:extLst>
          </p:cNvPr>
          <p:cNvSpPr/>
          <p:nvPr userDrawn="1"/>
        </p:nvSpPr>
        <p:spPr>
          <a:xfrm>
            <a:off x="0" y="-1664"/>
            <a:ext cx="9857012" cy="685966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1E40CEAF-B1BB-174E-A798-3BA60D9C0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8401624" cy="1325563"/>
          </a:xfrm>
        </p:spPr>
        <p:txBody>
          <a:bodyPr lIns="0"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227758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0" name="Text Placeholder 28">
            <a:extLst>
              <a:ext uri="{FF2B5EF4-FFF2-40B4-BE49-F238E27FC236}">
                <a16:creationId xmlns:a16="http://schemas.microsoft.com/office/drawing/2014/main" id="{CC3A7E03-4F06-4380-90A1-845651EEA3C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123351" y="2426400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1" name="Text Placeholder 28">
            <a:extLst>
              <a:ext uri="{FF2B5EF4-FFF2-40B4-BE49-F238E27FC236}">
                <a16:creationId xmlns:a16="http://schemas.microsoft.com/office/drawing/2014/main" id="{31AF5791-727B-438A-A7EF-5D132167C89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2123350" y="2811646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7" name="Picture Placeholder 23">
            <a:extLst>
              <a:ext uri="{FF2B5EF4-FFF2-40B4-BE49-F238E27FC236}">
                <a16:creationId xmlns:a16="http://schemas.microsoft.com/office/drawing/2014/main" id="{9ABA5222-6FD6-405B-8AC8-18022C36590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5495813" y="2227758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2" name="Text Placeholder 28">
            <a:extLst>
              <a:ext uri="{FF2B5EF4-FFF2-40B4-BE49-F238E27FC236}">
                <a16:creationId xmlns:a16="http://schemas.microsoft.com/office/drawing/2014/main" id="{A1A33FCF-D2EB-478E-8679-428657895F76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870817" y="242256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3" name="Text Placeholder 28">
            <a:extLst>
              <a:ext uri="{FF2B5EF4-FFF2-40B4-BE49-F238E27FC236}">
                <a16:creationId xmlns:a16="http://schemas.microsoft.com/office/drawing/2014/main" id="{55274EF8-F641-41B2-89C1-FD94AFA48684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870816" y="280781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8" name="Picture Placeholder 23">
            <a:extLst>
              <a:ext uri="{FF2B5EF4-FFF2-40B4-BE49-F238E27FC236}">
                <a16:creationId xmlns:a16="http://schemas.microsoft.com/office/drawing/2014/main" id="{124DE785-775F-4AE4-94B3-FA728188EBA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50429" y="4254273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4" name="Text Placeholder 28">
            <a:extLst>
              <a:ext uri="{FF2B5EF4-FFF2-40B4-BE49-F238E27FC236}">
                <a16:creationId xmlns:a16="http://schemas.microsoft.com/office/drawing/2014/main" id="{5A429D4E-B795-4E55-852E-9E161F9EBD36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123351" y="4498793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5" name="Text Placeholder 28">
            <a:extLst>
              <a:ext uri="{FF2B5EF4-FFF2-40B4-BE49-F238E27FC236}">
                <a16:creationId xmlns:a16="http://schemas.microsoft.com/office/drawing/2014/main" id="{41D297CB-52EE-4DE4-AEAC-CD4AAF2BF17B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123350" y="4884039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9" name="Picture Placeholder 23">
            <a:extLst>
              <a:ext uri="{FF2B5EF4-FFF2-40B4-BE49-F238E27FC236}">
                <a16:creationId xmlns:a16="http://schemas.microsoft.com/office/drawing/2014/main" id="{F5694B35-7776-4DB9-9EB7-3AF076EC357D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5495813" y="4254273"/>
            <a:ext cx="1200374" cy="1201242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16" name="Text Placeholder 28">
            <a:extLst>
              <a:ext uri="{FF2B5EF4-FFF2-40B4-BE49-F238E27FC236}">
                <a16:creationId xmlns:a16="http://schemas.microsoft.com/office/drawing/2014/main" id="{AD7B736B-3A10-499F-8F23-4437982C823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870817" y="4498793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7" name="Text Placeholder 28">
            <a:extLst>
              <a:ext uri="{FF2B5EF4-FFF2-40B4-BE49-F238E27FC236}">
                <a16:creationId xmlns:a16="http://schemas.microsoft.com/office/drawing/2014/main" id="{07165540-290D-4A38-87DE-F52B05BD6A1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870816" y="4884039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C71211-4520-46A1-9487-4AE49C3239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81000" y="6356350"/>
            <a:ext cx="1569803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871106" y="6356350"/>
            <a:ext cx="4114800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32334" y="6356350"/>
            <a:ext cx="1167495" cy="365125"/>
          </a:xfrm>
        </p:spPr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AAB3BC7E-B34F-EF47-B125-1574C5484E22}"/>
              </a:ext>
            </a:extLst>
          </p:cNvPr>
          <p:cNvSpPr/>
          <p:nvPr userDrawn="1"/>
        </p:nvSpPr>
        <p:spPr>
          <a:xfrm rot="16200000" flipV="1">
            <a:off x="9499940" y="355410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7CBC82D0-4F72-C649-8B7F-D4B087957B6C}"/>
              </a:ext>
            </a:extLst>
          </p:cNvPr>
          <p:cNvSpPr/>
          <p:nvPr userDrawn="1"/>
        </p:nvSpPr>
        <p:spPr>
          <a:xfrm flipH="1">
            <a:off x="10866436" y="1879977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9383F23A-D872-2A4C-B386-A9D269BE694D}"/>
              </a:ext>
            </a:extLst>
          </p:cNvPr>
          <p:cNvSpPr/>
          <p:nvPr userDrawn="1"/>
        </p:nvSpPr>
        <p:spPr>
          <a:xfrm>
            <a:off x="11024507" y="-1664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9221FFDB-AAE2-5943-97A1-82D66AE05DB4}"/>
              </a:ext>
            </a:extLst>
          </p:cNvPr>
          <p:cNvSpPr/>
          <p:nvPr userDrawn="1"/>
        </p:nvSpPr>
        <p:spPr>
          <a:xfrm>
            <a:off x="10334091" y="2737752"/>
            <a:ext cx="1380830" cy="1380830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2E58EEF7-63CA-A845-BAC4-9D3BE05918B5}"/>
              </a:ext>
            </a:extLst>
          </p:cNvPr>
          <p:cNvSpPr/>
          <p:nvPr userDrawn="1"/>
        </p:nvSpPr>
        <p:spPr>
          <a:xfrm rot="16200000" flipH="1">
            <a:off x="10667432" y="5333432"/>
            <a:ext cx="1881641" cy="1167493"/>
          </a:xfrm>
          <a:custGeom>
            <a:avLst/>
            <a:gdLst>
              <a:gd name="connsiteX0" fmla="*/ 1881641 w 1881641"/>
              <a:gd name="connsiteY0" fmla="*/ 1167473 h 1167493"/>
              <a:gd name="connsiteX1" fmla="*/ 1881641 w 1881641"/>
              <a:gd name="connsiteY1" fmla="*/ 1167493 h 1167493"/>
              <a:gd name="connsiteX2" fmla="*/ 1167493 w 1881641"/>
              <a:gd name="connsiteY2" fmla="*/ 1167493 h 1167493"/>
              <a:gd name="connsiteX3" fmla="*/ 0 w 1881641"/>
              <a:gd name="connsiteY3" fmla="*/ 0 h 1167493"/>
              <a:gd name="connsiteX4" fmla="*/ 714149 w 1881641"/>
              <a:gd name="connsiteY4" fmla="*/ 0 h 1167493"/>
              <a:gd name="connsiteX5" fmla="*/ 1875614 w 1881641"/>
              <a:gd name="connsiteY5" fmla="*/ 1048124 h 1167493"/>
              <a:gd name="connsiteX6" fmla="*/ 1881641 w 1881641"/>
              <a:gd name="connsiteY6" fmla="*/ 1167473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881641" h="1167493">
                <a:moveTo>
                  <a:pt x="1881641" y="1167473"/>
                </a:moveTo>
                <a:lnTo>
                  <a:pt x="1881641" y="1167493"/>
                </a:lnTo>
                <a:lnTo>
                  <a:pt x="1167493" y="1167493"/>
                </a:lnTo>
                <a:cubicBezTo>
                  <a:pt x="522704" y="1167493"/>
                  <a:pt x="0" y="644789"/>
                  <a:pt x="0" y="0"/>
                </a:cubicBezTo>
                <a:lnTo>
                  <a:pt x="714149" y="0"/>
                </a:lnTo>
                <a:cubicBezTo>
                  <a:pt x="1318639" y="0"/>
                  <a:pt x="1815827" y="459408"/>
                  <a:pt x="1875614" y="1048124"/>
                </a:cubicBezTo>
                <a:lnTo>
                  <a:pt x="1881641" y="116747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757A4624-D8ED-2E4B-AF8C-00DFA6A72D5F}"/>
              </a:ext>
            </a:extLst>
          </p:cNvPr>
          <p:cNvSpPr/>
          <p:nvPr userDrawn="1"/>
        </p:nvSpPr>
        <p:spPr>
          <a:xfrm flipV="1">
            <a:off x="9857012" y="3651505"/>
            <a:ext cx="1325563" cy="1325563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DF312EF8-91BE-5946-BE31-8CFE107A2FEA}"/>
              </a:ext>
            </a:extLst>
          </p:cNvPr>
          <p:cNvSpPr/>
          <p:nvPr userDrawn="1"/>
        </p:nvSpPr>
        <p:spPr>
          <a:xfrm flipH="1" flipV="1">
            <a:off x="9857013" y="4976359"/>
            <a:ext cx="1167494" cy="1881641"/>
          </a:xfrm>
          <a:custGeom>
            <a:avLst/>
            <a:gdLst>
              <a:gd name="connsiteX0" fmla="*/ 1167473 w 1167494"/>
              <a:gd name="connsiteY0" fmla="*/ 0 h 1881641"/>
              <a:gd name="connsiteX1" fmla="*/ 1167493 w 1167494"/>
              <a:gd name="connsiteY1" fmla="*/ 0 h 1881641"/>
              <a:gd name="connsiteX2" fmla="*/ 1167493 w 1167494"/>
              <a:gd name="connsiteY2" fmla="*/ 714148 h 1881641"/>
              <a:gd name="connsiteX3" fmla="*/ 1166666 w 1167494"/>
              <a:gd name="connsiteY3" fmla="*/ 730534 h 1881641"/>
              <a:gd name="connsiteX4" fmla="*/ 1167494 w 1167494"/>
              <a:gd name="connsiteY4" fmla="*/ 730534 h 1881641"/>
              <a:gd name="connsiteX5" fmla="*/ 1167494 w 1167494"/>
              <a:gd name="connsiteY5" fmla="*/ 1378059 h 1881641"/>
              <a:gd name="connsiteX6" fmla="*/ 1167493 w 1167494"/>
              <a:gd name="connsiteY6" fmla="*/ 1378059 h 1881641"/>
              <a:gd name="connsiteX7" fmla="*/ 1167493 w 1167494"/>
              <a:gd name="connsiteY7" fmla="*/ 1881641 h 1881641"/>
              <a:gd name="connsiteX8" fmla="*/ 0 w 1167494"/>
              <a:gd name="connsiteY8" fmla="*/ 1881641 h 1881641"/>
              <a:gd name="connsiteX9" fmla="*/ 0 w 1167494"/>
              <a:gd name="connsiteY9" fmla="*/ 1234116 h 1881641"/>
              <a:gd name="connsiteX10" fmla="*/ 0 w 1167494"/>
              <a:gd name="connsiteY10" fmla="*/ 1167492 h 1881641"/>
              <a:gd name="connsiteX11" fmla="*/ 1048124 w 1167494"/>
              <a:gd name="connsiteY11" fmla="*/ 6027 h 18816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167494" h="1881641">
                <a:moveTo>
                  <a:pt x="1167473" y="0"/>
                </a:moveTo>
                <a:lnTo>
                  <a:pt x="1167493" y="0"/>
                </a:lnTo>
                <a:lnTo>
                  <a:pt x="1167493" y="714148"/>
                </a:lnTo>
                <a:lnTo>
                  <a:pt x="1166666" y="730534"/>
                </a:lnTo>
                <a:lnTo>
                  <a:pt x="1167494" y="730534"/>
                </a:lnTo>
                <a:lnTo>
                  <a:pt x="1167494" y="1378059"/>
                </a:lnTo>
                <a:lnTo>
                  <a:pt x="1167493" y="1378059"/>
                </a:lnTo>
                <a:lnTo>
                  <a:pt x="1167493" y="1881641"/>
                </a:lnTo>
                <a:lnTo>
                  <a:pt x="0" y="1881641"/>
                </a:lnTo>
                <a:lnTo>
                  <a:pt x="0" y="1234116"/>
                </a:lnTo>
                <a:lnTo>
                  <a:pt x="0" y="1167492"/>
                </a:lnTo>
                <a:cubicBezTo>
                  <a:pt x="0" y="563002"/>
                  <a:pt x="459408" y="65814"/>
                  <a:pt x="1048124" y="6027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154419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team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itle 1">
            <a:extLst>
              <a:ext uri="{FF2B5EF4-FFF2-40B4-BE49-F238E27FC236}">
                <a16:creationId xmlns:a16="http://schemas.microsoft.com/office/drawing/2014/main" id="{6825B690-1AD7-4243-AC42-D2CF19B7B0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0430" y="381000"/>
            <a:ext cx="10678142" cy="1325563"/>
          </a:xfrm>
        </p:spPr>
        <p:txBody>
          <a:bodyPr lIns="0"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6" name="Picture Placeholder 23">
            <a:extLst>
              <a:ext uri="{FF2B5EF4-FFF2-40B4-BE49-F238E27FC236}">
                <a16:creationId xmlns:a16="http://schemas.microsoft.com/office/drawing/2014/main" id="{5E48B363-63E8-4F17-842B-53AD935A652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50429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31" name="Text Placeholder 28">
            <a:extLst>
              <a:ext uri="{FF2B5EF4-FFF2-40B4-BE49-F238E27FC236}">
                <a16:creationId xmlns:a16="http://schemas.microsoft.com/office/drawing/2014/main" id="{1825005B-0520-EC49-9A5C-554CB700387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50430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2" name="Text Placeholder 28">
            <a:extLst>
              <a:ext uri="{FF2B5EF4-FFF2-40B4-BE49-F238E27FC236}">
                <a16:creationId xmlns:a16="http://schemas.microsoft.com/office/drawing/2014/main" id="{B6697B92-AF89-2C46-BC1E-6CB47E8EA42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50429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3" name="Picture Placeholder 23">
            <a:extLst>
              <a:ext uri="{FF2B5EF4-FFF2-40B4-BE49-F238E27FC236}">
                <a16:creationId xmlns:a16="http://schemas.microsoft.com/office/drawing/2014/main" id="{FA9FEBB0-45F1-DF45-89C4-B343F8B20BA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3549397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34" name="Text Placeholder 28">
            <a:extLst>
              <a:ext uri="{FF2B5EF4-FFF2-40B4-BE49-F238E27FC236}">
                <a16:creationId xmlns:a16="http://schemas.microsoft.com/office/drawing/2014/main" id="{EF331731-A7FC-C245-A9C1-0B1A2E994DB6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549398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5" name="Text Placeholder 28">
            <a:extLst>
              <a:ext uri="{FF2B5EF4-FFF2-40B4-BE49-F238E27FC236}">
                <a16:creationId xmlns:a16="http://schemas.microsoft.com/office/drawing/2014/main" id="{313B974E-E762-EE48-B2DF-C8F10DF73444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549397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6" name="Picture Placeholder 23">
            <a:extLst>
              <a:ext uri="{FF2B5EF4-FFF2-40B4-BE49-F238E27FC236}">
                <a16:creationId xmlns:a16="http://schemas.microsoft.com/office/drawing/2014/main" id="{8BA62E8C-79E6-D245-B706-FFB1E051B2D6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348367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37" name="Text Placeholder 28">
            <a:extLst>
              <a:ext uri="{FF2B5EF4-FFF2-40B4-BE49-F238E27FC236}">
                <a16:creationId xmlns:a16="http://schemas.microsoft.com/office/drawing/2014/main" id="{4199EE50-5386-0446-8ADA-23C1B0D6EA4F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348368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38" name="Text Placeholder 28">
            <a:extLst>
              <a:ext uri="{FF2B5EF4-FFF2-40B4-BE49-F238E27FC236}">
                <a16:creationId xmlns:a16="http://schemas.microsoft.com/office/drawing/2014/main" id="{478AB5CA-B5A5-934D-BF51-1485953A703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348367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9" name="Picture Placeholder 23">
            <a:extLst>
              <a:ext uri="{FF2B5EF4-FFF2-40B4-BE49-F238E27FC236}">
                <a16:creationId xmlns:a16="http://schemas.microsoft.com/office/drawing/2014/main" id="{3D78BE06-1FC7-3C43-BD15-F4137B564B58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9147335" y="2068734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0" name="Text Placeholder 28">
            <a:extLst>
              <a:ext uri="{FF2B5EF4-FFF2-40B4-BE49-F238E27FC236}">
                <a16:creationId xmlns:a16="http://schemas.microsoft.com/office/drawing/2014/main" id="{14F01FCC-4797-0343-8739-20331C751C18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9147336" y="2994545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1" name="Text Placeholder 28">
            <a:extLst>
              <a:ext uri="{FF2B5EF4-FFF2-40B4-BE49-F238E27FC236}">
                <a16:creationId xmlns:a16="http://schemas.microsoft.com/office/drawing/2014/main" id="{33FBE6CA-EC7A-1A4B-ADA3-6B78F2DE09C2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9147335" y="3379791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2" name="Picture Placeholder 23">
            <a:extLst>
              <a:ext uri="{FF2B5EF4-FFF2-40B4-BE49-F238E27FC236}">
                <a16:creationId xmlns:a16="http://schemas.microsoft.com/office/drawing/2014/main" id="{6DD7CCE4-AD48-B64F-909E-F88961FBDFC5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750429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3" name="Text Placeholder 28">
            <a:extLst>
              <a:ext uri="{FF2B5EF4-FFF2-40B4-BE49-F238E27FC236}">
                <a16:creationId xmlns:a16="http://schemas.microsoft.com/office/drawing/2014/main" id="{C076E7E2-3D95-EA47-BF86-444615F1F141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750430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4" name="Text Placeholder 28">
            <a:extLst>
              <a:ext uri="{FF2B5EF4-FFF2-40B4-BE49-F238E27FC236}">
                <a16:creationId xmlns:a16="http://schemas.microsoft.com/office/drawing/2014/main" id="{612499D2-373C-3940-97A5-FCA8B245BE45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750429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5" name="Picture Placeholder 23">
            <a:extLst>
              <a:ext uri="{FF2B5EF4-FFF2-40B4-BE49-F238E27FC236}">
                <a16:creationId xmlns:a16="http://schemas.microsoft.com/office/drawing/2014/main" id="{24B34D6D-4F7E-3942-B8D7-9970BDE53C10}"/>
              </a:ext>
            </a:extLst>
          </p:cNvPr>
          <p:cNvSpPr>
            <a:spLocks noGrp="1"/>
          </p:cNvSpPr>
          <p:nvPr>
            <p:ph type="pic" sz="quarter" idx="40"/>
          </p:nvPr>
        </p:nvSpPr>
        <p:spPr>
          <a:xfrm>
            <a:off x="3549397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6" name="Text Placeholder 28">
            <a:extLst>
              <a:ext uri="{FF2B5EF4-FFF2-40B4-BE49-F238E27FC236}">
                <a16:creationId xmlns:a16="http://schemas.microsoft.com/office/drawing/2014/main" id="{D34EDB1D-7E85-D242-B6AE-F6D6907D325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3549398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47" name="Text Placeholder 28">
            <a:extLst>
              <a:ext uri="{FF2B5EF4-FFF2-40B4-BE49-F238E27FC236}">
                <a16:creationId xmlns:a16="http://schemas.microsoft.com/office/drawing/2014/main" id="{3E3BFFF0-114B-6D42-B5E0-8020AC2E26BF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3549397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48" name="Picture Placeholder 23">
            <a:extLst>
              <a:ext uri="{FF2B5EF4-FFF2-40B4-BE49-F238E27FC236}">
                <a16:creationId xmlns:a16="http://schemas.microsoft.com/office/drawing/2014/main" id="{EB4488EE-E854-724E-95AE-B9943EE249E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6348367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9" name="Text Placeholder 28">
            <a:extLst>
              <a:ext uri="{FF2B5EF4-FFF2-40B4-BE49-F238E27FC236}">
                <a16:creationId xmlns:a16="http://schemas.microsoft.com/office/drawing/2014/main" id="{C5551B4D-583E-D644-9069-EC096CE76F50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6348368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0" name="Text Placeholder 28">
            <a:extLst>
              <a:ext uri="{FF2B5EF4-FFF2-40B4-BE49-F238E27FC236}">
                <a16:creationId xmlns:a16="http://schemas.microsoft.com/office/drawing/2014/main" id="{E30C4783-1643-2243-BB4F-E99E04D9216B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348367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51" name="Picture Placeholder 23">
            <a:extLst>
              <a:ext uri="{FF2B5EF4-FFF2-40B4-BE49-F238E27FC236}">
                <a16:creationId xmlns:a16="http://schemas.microsoft.com/office/drawing/2014/main" id="{7BBADCE0-02E8-3249-8CBA-17D3783DFE70}"/>
              </a:ext>
            </a:extLst>
          </p:cNvPr>
          <p:cNvSpPr>
            <a:spLocks noGrp="1"/>
          </p:cNvSpPr>
          <p:nvPr>
            <p:ph type="pic" sz="quarter" idx="46"/>
          </p:nvPr>
        </p:nvSpPr>
        <p:spPr>
          <a:xfrm>
            <a:off x="9147335" y="4118551"/>
            <a:ext cx="904987" cy="905641"/>
          </a:xfrm>
        </p:spPr>
        <p:txBody>
          <a:bodyPr rtlCol="0">
            <a:noAutofit/>
          </a:bodyPr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52" name="Text Placeholder 28">
            <a:extLst>
              <a:ext uri="{FF2B5EF4-FFF2-40B4-BE49-F238E27FC236}">
                <a16:creationId xmlns:a16="http://schemas.microsoft.com/office/drawing/2014/main" id="{8D294C40-97E4-FF4F-8A02-10FC7D0EE8B0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9147336" y="5044362"/>
            <a:ext cx="2281237" cy="347662"/>
          </a:xfrm>
        </p:spPr>
        <p:txBody>
          <a:bodyPr lIns="0" tIns="0" rIns="0" bIns="0" rtlCol="0" anchor="b" anchorCtr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 b="1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53" name="Text Placeholder 28">
            <a:extLst>
              <a:ext uri="{FF2B5EF4-FFF2-40B4-BE49-F238E27FC236}">
                <a16:creationId xmlns:a16="http://schemas.microsoft.com/office/drawing/2014/main" id="{8B38241F-01B5-574C-A827-67C6352C463C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9147335" y="5429608"/>
            <a:ext cx="2281237" cy="347662"/>
          </a:xfrm>
        </p:spPr>
        <p:txBody>
          <a:bodyPr lIns="0" tIns="0" rIns="0" bIns="0" rtlCol="0"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 b="0" spc="2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8" name="Date Placeholder 17">
            <a:extLst>
              <a:ext uri="{FF2B5EF4-FFF2-40B4-BE49-F238E27FC236}">
                <a16:creationId xmlns:a16="http://schemas.microsoft.com/office/drawing/2014/main" id="{30445668-2DC5-E84C-8B16-922BC95F13F2}"/>
              </a:ext>
            </a:extLst>
          </p:cNvPr>
          <p:cNvSpPr>
            <a:spLocks noGrp="1"/>
          </p:cNvSpPr>
          <p:nvPr>
            <p:ph type="dt" sz="half" idx="25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22" name="Footer Placeholder 21">
            <a:extLst>
              <a:ext uri="{FF2B5EF4-FFF2-40B4-BE49-F238E27FC236}">
                <a16:creationId xmlns:a16="http://schemas.microsoft.com/office/drawing/2014/main" id="{D9227732-A878-814C-8621-64ED1B2CCF9F}"/>
              </a:ext>
            </a:extLst>
          </p:cNvPr>
          <p:cNvSpPr>
            <a:spLocks noGrp="1"/>
          </p:cNvSpPr>
          <p:nvPr>
            <p:ph type="ftr" sz="quarter" idx="26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CE9F02AC-6DFB-0C47-BC8E-4B0594007F33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 rtlCol="0">
            <a:noAutofit/>
          </a:bodyPr>
          <a:lstStyle>
            <a:lvl1pPr>
              <a:defRPr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0057219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melin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rot="5400000" flipH="1">
            <a:off x="1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087561"/>
            <a:ext cx="9779182" cy="3366815"/>
          </a:xfrm>
        </p:spPr>
        <p:txBody>
          <a:bodyPr rtlCol="0">
            <a:noAutofit/>
          </a:bodyPr>
          <a:lstStyle>
            <a:lvl1pPr marL="0" indent="0">
              <a:buNone/>
              <a:defRPr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+mn-lt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+mn-lt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+mn-lt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01018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69275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2528203"/>
            <a:ext cx="4663440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flipH="1">
            <a:off x="8580896" y="1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 flipH="1">
            <a:off x="8580896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>
            <a:off x="1" y="0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8082092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283235" y="2528203"/>
            <a:ext cx="4663440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5689"/>
            <a:ext cx="4663440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6283235" y="2005689"/>
            <a:ext cx="4663440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319127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7492" y="381000"/>
            <a:ext cx="9779183" cy="1325563"/>
          </a:xfrm>
        </p:spPr>
        <p:txBody>
          <a:bodyPr rtlCol="0" anchor="b">
            <a:noAutofit/>
          </a:bodyPr>
          <a:lstStyle>
            <a:lvl1pPr>
              <a:defRPr sz="48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1" y="2526318"/>
            <a:ext cx="3218688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6A7F6A3F-E1DD-A246-9A6D-5F9B18BA2588}"/>
              </a:ext>
            </a:extLst>
          </p:cNvPr>
          <p:cNvSpPr/>
          <p:nvPr userDrawn="1"/>
        </p:nvSpPr>
        <p:spPr>
          <a:xfrm rot="5400000">
            <a:off x="8580896" y="0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0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lnTo>
                  <a:pt x="1167493" y="0"/>
                </a:lnTo>
                <a:cubicBezTo>
                  <a:pt x="522704" y="0"/>
                  <a:pt x="0" y="522704"/>
                  <a:pt x="0" y="11674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055FD0FC-C8FF-6741-A364-A29CDC6F9495}"/>
              </a:ext>
            </a:extLst>
          </p:cNvPr>
          <p:cNvSpPr/>
          <p:nvPr userDrawn="1"/>
        </p:nvSpPr>
        <p:spPr>
          <a:xfrm>
            <a:off x="-2364" y="3246896"/>
            <a:ext cx="3611104" cy="3611104"/>
          </a:xfrm>
          <a:custGeom>
            <a:avLst/>
            <a:gdLst>
              <a:gd name="connsiteX0" fmla="*/ 0 w 1167493"/>
              <a:gd name="connsiteY0" fmla="*/ 0 h 1167493"/>
              <a:gd name="connsiteX1" fmla="*/ 1167493 w 1167493"/>
              <a:gd name="connsiteY1" fmla="*/ 1167493 h 1167493"/>
              <a:gd name="connsiteX2" fmla="*/ 0 w 1167493"/>
              <a:gd name="connsiteY2" fmla="*/ 1167493 h 1167493"/>
              <a:gd name="connsiteX3" fmla="*/ 0 w 1167493"/>
              <a:gd name="connsiteY3" fmla="*/ 0 h 1167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7493" h="1167493">
                <a:moveTo>
                  <a:pt x="0" y="0"/>
                </a:moveTo>
                <a:cubicBezTo>
                  <a:pt x="0" y="644789"/>
                  <a:pt x="522704" y="1167493"/>
                  <a:pt x="1167493" y="1167493"/>
                </a:cubicBezTo>
                <a:lnTo>
                  <a:pt x="0" y="116749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D11C9832-A021-954E-A34F-2988D1189AE9}"/>
              </a:ext>
            </a:extLst>
          </p:cNvPr>
          <p:cNvSpPr/>
          <p:nvPr userDrawn="1"/>
        </p:nvSpPr>
        <p:spPr>
          <a:xfrm rot="5400000" flipH="1">
            <a:off x="11258144" y="5924144"/>
            <a:ext cx="933856" cy="933856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>
              <a:latin typeface="+mn-lt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9861BC34-DFBF-2D4F-B463-FCFBC08391FF}"/>
              </a:ext>
            </a:extLst>
          </p:cNvPr>
          <p:cNvGrpSpPr/>
          <p:nvPr userDrawn="1"/>
        </p:nvGrpSpPr>
        <p:grpSpPr>
          <a:xfrm>
            <a:off x="2587417" y="5590903"/>
            <a:ext cx="1572380" cy="1267097"/>
            <a:chOff x="7413403" y="4976359"/>
            <a:chExt cx="2334986" cy="1881641"/>
          </a:xfrm>
        </p:grpSpPr>
        <p:sp>
          <p:nvSpPr>
            <p:cNvPr id="7" name="Freeform 6">
              <a:extLst>
                <a:ext uri="{FF2B5EF4-FFF2-40B4-BE49-F238E27FC236}">
                  <a16:creationId xmlns:a16="http://schemas.microsoft.com/office/drawing/2014/main" id="{55C37C19-F268-4A43-A0D4-3B1B38D48952}"/>
                </a:ext>
              </a:extLst>
            </p:cNvPr>
            <p:cNvSpPr/>
            <p:nvPr userDrawn="1"/>
          </p:nvSpPr>
          <p:spPr>
            <a:xfrm rot="5400000" flipH="1" flipV="1">
              <a:off x="8223822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  <p:sp>
          <p:nvSpPr>
            <p:cNvPr id="8" name="Freeform 7">
              <a:extLst>
                <a:ext uri="{FF2B5EF4-FFF2-40B4-BE49-F238E27FC236}">
                  <a16:creationId xmlns:a16="http://schemas.microsoft.com/office/drawing/2014/main" id="{E4F760E5-9D5D-E44F-AEBF-20CA8DE87D11}"/>
                </a:ext>
              </a:extLst>
            </p:cNvPr>
            <p:cNvSpPr/>
            <p:nvPr userDrawn="1"/>
          </p:nvSpPr>
          <p:spPr>
            <a:xfrm rot="16200000" flipV="1">
              <a:off x="7056329" y="5333433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>
                <a:latin typeface="+mn-lt"/>
              </a:endParaRPr>
            </a:p>
          </p:txBody>
        </p:sp>
      </p:grp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536C149-3EFE-A94E-902D-57CED00B2C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1767114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53CA1E78-F17D-F34D-9F81-0DBF44F378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accent3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94CA559C-3355-DE44-ACF9-BDB6083C422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683787" y="2526318"/>
            <a:ext cx="3173279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0B33DABA-7BF5-1147-BA5E-63B92F220E51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1167493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1B05BEE9-8BC0-EC44-B913-DB6426DF2EA7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4683788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43D62993-A055-DF4F-9286-4FFE3A5C7FD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200082" y="2526318"/>
            <a:ext cx="3173279" cy="2828613"/>
          </a:xfrm>
        </p:spPr>
        <p:txBody>
          <a:bodyPr rtlCol="0">
            <a:noAutofit/>
          </a:bodyPr>
          <a:lstStyle>
            <a:lvl1pPr marL="0" indent="0">
              <a:buNone/>
              <a:defRPr sz="2000">
                <a:latin typeface="+mn-lt"/>
              </a:defRPr>
            </a:lvl1pPr>
            <a:lvl2pPr marL="457200" indent="0">
              <a:buNone/>
              <a:defRPr sz="1800">
                <a:latin typeface="+mn-lt"/>
              </a:defRPr>
            </a:lvl2pPr>
            <a:lvl3pPr marL="914400" indent="0">
              <a:buNone/>
              <a:defRPr sz="1600">
                <a:latin typeface="+mn-lt"/>
              </a:defRPr>
            </a:lvl3pPr>
            <a:lvl4pPr marL="1371600" indent="0">
              <a:buNone/>
              <a:defRPr sz="1400">
                <a:latin typeface="+mn-lt"/>
              </a:defRPr>
            </a:lvl4pPr>
            <a:lvl5pPr marL="1828800" indent="0">
              <a:buNone/>
              <a:defRPr sz="1400">
                <a:latin typeface="+mn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A896DA2E-4448-254C-86D1-9E16E63CC6A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200083" y="2003804"/>
            <a:ext cx="3173278" cy="522514"/>
          </a:xfrm>
        </p:spPr>
        <p:txBody>
          <a:bodyPr rtlCol="0">
            <a:noAutofit/>
          </a:bodyPr>
          <a:lstStyle>
            <a:lvl1pPr marL="0" indent="0">
              <a:buNone/>
              <a:defRPr sz="2400" b="1">
                <a:latin typeface="+mj-lt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</a:lstStyle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1FE54918-A625-F64F-A42E-A427E9B2D48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153276" y="6356350"/>
            <a:ext cx="1657723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accent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7569764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67494" y="1122363"/>
            <a:ext cx="6220278" cy="2387600"/>
          </a:xfrm>
        </p:spPr>
        <p:txBody>
          <a:bodyPr rtlCol="0" anchor="b">
            <a:noAutofit/>
          </a:bodyPr>
          <a:lstStyle>
            <a:lvl1pPr algn="l">
              <a:defRPr sz="6000" b="1">
                <a:latin typeface="+mj-lt"/>
              </a:defRPr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7493" y="3602038"/>
            <a:ext cx="6220277" cy="2247219"/>
          </a:xfrm>
        </p:spPr>
        <p:txBody>
          <a:bodyPr rtlCol="0">
            <a:noAutofit/>
          </a:bodyPr>
          <a:lstStyle>
            <a:lvl1pPr marL="0" indent="0" algn="l">
              <a:buNone/>
              <a:defRPr sz="2800">
                <a:latin typeface="+mn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AC79249-FDC0-364D-A734-AE1DE1605D28}"/>
              </a:ext>
            </a:extLst>
          </p:cNvPr>
          <p:cNvSpPr/>
          <p:nvPr userDrawn="1"/>
        </p:nvSpPr>
        <p:spPr>
          <a:xfrm>
            <a:off x="8264426" y="0"/>
            <a:ext cx="3927574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15FBB50-09C8-B64E-AE57-67C5E70810CB}"/>
              </a:ext>
            </a:extLst>
          </p:cNvPr>
          <p:cNvGrpSpPr/>
          <p:nvPr userDrawn="1"/>
        </p:nvGrpSpPr>
        <p:grpSpPr>
          <a:xfrm>
            <a:off x="8264427" y="3685939"/>
            <a:ext cx="3927573" cy="3178856"/>
            <a:chOff x="9857014" y="13834"/>
            <a:chExt cx="2334986" cy="1881641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EFBF1E52-11FA-DC48-B7AD-75734232FFE8}"/>
                </a:ext>
              </a:extLst>
            </p:cNvPr>
            <p:cNvSpPr/>
            <p:nvPr userDrawn="1"/>
          </p:nvSpPr>
          <p:spPr>
            <a:xfrm rot="5400000" flipH="1" flipV="1">
              <a:off x="10667433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4850B620-49F5-3748-84AF-682555D52792}"/>
                </a:ext>
              </a:extLst>
            </p:cNvPr>
            <p:cNvSpPr/>
            <p:nvPr userDrawn="1"/>
          </p:nvSpPr>
          <p:spPr>
            <a:xfrm rot="16200000" flipV="1">
              <a:off x="9499940" y="370908"/>
              <a:ext cx="1881641" cy="1167493"/>
            </a:xfrm>
            <a:custGeom>
              <a:avLst/>
              <a:gdLst>
                <a:gd name="connsiteX0" fmla="*/ 1881641 w 1881641"/>
                <a:gd name="connsiteY0" fmla="*/ 1167473 h 1167493"/>
                <a:gd name="connsiteX1" fmla="*/ 1881641 w 1881641"/>
                <a:gd name="connsiteY1" fmla="*/ 1167493 h 1167493"/>
                <a:gd name="connsiteX2" fmla="*/ 1167493 w 1881641"/>
                <a:gd name="connsiteY2" fmla="*/ 1167493 h 1167493"/>
                <a:gd name="connsiteX3" fmla="*/ 0 w 1881641"/>
                <a:gd name="connsiteY3" fmla="*/ 0 h 1167493"/>
                <a:gd name="connsiteX4" fmla="*/ 714149 w 1881641"/>
                <a:gd name="connsiteY4" fmla="*/ 0 h 1167493"/>
                <a:gd name="connsiteX5" fmla="*/ 1875614 w 1881641"/>
                <a:gd name="connsiteY5" fmla="*/ 1048124 h 1167493"/>
                <a:gd name="connsiteX6" fmla="*/ 1881641 w 1881641"/>
                <a:gd name="connsiteY6" fmla="*/ 1167473 h 11674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881641" h="1167493">
                  <a:moveTo>
                    <a:pt x="1881641" y="1167473"/>
                  </a:moveTo>
                  <a:lnTo>
                    <a:pt x="1881641" y="1167493"/>
                  </a:lnTo>
                  <a:lnTo>
                    <a:pt x="1167493" y="1167493"/>
                  </a:lnTo>
                  <a:cubicBezTo>
                    <a:pt x="522704" y="1167493"/>
                    <a:pt x="0" y="644789"/>
                    <a:pt x="0" y="0"/>
                  </a:cubicBezTo>
                  <a:lnTo>
                    <a:pt x="714149" y="0"/>
                  </a:lnTo>
                  <a:cubicBezTo>
                    <a:pt x="1318639" y="0"/>
                    <a:pt x="1815827" y="459408"/>
                    <a:pt x="1875614" y="1048124"/>
                  </a:cubicBezTo>
                  <a:lnTo>
                    <a:pt x="1881641" y="1167473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2" name="Freeform 21">
            <a:extLst>
              <a:ext uri="{FF2B5EF4-FFF2-40B4-BE49-F238E27FC236}">
                <a16:creationId xmlns:a16="http://schemas.microsoft.com/office/drawing/2014/main" id="{BC68F289-2744-2F48-893A-3F17911625C8}"/>
              </a:ext>
            </a:extLst>
          </p:cNvPr>
          <p:cNvSpPr/>
          <p:nvPr userDrawn="1"/>
        </p:nvSpPr>
        <p:spPr>
          <a:xfrm>
            <a:off x="0" y="-1"/>
            <a:ext cx="1167493" cy="1167493"/>
          </a:xfrm>
          <a:custGeom>
            <a:avLst/>
            <a:gdLst>
              <a:gd name="connsiteX0" fmla="*/ 0 w 862693"/>
              <a:gd name="connsiteY0" fmla="*/ 0 h 862693"/>
              <a:gd name="connsiteX1" fmla="*/ 862693 w 862693"/>
              <a:gd name="connsiteY1" fmla="*/ 0 h 862693"/>
              <a:gd name="connsiteX2" fmla="*/ 0 w 862693"/>
              <a:gd name="connsiteY2" fmla="*/ 862693 h 862693"/>
              <a:gd name="connsiteX3" fmla="*/ 0 w 862693"/>
              <a:gd name="connsiteY3" fmla="*/ 0 h 862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2693" h="862693">
                <a:moveTo>
                  <a:pt x="0" y="0"/>
                </a:moveTo>
                <a:lnTo>
                  <a:pt x="862693" y="0"/>
                </a:lnTo>
                <a:cubicBezTo>
                  <a:pt x="862693" y="476453"/>
                  <a:pt x="476452" y="862693"/>
                  <a:pt x="0" y="862693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39563C76-BC00-DE47-88F5-C24D3CE3325A}"/>
              </a:ext>
            </a:extLst>
          </p:cNvPr>
          <p:cNvSpPr/>
          <p:nvPr userDrawn="1"/>
        </p:nvSpPr>
        <p:spPr>
          <a:xfrm>
            <a:off x="10228214" y="-1"/>
            <a:ext cx="1963787" cy="3178856"/>
          </a:xfrm>
          <a:custGeom>
            <a:avLst/>
            <a:gdLst>
              <a:gd name="connsiteX0" fmla="*/ 0 w 1963787"/>
              <a:gd name="connsiteY0" fmla="*/ 0 h 3178856"/>
              <a:gd name="connsiteX1" fmla="*/ 1963787 w 1963787"/>
              <a:gd name="connsiteY1" fmla="*/ 0 h 3178856"/>
              <a:gd name="connsiteX2" fmla="*/ 1963787 w 1963787"/>
              <a:gd name="connsiteY2" fmla="*/ 1967129 h 3178856"/>
              <a:gd name="connsiteX3" fmla="*/ 1963787 w 1963787"/>
              <a:gd name="connsiteY3" fmla="*/ 2349671 h 3178856"/>
              <a:gd name="connsiteX4" fmla="*/ 1963787 w 1963787"/>
              <a:gd name="connsiteY4" fmla="*/ 3178856 h 3178856"/>
              <a:gd name="connsiteX5" fmla="*/ 1963753 w 1963787"/>
              <a:gd name="connsiteY5" fmla="*/ 3178856 h 3178856"/>
              <a:gd name="connsiteX6" fmla="*/ 1763002 w 1963787"/>
              <a:gd name="connsiteY6" fmla="*/ 3168629 h 3178856"/>
              <a:gd name="connsiteX7" fmla="*/ 0 w 1963787"/>
              <a:gd name="connsiteY7" fmla="*/ 1197921 h 3178856"/>
              <a:gd name="connsiteX8" fmla="*/ 0 w 1963787"/>
              <a:gd name="connsiteY8" fmla="*/ 1039961 h 3178856"/>
              <a:gd name="connsiteX9" fmla="*/ 0 w 1963787"/>
              <a:gd name="connsiteY9" fmla="*/ 0 h 3178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963787" h="3178856">
                <a:moveTo>
                  <a:pt x="0" y="0"/>
                </a:moveTo>
                <a:lnTo>
                  <a:pt x="1963787" y="0"/>
                </a:lnTo>
                <a:lnTo>
                  <a:pt x="1963787" y="1967129"/>
                </a:lnTo>
                <a:lnTo>
                  <a:pt x="1963787" y="2349671"/>
                </a:lnTo>
                <a:lnTo>
                  <a:pt x="1963787" y="3178856"/>
                </a:lnTo>
                <a:lnTo>
                  <a:pt x="1963753" y="3178856"/>
                </a:lnTo>
                <a:lnTo>
                  <a:pt x="1763002" y="3168629"/>
                </a:lnTo>
                <a:cubicBezTo>
                  <a:pt x="772749" y="3067186"/>
                  <a:pt x="0" y="2223585"/>
                  <a:pt x="0" y="1197921"/>
                </a:cubicBezTo>
                <a:lnTo>
                  <a:pt x="0" y="1039961"/>
                </a:lnTo>
                <a:lnTo>
                  <a:pt x="0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4470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77A09-15C2-4E47-948E-AACAFCA47D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81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10/9/2021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r>
              <a:rPr lang="en-GB" noProof="0"/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678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>
              <a:defRPr sz="1200">
                <a:solidFill>
                  <a:schemeClr val="tx2"/>
                </a:solidFill>
                <a:latin typeface="+mn-lt"/>
              </a:defRPr>
            </a:lvl1pPr>
          </a:lstStyle>
          <a:p>
            <a:pPr rtl="0"/>
            <a:fld id="{294A09A9-5501-47C1-A89A-A340965A2BE2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9" r:id="rId4"/>
    <p:sldLayoutId id="2147483660" r:id="rId5"/>
    <p:sldLayoutId id="2147483661" r:id="rId6"/>
    <p:sldLayoutId id="2147483654" r:id="rId7"/>
    <p:sldLayoutId id="2147483658" r:id="rId8"/>
    <p:sldLayoutId id="2147483662" r:id="rId9"/>
    <p:sldLayoutId id="2147483663" r:id="rId10"/>
    <p:sldLayoutId id="2147483664" r:id="rId11"/>
    <p:sldLayoutId id="2147483665" r:id="rId12"/>
    <p:sldLayoutId id="2147483666" r:id="rId1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explore-education-statistics.service.gov.uk/find-statistics/the-link-between-absence-and-attainment-at-ks2-and-ks4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mailto:enquiries@ramsgateartsprimaryschool.co.uk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4">
            <a:extLst>
              <a:ext uri="{FF2B5EF4-FFF2-40B4-BE49-F238E27FC236}">
                <a16:creationId xmlns:a16="http://schemas.microsoft.com/office/drawing/2014/main" id="{07C932D1-69B5-C887-69DC-E7A9B2DE73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29478" y="1679798"/>
            <a:ext cx="10505674" cy="2026791"/>
          </a:xfrm>
        </p:spPr>
        <p:txBody>
          <a:bodyPr>
            <a:noAutofit/>
          </a:bodyPr>
          <a:lstStyle/>
          <a:p>
            <a:pPr algn="ctr"/>
            <a:r>
              <a:rPr lang="en-GB" sz="5400" b="1" u="sng">
                <a:solidFill>
                  <a:srgbClr val="0000CC"/>
                </a:solidFill>
                <a:latin typeface="Candara"/>
              </a:rPr>
              <a:t>Welcome to Year </a:t>
            </a:r>
            <a:r>
              <a:rPr lang="en-GB" sz="5400" b="1" u="sng">
                <a:solidFill>
                  <a:srgbClr val="FF0000"/>
                </a:solidFill>
                <a:latin typeface="Candara"/>
              </a:rPr>
              <a:t>?</a:t>
            </a:r>
            <a:r>
              <a:rPr lang="en-GB" sz="5400" b="1" u="sng">
                <a:solidFill>
                  <a:srgbClr val="0000CC"/>
                </a:solidFill>
                <a:latin typeface="Candara"/>
              </a:rPr>
              <a:t> </a:t>
            </a:r>
            <a:br>
              <a:rPr lang="en-GB" sz="5400" b="1" u="sng">
                <a:latin typeface="Candara" pitchFamily="34" charset="0"/>
              </a:rPr>
            </a:br>
            <a:br>
              <a:rPr lang="en-GB" sz="5400" b="1" u="sng">
                <a:latin typeface="Candara" pitchFamily="34" charset="0"/>
              </a:rPr>
            </a:br>
            <a:r>
              <a:rPr lang="en-GB" sz="5400" b="1" u="sng">
                <a:solidFill>
                  <a:srgbClr val="0000CC"/>
                </a:solidFill>
                <a:latin typeface="Candara"/>
              </a:rPr>
              <a:t>Team </a:t>
            </a:r>
            <a:r>
              <a:rPr lang="en-GB" sz="5400" b="1" u="sng">
                <a:solidFill>
                  <a:srgbClr val="FF0000"/>
                </a:solidFill>
                <a:latin typeface="Candara"/>
              </a:rPr>
              <a:t>CHANGE</a:t>
            </a:r>
            <a:r>
              <a:rPr lang="en-GB" sz="5400" b="1" u="sng">
                <a:solidFill>
                  <a:srgbClr val="0000CC"/>
                </a:solidFill>
                <a:latin typeface="Candara"/>
              </a:rPr>
              <a:t> and </a:t>
            </a:r>
            <a:br>
              <a:rPr lang="en-GB" sz="5400" b="1" u="sng">
                <a:latin typeface="Candara" pitchFamily="34" charset="0"/>
              </a:rPr>
            </a:br>
            <a:r>
              <a:rPr lang="en-GB" sz="5400" b="1" u="sng">
                <a:solidFill>
                  <a:srgbClr val="0000CC"/>
                </a:solidFill>
                <a:latin typeface="Candara"/>
              </a:rPr>
              <a:t>Team </a:t>
            </a:r>
            <a:r>
              <a:rPr lang="en-GB" sz="5400" b="1" u="sng">
                <a:solidFill>
                  <a:srgbClr val="FF0000"/>
                </a:solidFill>
                <a:latin typeface="Candara"/>
              </a:rPr>
              <a:t>CHANGE</a:t>
            </a:r>
            <a:endParaRPr lang="en-GB" sz="5400" b="1" u="sng">
              <a:solidFill>
                <a:srgbClr val="0000CC"/>
              </a:solidFill>
              <a:latin typeface="Candara"/>
            </a:endParaRP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BA6F6C75-787F-E8F0-E9BF-FAC8052D7C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3528" y="332655"/>
            <a:ext cx="11485014" cy="6166467"/>
          </a:xfr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685800" indent="-685800" algn="ctr"/>
            <a:r>
              <a:rPr lang="en-GB" sz="7200" b="1" dirty="0">
                <a:solidFill>
                  <a:srgbClr val="0070C0"/>
                </a:solidFill>
                <a:latin typeface="Candara" panose="020E0502030303020204" pitchFamily="34" charset="0"/>
              </a:rPr>
              <a:t> </a:t>
            </a:r>
          </a:p>
          <a:p>
            <a:pPr marL="685800" indent="-685800" algn="ctr"/>
            <a:r>
              <a:rPr lang="en-GB" sz="6600" b="1" dirty="0">
                <a:solidFill>
                  <a:srgbClr val="0070C0"/>
                </a:solidFill>
                <a:latin typeface="Candara"/>
              </a:rPr>
              <a:t>RAPS Open Classes 2026-2027</a:t>
            </a:r>
            <a:endParaRPr lang="en-GB" sz="6600" b="1" dirty="0">
              <a:solidFill>
                <a:srgbClr val="0070C0"/>
              </a:solidFill>
              <a:latin typeface="Candara" panose="020E0502030303020204" pitchFamily="34" charset="0"/>
            </a:endParaRPr>
          </a:p>
          <a:p>
            <a:pPr marL="685800" indent="-685800" algn="ctr"/>
            <a:endParaRPr lang="en-GB" sz="7200" b="1" dirty="0">
              <a:solidFill>
                <a:srgbClr val="0070C0"/>
              </a:solidFill>
              <a:latin typeface="Candara" panose="020E0502030303020204" pitchFamily="34" charset="0"/>
            </a:endParaRPr>
          </a:p>
          <a:p>
            <a:pPr marL="685800" indent="-685800" algn="ctr"/>
            <a:r>
              <a:rPr lang="en-GB" sz="7200" b="1" dirty="0">
                <a:solidFill>
                  <a:srgbClr val="0070C0"/>
                </a:solidFill>
                <a:latin typeface="Candara"/>
              </a:rPr>
              <a:t>Welcome to Year</a:t>
            </a:r>
            <a:r>
              <a:rPr lang="en-GB" sz="7200" b="1" dirty="0">
                <a:solidFill>
                  <a:srgbClr val="FF0000"/>
                </a:solidFill>
                <a:latin typeface="Candara"/>
              </a:rPr>
              <a:t> </a:t>
            </a:r>
            <a:r>
              <a:rPr lang="en-GB" sz="7200" b="1" dirty="0">
                <a:solidFill>
                  <a:schemeClr val="accent1">
                    <a:lumMod val="75000"/>
                  </a:schemeClr>
                </a:solidFill>
                <a:latin typeface="Candara"/>
              </a:rPr>
              <a:t>2</a:t>
            </a:r>
          </a:p>
        </p:txBody>
      </p:sp>
      <p:sp>
        <p:nvSpPr>
          <p:cNvPr id="9" name="Footer Placeholder 3">
            <a:extLst>
              <a:ext uri="{FF2B5EF4-FFF2-40B4-BE49-F238E27FC236}">
                <a16:creationId xmlns:a16="http://schemas.microsoft.com/office/drawing/2014/main" id="{D158325C-FF25-E1C1-F854-57561FC7E5EC}"/>
              </a:ext>
            </a:extLst>
          </p:cNvPr>
          <p:cNvSpPr txBox="1">
            <a:spLocks/>
          </p:cNvSpPr>
          <p:nvPr/>
        </p:nvSpPr>
        <p:spPr>
          <a:xfrm>
            <a:off x="179511" y="6237312"/>
            <a:ext cx="11874337" cy="484163"/>
          </a:xfrm>
          <a:prstGeom prst="rect">
            <a:avLst/>
          </a:prstGeom>
        </p:spPr>
        <p:txBody>
          <a:bodyPr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1" name="Title 4">
            <a:extLst>
              <a:ext uri="{FF2B5EF4-FFF2-40B4-BE49-F238E27FC236}">
                <a16:creationId xmlns:a16="http://schemas.microsoft.com/office/drawing/2014/main" id="{2845CC39-B627-57C8-5CB0-EADF562487D8}"/>
              </a:ext>
            </a:extLst>
          </p:cNvPr>
          <p:cNvSpPr txBox="1">
            <a:spLocks/>
          </p:cNvSpPr>
          <p:nvPr/>
        </p:nvSpPr>
        <p:spPr>
          <a:xfrm>
            <a:off x="755576" y="620688"/>
            <a:ext cx="10505674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5400" b="1" i="0" u="sng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3F6AAEF-8092-6A33-E758-BF2836A6522D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0" t="22165" r="39674" b="6208"/>
          <a:stretch/>
        </p:blipFill>
        <p:spPr bwMode="auto">
          <a:xfrm>
            <a:off x="9728042" y="4950694"/>
            <a:ext cx="1877613" cy="142245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Title 4">
            <a:extLst>
              <a:ext uri="{FF2B5EF4-FFF2-40B4-BE49-F238E27FC236}">
                <a16:creationId xmlns:a16="http://schemas.microsoft.com/office/drawing/2014/main" id="{0CCAFB45-9FB3-E046-4F6A-327615B6662C}"/>
              </a:ext>
            </a:extLst>
          </p:cNvPr>
          <p:cNvSpPr txBox="1">
            <a:spLocks/>
          </p:cNvSpPr>
          <p:nvPr/>
        </p:nvSpPr>
        <p:spPr>
          <a:xfrm>
            <a:off x="1152817" y="4950694"/>
            <a:ext cx="9927724" cy="18300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sng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One</a:t>
            </a:r>
            <a:r>
              <a:rPr kumimoji="0" lang="en-GB" sz="2400" b="1" i="0" u="sng" strike="noStrike" kern="1200" cap="none" spc="0" normalizeH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ndara" pitchFamily="34" charset="0"/>
                <a:ea typeface="+mj-ea"/>
                <a:cs typeface="+mj-cs"/>
              </a:rPr>
              <a:t> Childhood, One Chance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b="1" i="1" baseline="0">
                <a:solidFill>
                  <a:srgbClr val="002060"/>
                </a:solidFill>
                <a:latin typeface="Candara" pitchFamily="34" charset="0"/>
                <a:ea typeface="+mj-ea"/>
                <a:cs typeface="+mj-cs"/>
              </a:rPr>
              <a:t>Together we make a difference</a:t>
            </a:r>
            <a:endParaRPr kumimoji="0" lang="en-GB" sz="2400" b="1" i="1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ndara" pitchFamily="34" charset="0"/>
              <a:ea typeface="+mj-ea"/>
              <a:cs typeface="+mj-cs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35930360-3004-CEAE-8D35-C7479EDC1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905835"/>
            <a:ext cx="2554929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59308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6F7BB-30A8-4980-AD4A-2FB0B53FA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 anchor="t"/>
          <a:lstStyle/>
          <a:p>
            <a:pPr rtl="0"/>
            <a:r>
              <a:rPr lang="en-GB"/>
              <a:t>The team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2A2850-23AF-A249-8907-5DAF2E2D2269}"/>
              </a:ext>
            </a:extLst>
          </p:cNvPr>
          <p:cNvSpPr>
            <a:spLocks noGrp="1"/>
          </p:cNvSpPr>
          <p:nvPr>
            <p:ph type="sldNum" sz="quarter" idx="27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en-GB" smtClean="0"/>
              <a:pPr rtl="0"/>
              <a:t>2</a:t>
            </a:fld>
            <a:endParaRPr lang="en-GB"/>
          </a:p>
        </p:txBody>
      </p:sp>
      <p:pic>
        <p:nvPicPr>
          <p:cNvPr id="71" name="Picture 70">
            <a:extLst>
              <a:ext uri="{FF2B5EF4-FFF2-40B4-BE49-F238E27FC236}">
                <a16:creationId xmlns:a16="http://schemas.microsoft.com/office/drawing/2014/main" id="{C1F28393-7BB6-5E8D-8E47-8899DC6F23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4140" y="211241"/>
            <a:ext cx="1959258" cy="3091274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C98F9F14-FB52-0A5A-2EE1-26B953668B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430" y="3429000"/>
            <a:ext cx="1808322" cy="3122741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FB7D59FC-83A2-8FC6-3268-80739EB9D6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26644" y="3407375"/>
            <a:ext cx="2182731" cy="3165990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5A96DBC3-B363-35D8-B5CA-7189C9019CF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77267" y="3429000"/>
            <a:ext cx="2169314" cy="3091273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BC3063E3-AD43-92B1-4D09-2ED553B7D63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31937" y="152091"/>
            <a:ext cx="2203364" cy="3150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6266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2DF434-28DB-4621-A497-D62C41CE0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 anchor="t"/>
          <a:lstStyle/>
          <a:p>
            <a:pPr algn="ctr" rtl="0"/>
            <a:r>
              <a:rPr lang="en-GB"/>
              <a:t>We will cover: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88C46-D0BC-4307-AE55-7601A139E7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359" y="1216231"/>
            <a:ext cx="10427456" cy="513734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sz="3000">
                <a:solidFill>
                  <a:srgbClr val="000000"/>
                </a:solidFill>
                <a:latin typeface="Candara"/>
              </a:rPr>
              <a:t>Core Values</a:t>
            </a:r>
            <a:endParaRPr lang="en-US"/>
          </a:p>
          <a:p>
            <a:pPr algn="ctr"/>
            <a:r>
              <a:rPr lang="en-GB" sz="3000">
                <a:solidFill>
                  <a:srgbClr val="000000"/>
                </a:solidFill>
                <a:latin typeface="Candara"/>
              </a:rPr>
              <a:t>Behaviour for learning</a:t>
            </a:r>
            <a:endParaRPr lang="en-GB" sz="3000">
              <a:latin typeface="Candara"/>
            </a:endParaRPr>
          </a:p>
          <a:p>
            <a:pPr algn="ctr"/>
            <a:r>
              <a:rPr lang="en-GB" sz="3000">
                <a:solidFill>
                  <a:srgbClr val="000000"/>
                </a:solidFill>
                <a:latin typeface="Candara"/>
              </a:rPr>
              <a:t>Attendance</a:t>
            </a:r>
          </a:p>
          <a:p>
            <a:pPr algn="ctr"/>
            <a:r>
              <a:rPr lang="en-GB" sz="3000">
                <a:solidFill>
                  <a:srgbClr val="000000"/>
                </a:solidFill>
                <a:latin typeface="Candara"/>
              </a:rPr>
              <a:t>The School day  </a:t>
            </a:r>
            <a:endParaRPr lang="en-GB"/>
          </a:p>
          <a:p>
            <a:pPr marL="0" indent="0" algn="ctr">
              <a:buNone/>
            </a:pPr>
            <a:r>
              <a:rPr lang="en-GB" sz="3000">
                <a:latin typeface="Candara"/>
              </a:rPr>
              <a:t>Curriculum</a:t>
            </a:r>
            <a:endParaRPr lang="en-GB" sz="3000">
              <a:latin typeface="Candara" pitchFamily="34" charset="0"/>
            </a:endParaRPr>
          </a:p>
          <a:p>
            <a:pPr marL="0" indent="0" algn="ctr">
              <a:buNone/>
            </a:pPr>
            <a:r>
              <a:rPr lang="en-GB" sz="3000">
                <a:latin typeface="Candara"/>
              </a:rPr>
              <a:t>Home Learning/Reading/TTRS</a:t>
            </a:r>
            <a:endParaRPr lang="en-GB" sz="3000">
              <a:latin typeface="Candara" pitchFamily="34" charset="0"/>
            </a:endParaRPr>
          </a:p>
          <a:p>
            <a:pPr algn="ctr"/>
            <a:r>
              <a:rPr lang="en-GB" sz="3000">
                <a:latin typeface="Candara"/>
              </a:rPr>
              <a:t>Social Media</a:t>
            </a:r>
          </a:p>
          <a:p>
            <a:pPr marL="0" indent="0" algn="ctr">
              <a:buNone/>
            </a:pPr>
            <a:r>
              <a:rPr lang="en-GB" sz="3000">
                <a:latin typeface="Candara"/>
              </a:rPr>
              <a:t>Communication</a:t>
            </a:r>
          </a:p>
          <a:p>
            <a:pPr marL="0" indent="0" algn="ctr">
              <a:buNone/>
            </a:pPr>
            <a:r>
              <a:rPr lang="en-GB" sz="3000">
                <a:latin typeface="Candara"/>
              </a:rPr>
              <a:t>Questions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D470D0-6D64-5E42-9515-048F8779CD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 rtlCol="0"/>
          <a:lstStyle/>
          <a:p>
            <a:pPr rtl="0"/>
            <a:fld id="{294A09A9-5501-47C1-A89A-A340965A2BE2}" type="slidenum">
              <a:rPr lang="en-GB" smtClean="0"/>
              <a:pPr rtl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608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A3489B2-ECFC-0579-0C4B-3E8B85B237DD}"/>
              </a:ext>
            </a:extLst>
          </p:cNvPr>
          <p:cNvSpPr/>
          <p:nvPr/>
        </p:nvSpPr>
        <p:spPr>
          <a:xfrm>
            <a:off x="1" y="1647053"/>
            <a:ext cx="12195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400">
                <a:solidFill>
                  <a:srgbClr val="000000"/>
                </a:solidFill>
                <a:latin typeface="Candara" panose="020E0502030303020204" pitchFamily="34" charset="0"/>
              </a:rPr>
              <a:t>These are at the heart of everything we do at Ramsgate Arts Primary School.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3D89D31-CC6D-51ED-E0DC-D9F1AF01B1AD}"/>
              </a:ext>
            </a:extLst>
          </p:cNvPr>
          <p:cNvSpPr/>
          <p:nvPr/>
        </p:nvSpPr>
        <p:spPr>
          <a:xfrm>
            <a:off x="871549" y="197376"/>
            <a:ext cx="114548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6000" b="1" u="sng">
                <a:solidFill>
                  <a:srgbClr val="0000FF"/>
                </a:solidFill>
                <a:latin typeface="Candara" panose="020E0502030303020204" pitchFamily="34" charset="0"/>
              </a:rPr>
              <a:t>Our Core Values…</a:t>
            </a: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092FBB0D-1C00-F7F4-CCE3-49E4EEC51BF6}"/>
              </a:ext>
            </a:extLst>
          </p:cNvPr>
          <p:cNvSpPr txBox="1">
            <a:spLocks/>
          </p:cNvSpPr>
          <p:nvPr/>
        </p:nvSpPr>
        <p:spPr>
          <a:xfrm>
            <a:off x="3602493" y="2478051"/>
            <a:ext cx="4987014" cy="283518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>
                <a:solidFill>
                  <a:schemeClr val="accent1"/>
                </a:solidFill>
                <a:latin typeface="Candara" panose="020E0502030303020204" pitchFamily="34" charset="0"/>
              </a:rPr>
              <a:t>Kindness</a:t>
            </a:r>
          </a:p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>
                <a:solidFill>
                  <a:schemeClr val="accent1">
                    <a:lumMod val="40000"/>
                    <a:lumOff val="60000"/>
                  </a:schemeClr>
                </a:solidFill>
                <a:latin typeface="Candara" panose="020E0502030303020204" pitchFamily="34" charset="0"/>
              </a:rPr>
              <a:t>Resilience</a:t>
            </a:r>
          </a:p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>
                <a:solidFill>
                  <a:schemeClr val="accent1"/>
                </a:solidFill>
                <a:latin typeface="Candara" panose="020E0502030303020204" pitchFamily="34" charset="0"/>
              </a:rPr>
              <a:t>Collaboration</a:t>
            </a:r>
          </a:p>
          <a:p>
            <a:pPr marL="285750" indent="-285750" algn="ctr" eaLnBrk="0" fontAlgn="base" hangingPunct="0"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GB" sz="4400" b="1">
                <a:solidFill>
                  <a:schemeClr val="accent1">
                    <a:lumMod val="20000"/>
                    <a:lumOff val="80000"/>
                  </a:schemeClr>
                </a:solidFill>
                <a:latin typeface="Candara" panose="020E0502030303020204" pitchFamily="34" charset="0"/>
              </a:rPr>
              <a:t>Creativity</a:t>
            </a:r>
          </a:p>
          <a:p>
            <a:pPr marL="0" indent="0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en-GB" sz="4400" b="1">
              <a:solidFill>
                <a:schemeClr val="accent5">
                  <a:lumMod val="75000"/>
                </a:schemeClr>
              </a:solidFill>
              <a:latin typeface="Candara" panose="020E0502030303020204" pitchFamily="34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GB" sz="4400">
              <a:latin typeface="Candara" pitchFamily="34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F7F8C2C3-42A8-8206-1C19-D8740CDF37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9023"/>
            <a:ext cx="1040566" cy="1040566"/>
          </a:xfrm>
          <a:prstGeom prst="rect">
            <a:avLst/>
          </a:prstGeom>
        </p:spPr>
      </p:pic>
      <p:sp>
        <p:nvSpPr>
          <p:cNvPr id="18" name="Footer Placeholder 3">
            <a:extLst>
              <a:ext uri="{FF2B5EF4-FFF2-40B4-BE49-F238E27FC236}">
                <a16:creationId xmlns:a16="http://schemas.microsoft.com/office/drawing/2014/main" id="{B495326D-3E7D-5B0D-12C2-410AC6B61ABB}"/>
              </a:ext>
            </a:extLst>
          </p:cNvPr>
          <p:cNvSpPr txBox="1">
            <a:spLocks/>
          </p:cNvSpPr>
          <p:nvPr/>
        </p:nvSpPr>
        <p:spPr>
          <a:xfrm>
            <a:off x="179512" y="6208916"/>
            <a:ext cx="11865004" cy="588393"/>
          </a:xfrm>
          <a:prstGeom prst="rect">
            <a:avLst/>
          </a:prstGeom>
        </p:spPr>
        <p:txBody>
          <a:bodyPr/>
          <a:lstStyle>
            <a:defPPr rtl="0">
              <a:defRPr lang="en-GB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b="1">
                <a:solidFill>
                  <a:srgbClr val="002060"/>
                </a:solidFill>
                <a:latin typeface="Candara" panose="020E0502030303020204" pitchFamily="34" charset="0"/>
              </a:rPr>
              <a:t>Kindness, Resilience, Collaboration, Creativity</a:t>
            </a:r>
          </a:p>
        </p:txBody>
      </p:sp>
    </p:spTree>
    <p:extLst>
      <p:ext uri="{BB962C8B-B14F-4D97-AF65-F5344CB8AC3E}">
        <p14:creationId xmlns:p14="http://schemas.microsoft.com/office/powerpoint/2010/main" val="700209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8C9FCF5-F793-E683-22AC-DCB6DB75DED2}"/>
              </a:ext>
            </a:extLst>
          </p:cNvPr>
          <p:cNvSpPr/>
          <p:nvPr/>
        </p:nvSpPr>
        <p:spPr>
          <a:xfrm>
            <a:off x="206477" y="1369798"/>
            <a:ext cx="11159613" cy="384720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4800">
                <a:solidFill>
                  <a:schemeClr val="tx1"/>
                </a:solidFill>
                <a:latin typeface="Candara" panose="020E0502030303020204" pitchFamily="34" charset="0"/>
              </a:rPr>
              <a:t>At RAPS, we want our children to be ready to learn.</a:t>
            </a:r>
          </a:p>
          <a:p>
            <a:pPr algn="ctr"/>
            <a:endParaRPr lang="en-GB" sz="4400">
              <a:solidFill>
                <a:srgbClr val="0000FF"/>
              </a:solidFill>
              <a:latin typeface="Candara" panose="020E0502030303020204" pitchFamily="34" charset="0"/>
            </a:endParaRPr>
          </a:p>
          <a:p>
            <a:pPr algn="ctr"/>
            <a:r>
              <a:rPr lang="en-GB" sz="4400">
                <a:solidFill>
                  <a:srgbClr val="0000FF"/>
                </a:solidFill>
                <a:latin typeface="Candara" panose="020E0502030303020204" pitchFamily="34" charset="0"/>
              </a:rPr>
              <a:t>Our golden rules:</a:t>
            </a:r>
            <a:br>
              <a:rPr lang="en-GB" sz="6000">
                <a:solidFill>
                  <a:srgbClr val="0000FF"/>
                </a:solidFill>
                <a:latin typeface="Candara" panose="020E0502030303020204" pitchFamily="34" charset="0"/>
              </a:rPr>
            </a:br>
            <a:r>
              <a:rPr lang="en-GB" sz="6000" b="1">
                <a:solidFill>
                  <a:srgbClr val="FF0000"/>
                </a:solidFill>
                <a:latin typeface="Candara" panose="020E0502030303020204" pitchFamily="34" charset="0"/>
              </a:rPr>
              <a:t>Be Ready</a:t>
            </a:r>
            <a:r>
              <a:rPr lang="en-GB" sz="600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>
                <a:solidFill>
                  <a:srgbClr val="7030A0"/>
                </a:solidFill>
                <a:latin typeface="Candara" panose="020E0502030303020204" pitchFamily="34" charset="0"/>
              </a:rPr>
              <a:t>Be Respectful</a:t>
            </a:r>
            <a:r>
              <a:rPr lang="en-GB" sz="6000">
                <a:solidFill>
                  <a:srgbClr val="0000FF"/>
                </a:solidFill>
                <a:latin typeface="Candara" panose="020E0502030303020204" pitchFamily="34" charset="0"/>
              </a:rPr>
              <a:t>  </a:t>
            </a:r>
            <a:r>
              <a:rPr lang="en-GB" sz="6000" b="1">
                <a:solidFill>
                  <a:srgbClr val="00B050"/>
                </a:solidFill>
                <a:latin typeface="Candara" panose="020E0502030303020204" pitchFamily="34" charset="0"/>
              </a:rPr>
              <a:t>Be Safe</a:t>
            </a:r>
            <a:endParaRPr lang="en-GB" sz="6000">
              <a:latin typeface="Candara" panose="020E0502030303020204" pitchFamily="34" charset="0"/>
            </a:endParaRPr>
          </a:p>
        </p:txBody>
      </p:sp>
      <p:sp>
        <p:nvSpPr>
          <p:cNvPr id="21" name="Title 6">
            <a:extLst>
              <a:ext uri="{FF2B5EF4-FFF2-40B4-BE49-F238E27FC236}">
                <a16:creationId xmlns:a16="http://schemas.microsoft.com/office/drawing/2014/main" id="{B4E89818-D1B0-8958-3152-AB21BB0CC3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6737" y="326095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Behaviour for Learning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68CFD1C6-60D9-092A-1461-C008FD778C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663" y="326095"/>
            <a:ext cx="727349" cy="727349"/>
          </a:xfrm>
          <a:prstGeom prst="rect">
            <a:avLst/>
          </a:prstGeom>
        </p:spPr>
      </p:pic>
      <p:sp>
        <p:nvSpPr>
          <p:cNvPr id="23" name="Footer Placeholder 3">
            <a:extLst>
              <a:ext uri="{FF2B5EF4-FFF2-40B4-BE49-F238E27FC236}">
                <a16:creationId xmlns:a16="http://schemas.microsoft.com/office/drawing/2014/main" id="{E5B172AE-6D3E-BDA0-C96F-F4A1AA885228}"/>
              </a:ext>
            </a:extLst>
          </p:cNvPr>
          <p:cNvSpPr txBox="1">
            <a:spLocks/>
          </p:cNvSpPr>
          <p:nvPr/>
        </p:nvSpPr>
        <p:spPr>
          <a:xfrm>
            <a:off x="1341361" y="6188123"/>
            <a:ext cx="8784976" cy="4841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800">
                <a:solidFill>
                  <a:srgbClr val="002060"/>
                </a:solidFill>
                <a:latin typeface="Candara" panose="020E0502030303020204" pitchFamily="34" charset="0"/>
              </a:rPr>
              <a:t>Kindness, Resilience, Collaboration, Creativity</a:t>
            </a:r>
          </a:p>
        </p:txBody>
      </p:sp>
    </p:spTree>
    <p:extLst>
      <p:ext uri="{BB962C8B-B14F-4D97-AF65-F5344CB8AC3E}">
        <p14:creationId xmlns:p14="http://schemas.microsoft.com/office/powerpoint/2010/main" val="25631196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D60FC5D-F91A-C320-6713-5F3BCA2C05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835742"/>
            <a:ext cx="11619483" cy="549623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r>
              <a:rPr lang="en-GB" sz="2800">
                <a:latin typeface="Candara" panose="020E0502030303020204" pitchFamily="34" charset="0"/>
              </a:rPr>
              <a:t>Each child starts off with </a:t>
            </a:r>
            <a:r>
              <a:rPr lang="en-GB" sz="4800">
                <a:solidFill>
                  <a:srgbClr val="0000FF"/>
                </a:solidFill>
                <a:latin typeface="Candara" panose="020E0502030303020204" pitchFamily="34" charset="0"/>
              </a:rPr>
              <a:t>5 points </a:t>
            </a:r>
            <a:r>
              <a:rPr lang="en-GB" sz="2800">
                <a:latin typeface="Candara" panose="020E0502030303020204" pitchFamily="34" charset="0"/>
              </a:rPr>
              <a:t>at the beginning of every day.</a:t>
            </a:r>
          </a:p>
          <a:p>
            <a:endParaRPr lang="en-GB" sz="1100">
              <a:latin typeface="Candara" panose="020E0502030303020204" pitchFamily="34" charset="0"/>
            </a:endParaRPr>
          </a:p>
          <a:p>
            <a:r>
              <a:rPr lang="en-GB" sz="2800">
                <a:latin typeface="Candara" panose="020E0502030303020204" pitchFamily="34" charset="0"/>
              </a:rPr>
              <a:t>Possible total of 25 points a week. Expected to keep all </a:t>
            </a:r>
            <a:r>
              <a:rPr lang="en-GB" sz="4800">
                <a:solidFill>
                  <a:srgbClr val="C404C4"/>
                </a:solidFill>
                <a:latin typeface="Candara" panose="020E0502030303020204" pitchFamily="34" charset="0"/>
              </a:rPr>
              <a:t>25 points</a:t>
            </a:r>
            <a:r>
              <a:rPr lang="en-GB" sz="2800">
                <a:latin typeface="Candara" panose="020E0502030303020204" pitchFamily="34" charset="0"/>
              </a:rPr>
              <a:t>!</a:t>
            </a:r>
          </a:p>
          <a:p>
            <a:endParaRPr lang="en-GB" sz="1100">
              <a:latin typeface="Candara" panose="020E0502030303020204" pitchFamily="34" charset="0"/>
            </a:endParaRPr>
          </a:p>
          <a:p>
            <a:r>
              <a:rPr lang="en-GB" sz="2800">
                <a:latin typeface="Candara"/>
              </a:rPr>
              <a:t>If your child keeps all their points for the week, you will receive a text home and they will receive 'Golden Time' on Friday afternoon.</a:t>
            </a:r>
          </a:p>
          <a:p>
            <a:endParaRPr lang="en-GB" sz="2800">
              <a:solidFill>
                <a:srgbClr val="FF0000"/>
              </a:solidFill>
              <a:latin typeface="Candara"/>
            </a:endParaRPr>
          </a:p>
          <a:p>
            <a:r>
              <a:rPr lang="en-GB" sz="2800">
                <a:latin typeface="Candara" panose="020E0502030303020204" pitchFamily="34" charset="0"/>
              </a:rPr>
              <a:t>If a child has a </a:t>
            </a:r>
            <a:r>
              <a:rPr lang="en-GB" sz="28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yellow card </a:t>
            </a:r>
            <a:r>
              <a:rPr lang="en-GB" sz="2800">
                <a:latin typeface="Candara" panose="020E0502030303020204" pitchFamily="34" charset="0"/>
              </a:rPr>
              <a:t>on their desk at the end of the lesson, they lose 1 point.</a:t>
            </a:r>
          </a:p>
          <a:p>
            <a:r>
              <a:rPr lang="en-GB" sz="2800">
                <a:latin typeface="Candara" panose="020E0502030303020204" pitchFamily="34" charset="0"/>
              </a:rPr>
              <a:t>If a child has a </a:t>
            </a:r>
            <a:r>
              <a:rPr lang="en-GB" sz="28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red card </a:t>
            </a:r>
            <a:r>
              <a:rPr lang="en-GB" sz="2800">
                <a:latin typeface="Candara" panose="020E0502030303020204" pitchFamily="34" charset="0"/>
              </a:rPr>
              <a:t>on their desk at the end of the lesson, they lose 2 points.</a:t>
            </a:r>
          </a:p>
          <a:p>
            <a:endParaRPr lang="en-GB" sz="5400">
              <a:solidFill>
                <a:srgbClr val="FF0000"/>
              </a:solidFill>
              <a:latin typeface="Candara" panose="020E0502030303020204" pitchFamily="34" charset="0"/>
            </a:endParaRPr>
          </a:p>
          <a:p>
            <a:pPr>
              <a:buNone/>
            </a:pPr>
            <a:endParaRPr lang="en-GB" sz="2800"/>
          </a:p>
        </p:txBody>
      </p:sp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AB5A4FA9-9B78-A22F-9BDC-3D08911BB9CB}"/>
              </a:ext>
            </a:extLst>
          </p:cNvPr>
          <p:cNvSpPr txBox="1">
            <a:spLocks/>
          </p:cNvSpPr>
          <p:nvPr/>
        </p:nvSpPr>
        <p:spPr>
          <a:xfrm>
            <a:off x="0" y="6208980"/>
            <a:ext cx="12910537" cy="365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4" name="Title 6">
            <a:extLst>
              <a:ext uri="{FF2B5EF4-FFF2-40B4-BE49-F238E27FC236}">
                <a16:creationId xmlns:a16="http://schemas.microsoft.com/office/drawing/2014/main" id="{11A4FB8D-840B-FD05-37A0-B9E0833A71D3}"/>
              </a:ext>
            </a:extLst>
          </p:cNvPr>
          <p:cNvSpPr txBox="1">
            <a:spLocks/>
          </p:cNvSpPr>
          <p:nvPr/>
        </p:nvSpPr>
        <p:spPr>
          <a:xfrm>
            <a:off x="249603" y="0"/>
            <a:ext cx="116194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Behaviour Points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CE46372-51CD-59C1-3C69-F13A9AE457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6954" cy="727349"/>
          </a:xfrm>
          <a:prstGeom prst="rect">
            <a:avLst/>
          </a:prstGeom>
        </p:spPr>
      </p:pic>
      <p:pic>
        <p:nvPicPr>
          <p:cNvPr id="2" name="Picture 4" descr="http://www.primaryteaching.co.uk/prodimg/CC19_1_Zoom.jpg">
            <a:extLst>
              <a:ext uri="{FF2B5EF4-FFF2-40B4-BE49-F238E27FC236}">
                <a16:creationId xmlns:a16="http://schemas.microsoft.com/office/drawing/2014/main" id="{2C874229-08BD-CCB0-6E20-6543467E5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397961" y="5490336"/>
            <a:ext cx="617057" cy="617057"/>
          </a:xfrm>
          <a:prstGeom prst="rect">
            <a:avLst/>
          </a:prstGeom>
          <a:noFill/>
        </p:spPr>
      </p:pic>
      <p:pic>
        <p:nvPicPr>
          <p:cNvPr id="3" name="Picture 2" descr="http://www.primaryteaching.co.uk/prodimg/CC18_1_Thumb.jpg">
            <a:extLst>
              <a:ext uri="{FF2B5EF4-FFF2-40B4-BE49-F238E27FC236}">
                <a16:creationId xmlns:a16="http://schemas.microsoft.com/office/drawing/2014/main" id="{C39D45AC-C91D-3F75-F531-55CAA00431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15845" y="4743084"/>
            <a:ext cx="599768" cy="59976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44409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1616" y="1475657"/>
            <a:ext cx="11513574" cy="494480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 b="1">
                <a:latin typeface="Candara" panose="020E0502030303020204" pitchFamily="34" charset="0"/>
              </a:rPr>
              <a:t>25 points= All golden time and text home.</a:t>
            </a:r>
          </a:p>
          <a:p>
            <a:endParaRPr lang="en-GB" b="1">
              <a:solidFill>
                <a:srgbClr val="000000"/>
              </a:solidFill>
              <a:latin typeface="Candara"/>
            </a:endParaRPr>
          </a:p>
          <a:p>
            <a:r>
              <a:rPr lang="en-US" sz="3600" b="0" i="1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“Your child has kept all of their </a:t>
            </a:r>
            <a:r>
              <a:rPr lang="en-US" sz="3600" b="0" i="1" err="1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behaviour</a:t>
            </a:r>
            <a:r>
              <a:rPr lang="en-US" sz="3600" b="0" i="1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 points this week and has been rewarded with Golden Time.”</a:t>
            </a:r>
            <a:r>
              <a:rPr lang="en-US" sz="3600" b="0" i="0">
                <a:solidFill>
                  <a:srgbClr val="FF0000"/>
                </a:solidFill>
                <a:effectLst/>
                <a:highlight>
                  <a:srgbClr val="FFFFFF"/>
                </a:highlight>
                <a:latin typeface="Comic Sans MS"/>
              </a:rPr>
              <a:t> </a:t>
            </a:r>
            <a:endParaRPr lang="en-GB" sz="6500" b="1">
              <a:solidFill>
                <a:srgbClr val="FF0000"/>
              </a:solidFill>
              <a:latin typeface="Comic Sans MS"/>
            </a:endParaRPr>
          </a:p>
          <a:p>
            <a:pPr>
              <a:buNone/>
            </a:pPr>
            <a:endParaRPr lang="en-GB" b="1">
              <a:latin typeface="Candara" panose="020E0502030303020204" pitchFamily="34" charset="0"/>
            </a:endParaRPr>
          </a:p>
          <a:p>
            <a:r>
              <a:rPr lang="en-GB" b="1">
                <a:latin typeface="Candara"/>
              </a:rPr>
              <a:t>22-24 points = Restorative conversations will be had with the children.</a:t>
            </a:r>
          </a:p>
          <a:p>
            <a:endParaRPr lang="en-GB" b="1">
              <a:latin typeface="Candara" panose="020E0502030303020204" pitchFamily="34" charset="0"/>
            </a:endParaRPr>
          </a:p>
          <a:p>
            <a:r>
              <a:rPr lang="en-GB" b="1">
                <a:latin typeface="Candara"/>
              </a:rPr>
              <a:t>11-21 = All golden time will be missed.</a:t>
            </a:r>
          </a:p>
          <a:p>
            <a:endParaRPr lang="en-GB" b="1">
              <a:latin typeface="Candara" panose="020E0502030303020204" pitchFamily="34" charset="0"/>
            </a:endParaRPr>
          </a:p>
          <a:p>
            <a:r>
              <a:rPr lang="en-GB" b="1">
                <a:latin typeface="Candara" panose="020E0502030303020204" pitchFamily="34" charset="0"/>
              </a:rPr>
              <a:t>6-10 points= Mr Budge to send letter home to inform parents.</a:t>
            </a:r>
          </a:p>
          <a:p>
            <a:endParaRPr lang="en-GB" b="1">
              <a:latin typeface="Candara" panose="020E0502030303020204" pitchFamily="34" charset="0"/>
            </a:endParaRPr>
          </a:p>
          <a:p>
            <a:r>
              <a:rPr lang="en-GB" b="1">
                <a:latin typeface="Candara" panose="020E0502030303020204" pitchFamily="34" charset="0"/>
              </a:rPr>
              <a:t>5 points or less= Mr Budge to have a meeting with parents. </a:t>
            </a:r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7233F888-C9FA-BA14-09FF-1B7CCAE577F6}"/>
              </a:ext>
            </a:extLst>
          </p:cNvPr>
          <p:cNvSpPr txBox="1">
            <a:spLocks/>
          </p:cNvSpPr>
          <p:nvPr/>
        </p:nvSpPr>
        <p:spPr>
          <a:xfrm>
            <a:off x="1773603" y="14737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Weekly Rewards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DF53D59-9F1B-D440-E09C-1B77C7B762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779" y="355195"/>
            <a:ext cx="727349" cy="72734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806" y="1303337"/>
            <a:ext cx="10700869" cy="408094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>
                <a:latin typeface="Candara"/>
              </a:rPr>
              <a:t>If children have kept all their behaviour points for the term, they will receive a behaviour badge. </a:t>
            </a:r>
            <a:endParaRPr lang="en-GB" sz="3600">
              <a:latin typeface="Candara" panose="020E0502030303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600">
              <a:latin typeface="Candara" panose="020E0502030303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>
                <a:latin typeface="Candara"/>
              </a:rPr>
              <a:t>After 4 terms of keeping all their behaviour points the children will receive a Bronze badge, the fifth one is a Silver badge.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600">
              <a:latin typeface="Candara" panose="020E0502030303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>
                <a:latin typeface="Candara"/>
              </a:rPr>
              <a:t>If a child keeps their behaviour points for the entire year, they will receive a Gold badge. </a:t>
            </a:r>
            <a:endParaRPr lang="en-GB" sz="3600">
              <a:latin typeface="Candara" panose="020E0502030303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60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22C057BA-74F0-77E2-A394-022D33AF99F0}"/>
              </a:ext>
            </a:extLst>
          </p:cNvPr>
          <p:cNvSpPr txBox="1">
            <a:spLocks/>
          </p:cNvSpPr>
          <p:nvPr/>
        </p:nvSpPr>
        <p:spPr>
          <a:xfrm>
            <a:off x="1990463" y="1603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Termly Rewards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CA88C50-4AA8-718C-2F71-77510DF7DB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102" y="368162"/>
            <a:ext cx="727349" cy="72734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E0E1A9E-B6DD-7D9C-543A-12547BDB86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4428" y="912355"/>
            <a:ext cx="11879417" cy="539696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lnSpc>
                <a:spcPct val="115000"/>
              </a:lnSpc>
              <a:spcAft>
                <a:spcPts val="750"/>
              </a:spcAft>
              <a:buNone/>
            </a:pPr>
            <a:r>
              <a:rPr lang="en-GB" sz="2400" u="sng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unpicking behaviours after a yellow/red card is given, a conversation will take place based around a restorative approach:</a:t>
            </a:r>
            <a:endParaRPr lang="en-GB" sz="240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happened?</a:t>
            </a:r>
            <a:endParaRPr lang="en-GB" sz="240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I’m wondering why you did that?</a:t>
            </a:r>
            <a:endParaRPr lang="en-GB" sz="240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Who's been affected?</a:t>
            </a:r>
            <a:endParaRPr lang="en-GB" sz="240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needs to happen next to put things right?</a:t>
            </a:r>
            <a:endParaRPr lang="en-GB" sz="240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US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can we do next time?</a:t>
            </a:r>
            <a:endParaRPr lang="en-GB" sz="2400">
              <a:latin typeface="Candara" panose="020E0502030303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GB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 notice that…  </a:t>
            </a:r>
          </a:p>
          <a:p>
            <a:pPr marL="257175" indent="-257175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GB" sz="2400">
                <a:latin typeface="Candara" panose="020E0502030303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conversation will ensure the child is in right place to continue their learning/day positively.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3323254-BF43-B31E-98D6-7C0A15442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72" y="185005"/>
            <a:ext cx="998169" cy="727349"/>
          </a:xfrm>
          <a:prstGeom prst="rect">
            <a:avLst/>
          </a:prstGeom>
        </p:spPr>
      </p:pic>
      <p:sp>
        <p:nvSpPr>
          <p:cNvPr id="14" name="Title 6">
            <a:extLst>
              <a:ext uri="{FF2B5EF4-FFF2-40B4-BE49-F238E27FC236}">
                <a16:creationId xmlns:a16="http://schemas.microsoft.com/office/drawing/2014/main" id="{3EBB4A8B-471B-FB36-8491-B569370381E4}"/>
              </a:ext>
            </a:extLst>
          </p:cNvPr>
          <p:cNvSpPr txBox="1">
            <a:spLocks/>
          </p:cNvSpPr>
          <p:nvPr/>
        </p:nvSpPr>
        <p:spPr>
          <a:xfrm>
            <a:off x="449102" y="0"/>
            <a:ext cx="11293795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b="1" u="sng">
                <a:solidFill>
                  <a:srgbClr val="0000CC"/>
                </a:solidFill>
                <a:latin typeface="Candara" panose="020E0502030303020204" pitchFamily="34" charset="0"/>
              </a:rPr>
              <a:t>Restorative Conversation</a:t>
            </a:r>
          </a:p>
        </p:txBody>
      </p:sp>
      <p:sp>
        <p:nvSpPr>
          <p:cNvPr id="15" name="Footer Placeholder 3">
            <a:extLst>
              <a:ext uri="{FF2B5EF4-FFF2-40B4-BE49-F238E27FC236}">
                <a16:creationId xmlns:a16="http://schemas.microsoft.com/office/drawing/2014/main" id="{5386F8C6-D4D1-4D46-4D8E-2025718EF4B7}"/>
              </a:ext>
            </a:extLst>
          </p:cNvPr>
          <p:cNvSpPr txBox="1">
            <a:spLocks/>
          </p:cNvSpPr>
          <p:nvPr/>
        </p:nvSpPr>
        <p:spPr>
          <a:xfrm>
            <a:off x="179512" y="6237312"/>
            <a:ext cx="12055958" cy="4841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4705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9426A-98F8-6B2E-5E9F-5C58A3ADEB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1275" y="34532"/>
            <a:ext cx="3401961" cy="877529"/>
          </a:xfrm>
        </p:spPr>
        <p:txBody>
          <a:bodyPr anchor="t"/>
          <a:lstStyle/>
          <a:p>
            <a:r>
              <a:rPr lang="en-GB"/>
              <a:t>Attendance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3B0E75-2EC8-45F8-A91A-7D71DC6059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96413"/>
            <a:ext cx="11474245" cy="5925062"/>
          </a:xfrm>
          <a:prstGeom prst="roundRect">
            <a:avLst/>
          </a:prstGeom>
          <a:solidFill>
            <a:schemeClr val="bg1"/>
          </a:solidFill>
        </p:spPr>
        <p:txBody>
          <a:bodyPr/>
          <a:lstStyle/>
          <a:p>
            <a:r>
              <a:rPr lang="en-US" sz="2400">
                <a:latin typeface="Candara" panose="020E0502030303020204" pitchFamily="34" charset="0"/>
              </a:rPr>
              <a:t>Good school attendance is crucial for a child’s academic, social, and emotional development. It ensures consistent learning, builds positive habits, and provides access to crucial support systems. </a:t>
            </a:r>
          </a:p>
          <a:p>
            <a:endParaRPr lang="en-US" sz="1050">
              <a:latin typeface="Candara" panose="020E0502030303020204" pitchFamily="34" charset="0"/>
            </a:endParaRPr>
          </a:p>
          <a:p>
            <a:r>
              <a:rPr lang="en-US" sz="2400">
                <a:latin typeface="Candara" panose="020E0502030303020204" pitchFamily="34" charset="0"/>
              </a:rPr>
              <a:t>If a child’s attendance drops below 90%, parents will be contacted by SLT to find out if there is anything we can do to help improve attendance. </a:t>
            </a:r>
          </a:p>
          <a:p>
            <a:endParaRPr lang="en-US" sz="1050">
              <a:latin typeface="Candara" panose="020E0502030303020204" pitchFamily="34" charset="0"/>
            </a:endParaRPr>
          </a:p>
          <a:p>
            <a:r>
              <a:rPr lang="en-US" sz="2400">
                <a:latin typeface="Candara" panose="020E0502030303020204" pitchFamily="34" charset="0"/>
              </a:rPr>
              <a:t>If attendance does not improve the next term, a warning letter may be sent. </a:t>
            </a:r>
          </a:p>
          <a:p>
            <a:r>
              <a:rPr lang="en-US" sz="2400">
                <a:latin typeface="Candara" panose="020E0502030303020204" pitchFamily="34" charset="0"/>
              </a:rPr>
              <a:t>If attendance still does not improve, parents may receive a fine. </a:t>
            </a:r>
          </a:p>
          <a:p>
            <a:endParaRPr lang="en-US" sz="1050">
              <a:latin typeface="Candara" panose="020E0502030303020204" pitchFamily="34" charset="0"/>
            </a:endParaRPr>
          </a:p>
          <a:p>
            <a:r>
              <a:rPr lang="en-US" sz="2400">
                <a:latin typeface="Candara" panose="020E0502030303020204" pitchFamily="34" charset="0"/>
              </a:rPr>
              <a:t>The registers close at 8.30am and repeated lates will count towards poor attendance. </a:t>
            </a:r>
          </a:p>
          <a:p>
            <a:endParaRPr lang="en-US" sz="2000">
              <a:latin typeface="Candara" panose="020E0502030303020204" pitchFamily="34" charset="0"/>
            </a:endParaRPr>
          </a:p>
          <a:p>
            <a:r>
              <a:rPr lang="en-US" sz="2400">
                <a:latin typeface="Candara" panose="020E0502030303020204" pitchFamily="34" charset="0"/>
                <a:hlinkClick r:id="rId2"/>
              </a:rPr>
              <a:t>Evidence</a:t>
            </a:r>
            <a:r>
              <a:rPr lang="en-US" sz="2400">
                <a:latin typeface="Candara" panose="020E0502030303020204" pitchFamily="34" charset="0"/>
              </a:rPr>
              <a:t> shows that the students with the highest attendance throughout their time in school gain the best GCSE and A Level results. Attendance is important!</a:t>
            </a:r>
            <a:endParaRPr lang="en-GB" sz="2400">
              <a:latin typeface="Candara" panose="020E0502030303020204" pitchFamily="34" charset="0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2D3A21-3814-9E3A-0664-CBA554497CB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noProof="0" smtClean="0"/>
              <a:pPr rtl="0"/>
              <a:t>10</a:t>
            </a:fld>
            <a:endParaRPr lang="en-GB" noProof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E6820C-5F85-B9FB-55DF-8F46EB3407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529" y="109621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0278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6">
            <a:extLst>
              <a:ext uri="{FF2B5EF4-FFF2-40B4-BE49-F238E27FC236}">
                <a16:creationId xmlns:a16="http://schemas.microsoft.com/office/drawing/2014/main" id="{DAE51B76-6A67-3AB8-7E92-BC5D35C998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62400" y="-238844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The School Day</a:t>
            </a: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C9D7C601-6454-95C2-B0B7-1B2F139FD65E}"/>
              </a:ext>
            </a:extLst>
          </p:cNvPr>
          <p:cNvSpPr txBox="1">
            <a:spLocks/>
          </p:cNvSpPr>
          <p:nvPr/>
        </p:nvSpPr>
        <p:spPr>
          <a:xfrm>
            <a:off x="240889" y="1060006"/>
            <a:ext cx="11724969" cy="567875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8.15am- Doors open, early morning work </a:t>
            </a:r>
            <a:r>
              <a:rPr lang="en-GB" sz="1800" b="1" dirty="0">
                <a:solidFill>
                  <a:schemeClr val="tx1"/>
                </a:solidFill>
                <a:latin typeface="Candara"/>
              </a:rPr>
              <a:t>*Register completed by 8:30am</a:t>
            </a:r>
          </a:p>
          <a:p>
            <a:pPr algn="ctr">
              <a:lnSpc>
                <a:spcPct val="100000"/>
              </a:lnSpc>
            </a:pPr>
            <a:endParaRPr lang="en-US" dirty="0">
              <a:solidFill>
                <a:schemeClr val="tx1"/>
              </a:solidFill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8:15 –Mindfulness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8.30-10am – English/RWI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10:00 – Break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10:15 - Maths</a:t>
            </a:r>
            <a:endParaRPr lang="en-GB" sz="180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11:00-11:30– Child Initiated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Handwriting/Spelling either before/after lunch</a:t>
            </a:r>
            <a:endParaRPr lang="en-GB" sz="180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11:30-12:30/12:00-1:00 – Lunch</a:t>
            </a:r>
            <a:endParaRPr lang="en-GB" sz="180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1:00 – Topic </a:t>
            </a:r>
            <a:endParaRPr lang="en-GB" sz="180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2:00 – Break/Toilet/Drink</a:t>
            </a:r>
            <a:endParaRPr lang="en-GB" sz="1800" dirty="0">
              <a:solidFill>
                <a:schemeClr val="tx1"/>
              </a:solidFill>
              <a:latin typeface="Candara" pitchFamily="34" charset="0"/>
            </a:endParaRP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2:15 – Child Initiated</a:t>
            </a:r>
          </a:p>
          <a:p>
            <a:pPr algn="ctr">
              <a:lnSpc>
                <a:spcPct val="100000"/>
              </a:lnSpc>
            </a:pPr>
            <a:r>
              <a:rPr lang="en-GB" sz="1800" dirty="0">
                <a:solidFill>
                  <a:schemeClr val="tx1"/>
                </a:solidFill>
                <a:latin typeface="Candara"/>
              </a:rPr>
              <a:t>3:00 End of the day</a:t>
            </a:r>
          </a:p>
          <a:p>
            <a:endParaRPr lang="en-GB" sz="1050" b="1" dirty="0">
              <a:solidFill>
                <a:schemeClr val="tx1"/>
              </a:solidFill>
              <a:latin typeface="Candara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22096A67-985B-38F0-04BB-73A15562AD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798" y="119242"/>
            <a:ext cx="727349" cy="72734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2E170E4-2BD3-C88B-6695-BABF7277C54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9946" y="176807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799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6">
            <a:extLst>
              <a:ext uri="{FF2B5EF4-FFF2-40B4-BE49-F238E27FC236}">
                <a16:creationId xmlns:a16="http://schemas.microsoft.com/office/drawing/2014/main" id="{8F89CC25-8C66-CE8B-B392-3E86C1C70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" y="0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>
                <a:latin typeface="Candara" pitchFamily="34" charset="0"/>
              </a:rPr>
              <a:t>Personal Development</a:t>
            </a:r>
          </a:p>
        </p:txBody>
      </p:sp>
      <p:sp>
        <p:nvSpPr>
          <p:cNvPr id="18" name="Content Placeholder 7">
            <a:extLst>
              <a:ext uri="{FF2B5EF4-FFF2-40B4-BE49-F238E27FC236}">
                <a16:creationId xmlns:a16="http://schemas.microsoft.com/office/drawing/2014/main" id="{BEBC3BC0-4373-A548-045F-EED5CC352982}"/>
              </a:ext>
            </a:extLst>
          </p:cNvPr>
          <p:cNvSpPr txBox="1">
            <a:spLocks/>
          </p:cNvSpPr>
          <p:nvPr/>
        </p:nvSpPr>
        <p:spPr>
          <a:xfrm>
            <a:off x="210607" y="1064617"/>
            <a:ext cx="11325279" cy="556639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 dirty="0">
                <a:solidFill>
                  <a:schemeClr val="tx1"/>
                </a:solidFill>
                <a:latin typeface="Candara"/>
              </a:rPr>
              <a:t>Personal Development is taught in the first week of each term.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solidFill>
                  <a:schemeClr val="tx1"/>
                </a:solidFill>
                <a:latin typeface="Candara"/>
              </a:rPr>
              <a:t>This includes learning about: our school values, oracy, citizenship, religious education, emotional literacy, British values and RSHE.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solidFill>
                <a:schemeClr val="tx1"/>
              </a:solidFill>
              <a:latin typeface="Candara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solidFill>
                  <a:schemeClr val="tx1"/>
                </a:solidFill>
                <a:latin typeface="Candara"/>
              </a:rPr>
              <a:t>In RSHE, children learn about relationships and physical and mental health.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solidFill>
                <a:schemeClr val="tx1"/>
              </a:solidFill>
              <a:latin typeface="Candara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 dirty="0">
                <a:solidFill>
                  <a:schemeClr val="tx1"/>
                </a:solidFill>
                <a:latin typeface="Candara"/>
              </a:rPr>
              <a:t>The aim of these weeks is to develop children into well-rounded, kind and responsible members of our school and of society.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2500" dirty="0">
              <a:latin typeface="Candara"/>
            </a:endParaRPr>
          </a:p>
          <a:p>
            <a:pPr marL="0" indent="0">
              <a:buNone/>
            </a:pPr>
            <a:r>
              <a:rPr lang="en-GB" sz="2500" dirty="0">
                <a:latin typeface="Candara" pitchFamily="34" charset="0"/>
              </a:rPr>
              <a:t>By devoting a whole week to personal development every term, the children get plenty of opportunities to have class discussions and learn how to be tolerant and respectful. </a:t>
            </a:r>
          </a:p>
        </p:txBody>
      </p:sp>
      <p:sp>
        <p:nvSpPr>
          <p:cNvPr id="21" name="Content Placeholder 7">
            <a:extLst>
              <a:ext uri="{FF2B5EF4-FFF2-40B4-BE49-F238E27FC236}">
                <a16:creationId xmlns:a16="http://schemas.microsoft.com/office/drawing/2014/main" id="{BF1FF342-4FF1-85B7-2248-1A239BE21074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EB53603-79B8-D17F-0B8A-B38F0D1954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7" y="226986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3032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6">
            <a:extLst>
              <a:ext uri="{FF2B5EF4-FFF2-40B4-BE49-F238E27FC236}">
                <a16:creationId xmlns:a16="http://schemas.microsoft.com/office/drawing/2014/main" id="{8F89CC25-8C66-CE8B-B392-3E86C1C70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0118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>
                <a:latin typeface="Candara" pitchFamily="34" charset="0"/>
              </a:rPr>
              <a:t>What will we be learning?</a:t>
            </a:r>
          </a:p>
        </p:txBody>
      </p:sp>
      <p:sp>
        <p:nvSpPr>
          <p:cNvPr id="18" name="Content Placeholder 7">
            <a:extLst>
              <a:ext uri="{FF2B5EF4-FFF2-40B4-BE49-F238E27FC236}">
                <a16:creationId xmlns:a16="http://schemas.microsoft.com/office/drawing/2014/main" id="{BEBC3BC0-4373-A548-045F-EED5CC352982}"/>
              </a:ext>
            </a:extLst>
          </p:cNvPr>
          <p:cNvSpPr txBox="1">
            <a:spLocks/>
          </p:cNvSpPr>
          <p:nvPr/>
        </p:nvSpPr>
        <p:spPr>
          <a:xfrm>
            <a:off x="457200" y="1170124"/>
            <a:ext cx="2826774" cy="30380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>
                <a:solidFill>
                  <a:schemeClr val="tx1"/>
                </a:solidFill>
                <a:latin typeface="Candara"/>
              </a:rPr>
              <a:t>English</a:t>
            </a:r>
            <a:r>
              <a:rPr lang="en-US" b="1">
                <a:solidFill>
                  <a:schemeClr val="tx1"/>
                </a:solidFill>
                <a:latin typeface="Candara"/>
              </a:rPr>
              <a:t>- </a:t>
            </a:r>
            <a:r>
              <a:rPr lang="en-GB" b="1">
                <a:solidFill>
                  <a:schemeClr val="tx1"/>
                </a:solidFill>
                <a:latin typeface="Candara" pitchFamily="34" charset="0"/>
              </a:rPr>
              <a:t>Term 1</a:t>
            </a:r>
            <a:endParaRPr lang="en-GB" sz="2500" b="1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>
                <a:latin typeface="Candara"/>
              </a:rPr>
              <a:t>Website, blogs and curriculum letter will show termly updates</a:t>
            </a:r>
          </a:p>
          <a:p>
            <a:endParaRPr lang="en-GB">
              <a:latin typeface="Candara" pitchFamily="34" charset="0"/>
            </a:endParaRPr>
          </a:p>
        </p:txBody>
      </p:sp>
      <p:sp>
        <p:nvSpPr>
          <p:cNvPr id="21" name="Content Placeholder 7">
            <a:extLst>
              <a:ext uri="{FF2B5EF4-FFF2-40B4-BE49-F238E27FC236}">
                <a16:creationId xmlns:a16="http://schemas.microsoft.com/office/drawing/2014/main" id="{BF1FF342-4FF1-85B7-2248-1A239BE21074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EB53603-79B8-D17F-0B8A-B38F0D1954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07" y="226986"/>
            <a:ext cx="727349" cy="7273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AEEC92E-C9B8-5628-8146-C037D1961A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55008" y="954335"/>
            <a:ext cx="8229600" cy="5684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983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6">
            <a:extLst>
              <a:ext uri="{FF2B5EF4-FFF2-40B4-BE49-F238E27FC236}">
                <a16:creationId xmlns:a16="http://schemas.microsoft.com/office/drawing/2014/main" id="{7FAB33D6-04F4-3C62-76D3-258C28AEB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0462" y="234950"/>
            <a:ext cx="8229600" cy="1143000"/>
          </a:xfrm>
        </p:spPr>
        <p:txBody>
          <a:bodyPr anchor="t">
            <a:noAutofit/>
          </a:bodyPr>
          <a:lstStyle/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What will we be learning?</a:t>
            </a:r>
          </a:p>
        </p:txBody>
      </p:sp>
      <p:sp>
        <p:nvSpPr>
          <p:cNvPr id="33" name="Content Placeholder 7">
            <a:extLst>
              <a:ext uri="{FF2B5EF4-FFF2-40B4-BE49-F238E27FC236}">
                <a16:creationId xmlns:a16="http://schemas.microsoft.com/office/drawing/2014/main" id="{941599E2-AEE0-6904-5A3D-FDF53EACE491}"/>
              </a:ext>
            </a:extLst>
          </p:cNvPr>
          <p:cNvSpPr txBox="1">
            <a:spLocks/>
          </p:cNvSpPr>
          <p:nvPr/>
        </p:nvSpPr>
        <p:spPr>
          <a:xfrm>
            <a:off x="333871" y="1463402"/>
            <a:ext cx="9144425" cy="501605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b="1">
                <a:solidFill>
                  <a:schemeClr val="tx1"/>
                </a:solidFill>
                <a:latin typeface="Candara"/>
              </a:rPr>
              <a:t>Maths- Term 1</a:t>
            </a:r>
            <a:endParaRPr lang="en-US" b="1">
              <a:solidFill>
                <a:schemeClr val="tx1"/>
              </a:solidFill>
              <a:latin typeface="Candara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>
                <a:solidFill>
                  <a:srgbClr val="FF0000"/>
                </a:solidFill>
                <a:latin typeface="Candara" pitchFamily="34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2500">
              <a:latin typeface="Candara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2500">
                <a:latin typeface="Candara" pitchFamily="34" charset="0"/>
              </a:rPr>
              <a:t>Website, blogs and newsletters will show termly updates</a:t>
            </a:r>
          </a:p>
          <a:p>
            <a:endParaRPr lang="en-GB">
              <a:latin typeface="Candara" pitchFamily="34" charset="0"/>
            </a:endParaRPr>
          </a:p>
        </p:txBody>
      </p:sp>
      <p:sp>
        <p:nvSpPr>
          <p:cNvPr id="48" name="Content Placeholder 7">
            <a:extLst>
              <a:ext uri="{FF2B5EF4-FFF2-40B4-BE49-F238E27FC236}">
                <a16:creationId xmlns:a16="http://schemas.microsoft.com/office/drawing/2014/main" id="{96BAC09B-254A-7600-153D-5F4C3343143F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49" name="Control 1">
            <a:extLst>
              <a:ext uri="{FF2B5EF4-FFF2-40B4-BE49-F238E27FC236}">
                <a16:creationId xmlns:a16="http://schemas.microsoft.com/office/drawing/2014/main" id="{EB7DEC54-8E5A-723A-7EC6-3524D74D0CD8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996950" y="4335463"/>
            <a:ext cx="8556625" cy="122713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4BEA1B0E-8294-8345-0191-33524DCEC0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01" y="235582"/>
            <a:ext cx="727349" cy="7273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248DA2F-1AAD-264D-1F74-E98EA25204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2204" y="2677723"/>
            <a:ext cx="8871640" cy="1657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69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6">
            <a:extLst>
              <a:ext uri="{FF2B5EF4-FFF2-40B4-BE49-F238E27FC236}">
                <a16:creationId xmlns:a16="http://schemas.microsoft.com/office/drawing/2014/main" id="{6D732D82-F1D4-19EA-6A5D-81450C859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6950" y="203745"/>
            <a:ext cx="8229600" cy="1143000"/>
          </a:xfrm>
        </p:spPr>
        <p:txBody>
          <a:bodyPr>
            <a:noAutofit/>
          </a:bodyPr>
          <a:lstStyle/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What will we be learning?</a:t>
            </a:r>
          </a:p>
        </p:txBody>
      </p:sp>
      <p:sp>
        <p:nvSpPr>
          <p:cNvPr id="13" name="Content Placeholder 7">
            <a:extLst>
              <a:ext uri="{FF2B5EF4-FFF2-40B4-BE49-F238E27FC236}">
                <a16:creationId xmlns:a16="http://schemas.microsoft.com/office/drawing/2014/main" id="{49753BCD-3C52-52B1-BB0F-02DD9E0C0D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3754" y="1346745"/>
            <a:ext cx="2580968" cy="270414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>
                <a:solidFill>
                  <a:schemeClr val="tx1"/>
                </a:solidFill>
                <a:latin typeface="Candara"/>
              </a:rPr>
              <a:t>Topic- Term 1</a:t>
            </a:r>
            <a:endParaRPr lang="en-US" b="1">
              <a:solidFill>
                <a:schemeClr val="tx1"/>
              </a:solidFill>
              <a:latin typeface="Candara"/>
            </a:endParaRPr>
          </a:p>
          <a:p>
            <a:pPr marL="0" indent="0">
              <a:buNone/>
            </a:pPr>
            <a:endParaRPr lang="en-GB" sz="2000">
              <a:solidFill>
                <a:srgbClr val="000000"/>
              </a:solidFill>
              <a:latin typeface="Candara" pitchFamily="34" charset="0"/>
            </a:endParaRPr>
          </a:p>
          <a:p>
            <a:pPr marL="0" indent="0">
              <a:buNone/>
            </a:pPr>
            <a:r>
              <a:rPr lang="en-GB" sz="2000">
                <a:latin typeface="Candara"/>
              </a:rPr>
              <a:t>Website, blogs and curriculum letters will show termly updates</a:t>
            </a:r>
            <a:endParaRPr lang="en-GB">
              <a:latin typeface="Candara"/>
            </a:endParaRPr>
          </a:p>
          <a:p>
            <a:endParaRPr lang="en-GB">
              <a:latin typeface="Candara" pitchFamily="34" charset="0"/>
            </a:endParaRPr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6794B72A-7079-0801-4970-C5E7E79B885D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  <p:sp>
        <p:nvSpPr>
          <p:cNvPr id="17" name="Control 1">
            <a:extLst>
              <a:ext uri="{FF2B5EF4-FFF2-40B4-BE49-F238E27FC236}">
                <a16:creationId xmlns:a16="http://schemas.microsoft.com/office/drawing/2014/main" id="{D869694A-58FA-52AE-5FBF-B7AE4A9584C8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996950" y="4335463"/>
            <a:ext cx="8556625" cy="1227137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3FD12FD8-E270-9A42-3647-997D50E999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214" y="475976"/>
            <a:ext cx="727349" cy="72734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15EB521-FD25-3043-8DE1-7FD6EF5A86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4567" y="1346745"/>
            <a:ext cx="7798801" cy="5367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386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>
                <a:solidFill>
                  <a:srgbClr val="0000CC"/>
                </a:solidFill>
                <a:latin typeface="Candara" pitchFamily="34" charset="0"/>
              </a:rPr>
              <a:t>Home Learning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34297" y="1600202"/>
            <a:ext cx="10874477" cy="314878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Love 2 learn will be assigned once or twice per term</a:t>
            </a:r>
            <a:endParaRPr lang="en-GB" sz="3600" dirty="0">
              <a:latin typeface="Candara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Home reading should be happening regularly – preferably every night, but at least 4 times a week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Spellings once a term – spelling test termly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Please continue to practise times tables at home – Time Tables Rock Stars, TTRS, logins to go home</a:t>
            </a:r>
            <a:endParaRPr lang="en-GB" sz="3600" dirty="0">
              <a:latin typeface="Candara" pitchFamily="34" charset="0"/>
            </a:endParaRP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6C8281D-B677-CA64-9FCF-7334DD4141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34" y="330941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3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>
                <a:solidFill>
                  <a:srgbClr val="0000CC"/>
                </a:solidFill>
                <a:latin typeface="Candara" pitchFamily="34" charset="0"/>
              </a:rPr>
              <a:t>Home Reading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265471" y="1600201"/>
            <a:ext cx="10717161" cy="328643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School reading books will be assigned to every pupil in the class. The band is based on a combination of word reading and comprehension.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These will be changed depending on the RWI timetable, every 3/5 days.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>
                <a:latin typeface="Candara"/>
              </a:rPr>
              <a:t>If you feel it is too easy or too difficult, please speak to a member of staff.</a:t>
            </a: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55BC422-56B0-B6C7-2F9D-8114CC78EB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613" y="260648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513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en-GB" u="sng">
                <a:solidFill>
                  <a:srgbClr val="0000CC"/>
                </a:solidFill>
                <a:latin typeface="Candara" pitchFamily="34" charset="0"/>
              </a:rPr>
              <a:t>Times Tables Rockstars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555585" y="1600202"/>
            <a:ext cx="9716879" cy="345793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andara"/>
              </a:rPr>
              <a:t>Pupils will be given a TTRS log in this term. </a:t>
            </a:r>
            <a:endParaRPr lang="en-GB" sz="4000" dirty="0">
              <a:latin typeface="Candara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andara" pitchFamily="34" charset="0"/>
              </a:rPr>
              <a:t>You can download the app.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andara" pitchFamily="34" charset="0"/>
              </a:rPr>
              <a:t>They can practise as they so wish.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Candara" pitchFamily="34" charset="0"/>
              </a:rPr>
              <a:t>We will practise in class, just not yet.</a:t>
            </a: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541" y="332657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56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>
                <a:solidFill>
                  <a:srgbClr val="0000CC"/>
                </a:solidFill>
                <a:latin typeface="Candara"/>
              </a:rPr>
              <a:t>General Communication</a:t>
            </a:r>
            <a:endParaRPr lang="en-GB" u="sng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16689" y="987997"/>
            <a:ext cx="11165711" cy="5609355"/>
          </a:xfrm>
          <a:prstGeom prst="round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Candara"/>
              </a:rPr>
              <a:t>School Website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Candara"/>
              </a:rPr>
              <a:t>Blog three times per week (for updates about learning)</a:t>
            </a:r>
            <a:endParaRPr lang="en-GB">
              <a:cs typeface="Calibri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Candara"/>
              </a:rPr>
              <a:t>Termly Curriculum letters on blog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Candara"/>
              </a:rPr>
              <a:t>MCAS (for info about dates, admin etc)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Candara"/>
              </a:rPr>
              <a:t>Next Week At RAPS.</a:t>
            </a:r>
            <a:endParaRPr lang="en-GB" dirty="0">
              <a:latin typeface="Candara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Candara"/>
              </a:rPr>
              <a:t>RAPS Instagram and Facebook page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Candara"/>
              </a:rPr>
              <a:t>Parents' Evenings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>
                <a:latin typeface="Candara"/>
              </a:rPr>
              <a:t>End of year report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392" y="124635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144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>
                <a:solidFill>
                  <a:srgbClr val="0000CC"/>
                </a:solidFill>
                <a:latin typeface="Candara"/>
              </a:rPr>
              <a:t>Communication</a:t>
            </a:r>
            <a:endParaRPr lang="en-GB" u="sng">
              <a:solidFill>
                <a:srgbClr val="0000CC"/>
              </a:solidFill>
              <a:latin typeface="Candara" pitchFamily="34" charset="0"/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121721" y="987997"/>
            <a:ext cx="11447362" cy="5491461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400" dirty="0">
                <a:latin typeface="Candara"/>
                <a:cs typeface="Arial"/>
              </a:rPr>
              <a:t>A member of the Team will be on the door every morning 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400" dirty="0">
                <a:latin typeface="Candara"/>
              </a:rPr>
              <a:t>Each phase has a member of the senior leadership team-the SLT member for Year 2 is Miss Dannell.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400" dirty="0">
                <a:latin typeface="Candara"/>
              </a:rPr>
              <a:t>If you wish to discuss anything related to your child, please email: </a:t>
            </a:r>
            <a:r>
              <a:rPr lang="en-US" sz="3400" dirty="0">
                <a:latin typeface="Candara"/>
                <a:hlinkClick r:id="rId2"/>
              </a:rPr>
              <a:t>enquiries@ramsgateartsprimaryschool.co.uk</a:t>
            </a:r>
            <a:r>
              <a:rPr lang="en-US" sz="3400" dirty="0">
                <a:latin typeface="Candara"/>
              </a:rPr>
              <a:t> </a:t>
            </a:r>
          </a:p>
          <a:p>
            <a:endParaRPr lang="en-GB" sz="3400" dirty="0">
              <a:latin typeface="Candara" panose="020E0502030303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525" y="136525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97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919536" y="260648"/>
            <a:ext cx="8229600" cy="1143000"/>
          </a:xfrm>
        </p:spPr>
        <p:txBody>
          <a:bodyPr anchor="t">
            <a:noAutofit/>
          </a:bodyPr>
          <a:lstStyle/>
          <a:p>
            <a:pPr algn="ctr"/>
            <a:r>
              <a:rPr lang="en-GB" u="sng" dirty="0">
                <a:solidFill>
                  <a:srgbClr val="0000CC"/>
                </a:solidFill>
                <a:latin typeface="Candara" pitchFamily="34" charset="0"/>
              </a:rPr>
              <a:t>Social Media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335666" y="1060006"/>
            <a:ext cx="11424212" cy="563016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Candara" panose="020E0502030303020204" pitchFamily="34" charset="0"/>
              </a:rPr>
              <a:t>The minimum age to open an account on nearly every social media platform—TikTok, Instagram, Twitter, Pinterest, Kik, YouTube, Snapchat, Facebook, and more— is 13. WhatsApp is 16.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Candara" panose="020E0502030303020204" pitchFamily="34" charset="0"/>
              </a:rPr>
              <a:t>We ask that if using social media, such as ‘WhatsApp’, children behave appropriately using respectful language and refrain from sending images/videos of themselves or others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Candara" panose="020E0502030303020204" pitchFamily="34" charset="0"/>
              </a:rPr>
              <a:t>Where parents’ social media groups are created for classes, refrain from discussing pupils, staff or other parents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>
                <a:latin typeface="Candara" panose="020E0502030303020204" pitchFamily="34" charset="0"/>
              </a:rPr>
              <a:t>The school is not responsible for monitoring parents’ WhatsApp groups and recommend they are only used for event and timetable reminders</a:t>
            </a:r>
          </a:p>
        </p:txBody>
      </p:sp>
      <p:sp>
        <p:nvSpPr>
          <p:cNvPr id="9" name="Content Placeholder 7"/>
          <p:cNvSpPr txBox="1">
            <a:spLocks/>
          </p:cNvSpPr>
          <p:nvPr/>
        </p:nvSpPr>
        <p:spPr>
          <a:xfrm>
            <a:off x="6312024" y="1556793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GB" sz="3200">
              <a:latin typeface="Candara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AEB1635-06A4-2E2D-CF05-654A0C9584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541" y="332657"/>
            <a:ext cx="727349" cy="7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68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F8F85-60A5-3B39-EDC7-71E9C7890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rgbClr val="0000CC"/>
                </a:solidFill>
              </a:rPr>
              <a:t>We are a ‘no phone zone’ for parents/carers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1D80B-5AF9-4669-3284-D1A61AC94E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kindly ask you put your phone away when on the school site.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AB2342-3685-48D6-67CC-86890CA326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noProof="0" smtClean="0"/>
              <a:pPr rtl="0"/>
              <a:t>22</a:t>
            </a:fld>
            <a:endParaRPr lang="en-GB" noProof="0"/>
          </a:p>
        </p:txBody>
      </p:sp>
      <p:pic>
        <p:nvPicPr>
          <p:cNvPr id="7" name="Picture 6" descr="No Cell Phone Sign, No Phones Sign, No Mobile Phones Symbol, No Cell Phone  Allowed, No Mobile Phone, No Cell Phone Cut File, Sign, SVG, PNG">
            <a:extLst>
              <a:ext uri="{FF2B5EF4-FFF2-40B4-BE49-F238E27FC236}">
                <a16:creationId xmlns:a16="http://schemas.microsoft.com/office/drawing/2014/main" id="{BA6A3E59-D9DC-2427-C185-458838A5E4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8784" y="2577511"/>
            <a:ext cx="2907891" cy="2907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6150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42EC4F-46BF-8619-44A2-6615EF1D8A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907657-211F-F18E-0969-DB52392032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rgbClr val="0000CC"/>
                </a:solidFill>
              </a:rPr>
              <a:t>Trips and adult ratios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71EF7D-71F5-5A6D-A502-17163231EE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rely on parent and family volunteers to help us meet the required adult-to-child ratios on our school trips. Without enough adult helpers, we are unable to run many of our trips, so we would really appreciate any support you can give.</a:t>
            </a:r>
          </a:p>
          <a:p>
            <a:r>
              <a:rPr lang="en-GB" dirty="0"/>
              <a:t>If you are able to volunteer for a trip, please let us know- your help makes a huge difference and allows our children to enjoy these experiences!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8B85ED-10ED-4D60-0A36-83299C3165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noProof="0" smtClean="0"/>
              <a:pPr rtl="0"/>
              <a:t>23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6718794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B7A58B-D03A-86AB-6795-EC4B0634D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/>
          <a:lstStyle/>
          <a:p>
            <a:r>
              <a:rPr lang="en-GB" u="sng" dirty="0">
                <a:solidFill>
                  <a:srgbClr val="0000CC"/>
                </a:solidFill>
              </a:rPr>
              <a:t>Communicating with your child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C65A52-7EE8-5B7B-49E7-A08DDDC1B1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7493" y="1209369"/>
            <a:ext cx="9779182" cy="4174914"/>
          </a:xfrm>
        </p:spPr>
        <p:txBody>
          <a:bodyPr/>
          <a:lstStyle/>
          <a:p>
            <a:r>
              <a:rPr lang="en-GB"/>
              <a:t>Sometimes engaging your child about school can be hard!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/>
              <a:t>Ask open questions: What was your favourite part of the day? Why? What did you learn in topic? Tell me about your day.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/>
              <a:t>Keep up to date with the blog- often there are prompts for parents </a:t>
            </a:r>
            <a:r>
              <a:rPr lang="en-GB" err="1"/>
              <a:t>e.g</a:t>
            </a:r>
            <a:r>
              <a:rPr lang="en-GB"/>
              <a:t>: ‘Ask us about our science experiment on friction!’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/>
              <a:t>Use the questions at the bottom of the curriculum letter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5AE0BA-31B1-6B45-374E-04810A24AA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rtl="0"/>
            <a:fld id="{294A09A9-5501-47C1-A89A-A340965A2BE2}" type="slidenum">
              <a:rPr lang="en-GB" noProof="0" smtClean="0"/>
              <a:pPr rtl="0"/>
              <a:t>24</a:t>
            </a:fld>
            <a:endParaRPr lang="en-GB" noProof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4591E7-FD7E-EFFD-7059-1EA1F613E5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7228" y="4913236"/>
            <a:ext cx="4806196" cy="1443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9753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6">
            <a:extLst>
              <a:ext uri="{FF2B5EF4-FFF2-40B4-BE49-F238E27FC236}">
                <a16:creationId xmlns:a16="http://schemas.microsoft.com/office/drawing/2014/main" id="{B6403B3A-46AE-48CC-1B45-E6300F370C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87" y="711697"/>
            <a:ext cx="8229600" cy="1143000"/>
          </a:xfrm>
        </p:spPr>
        <p:txBody>
          <a:bodyPr anchor="t">
            <a:noAutofit/>
          </a:bodyPr>
          <a:lstStyle/>
          <a:p>
            <a:r>
              <a:rPr lang="en-GB" sz="4800" b="1" u="sng">
                <a:solidFill>
                  <a:srgbClr val="0000CC"/>
                </a:solidFill>
                <a:latin typeface="Candara" pitchFamily="34" charset="0"/>
              </a:rPr>
              <a:t>Any Questions?</a:t>
            </a:r>
          </a:p>
        </p:txBody>
      </p:sp>
      <p:pic>
        <p:nvPicPr>
          <p:cNvPr id="16" name="Picture 2">
            <a:extLst>
              <a:ext uri="{FF2B5EF4-FFF2-40B4-BE49-F238E27FC236}">
                <a16:creationId xmlns:a16="http://schemas.microsoft.com/office/drawing/2014/main" id="{C1A24557-2329-728E-1664-93D37DBDDF7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81233" y="1902587"/>
            <a:ext cx="9075860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Footer Placeholder 3">
            <a:extLst>
              <a:ext uri="{FF2B5EF4-FFF2-40B4-BE49-F238E27FC236}">
                <a16:creationId xmlns:a16="http://schemas.microsoft.com/office/drawing/2014/main" id="{99A09B17-A279-69F6-1B26-87D6DC032AB7}"/>
              </a:ext>
            </a:extLst>
          </p:cNvPr>
          <p:cNvSpPr txBox="1">
            <a:spLocks/>
          </p:cNvSpPr>
          <p:nvPr/>
        </p:nvSpPr>
        <p:spPr>
          <a:xfrm>
            <a:off x="0" y="6356350"/>
            <a:ext cx="9144000" cy="36512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800">
              <a:solidFill>
                <a:srgbClr val="002060"/>
              </a:solidFill>
              <a:latin typeface="Candara" panose="020E0502030303020204" pitchFamily="34" charset="0"/>
            </a:endParaRPr>
          </a:p>
        </p:txBody>
      </p:sp>
      <p:sp>
        <p:nvSpPr>
          <p:cNvPr id="15" name="Content Placeholder 7">
            <a:extLst>
              <a:ext uri="{FF2B5EF4-FFF2-40B4-BE49-F238E27FC236}">
                <a16:creationId xmlns:a16="http://schemas.microsoft.com/office/drawing/2014/main" id="{36E2CFBA-5BC9-AEE1-873A-476E287C112B}"/>
              </a:ext>
            </a:extLst>
          </p:cNvPr>
          <p:cNvSpPr txBox="1">
            <a:spLocks/>
          </p:cNvSpPr>
          <p:nvPr/>
        </p:nvSpPr>
        <p:spPr>
          <a:xfrm>
            <a:off x="4788024" y="1556792"/>
            <a:ext cx="411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ndara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06917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Universal Color Block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68FF"/>
      </a:accent1>
      <a:accent2>
        <a:srgbClr val="DAE5EF"/>
      </a:accent2>
      <a:accent3>
        <a:srgbClr val="637183"/>
      </a:accent3>
      <a:accent4>
        <a:srgbClr val="434E5E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75">
      <a:majorFont>
        <a:latin typeface="Tenorite"/>
        <a:ea typeface=""/>
        <a:cs typeface=""/>
      </a:majorFont>
      <a:minorFont>
        <a:latin typeface="Tenori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9457595_TF45331398_Win32" id="{5659B9E0-3971-467D-9BA2-B20B39D641FE}" vid="{E6DA4EDB-46C2-4D45-9E99-6BB2FEEE47E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4A615295-94F6-4CE2-A1B1-6B7E1DAA5AD6}">
  <ds:schemaRefs>
    <ds:schemaRef ds:uri="16c05727-aa75-4e4a-9b5f-8a80a1165891"/>
    <ds:schemaRef ds:uri="230e9df3-be65-4c73-a93b-d1236ebd677e"/>
    <ds:schemaRef ds:uri="71af3243-3dd4-4a8d-8c0d-dd76da1f02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85334180-0405-413B-834A-44FA9E05AD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D5BAB77-79E1-4739-AA51-10C9079186D6}">
  <ds:schemaRefs>
    <ds:schemaRef ds:uri="230e9df3-be65-4c73-a93b-d1236ebd677e"/>
    <ds:schemaRef ds:uri="71af3243-3dd4-4a8d-8c0d-dd76da1f02a5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</TotalTime>
  <Words>1380</Words>
  <Application>Microsoft Office PowerPoint</Application>
  <PresentationFormat>Widescreen</PresentationFormat>
  <Paragraphs>176</Paragraphs>
  <Slides>25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Arial</vt:lpstr>
      <vt:lpstr>Calibri</vt:lpstr>
      <vt:lpstr>Candara</vt:lpstr>
      <vt:lpstr>Comic Sans MS</vt:lpstr>
      <vt:lpstr>Symbol</vt:lpstr>
      <vt:lpstr>Tenorite</vt:lpstr>
      <vt:lpstr>Wingdings</vt:lpstr>
      <vt:lpstr>Office Theme</vt:lpstr>
      <vt:lpstr>Welcome to Year ?   Team CHANGE and  Team CHANGE</vt:lpstr>
      <vt:lpstr>The team</vt:lpstr>
      <vt:lpstr>We will cover:</vt:lpstr>
      <vt:lpstr>PowerPoint Presentation</vt:lpstr>
      <vt:lpstr>Behaviour for Learning</vt:lpstr>
      <vt:lpstr>PowerPoint Presentation</vt:lpstr>
      <vt:lpstr>PowerPoint Presentation</vt:lpstr>
      <vt:lpstr>PowerPoint Presentation</vt:lpstr>
      <vt:lpstr>PowerPoint Presentation</vt:lpstr>
      <vt:lpstr>Attendance </vt:lpstr>
      <vt:lpstr>The School Day</vt:lpstr>
      <vt:lpstr>Personal Development</vt:lpstr>
      <vt:lpstr>What will we be learning?</vt:lpstr>
      <vt:lpstr>What will we be learning?</vt:lpstr>
      <vt:lpstr>What will we be learning?</vt:lpstr>
      <vt:lpstr>Home Learning</vt:lpstr>
      <vt:lpstr>Home Reading</vt:lpstr>
      <vt:lpstr>Times Tables Rockstars</vt:lpstr>
      <vt:lpstr>General Communication</vt:lpstr>
      <vt:lpstr>Communication</vt:lpstr>
      <vt:lpstr>Social Media</vt:lpstr>
      <vt:lpstr>We are a ‘no phone zone’ for parents/carers</vt:lpstr>
      <vt:lpstr>Trips and adult ratios</vt:lpstr>
      <vt:lpstr>Communicating with your child</vt:lpstr>
      <vt:lpstr>Any Questions?</vt:lpstr>
    </vt:vector>
  </TitlesOfParts>
  <Company>Viking Academy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?   Team CHANGE and  Team CHANGE</dc:title>
  <dc:creator>Hannah Dannell</dc:creator>
  <cp:lastModifiedBy>Rebecca Welvens</cp:lastModifiedBy>
  <cp:revision>17</cp:revision>
  <dcterms:created xsi:type="dcterms:W3CDTF">2024-07-17T08:28:08Z</dcterms:created>
  <dcterms:modified xsi:type="dcterms:W3CDTF">2026-09-02T13:00:36Z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