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7" r:id="rId2"/>
    <p:sldId id="280" r:id="rId3"/>
    <p:sldId id="281" r:id="rId4"/>
    <p:sldId id="294" r:id="rId5"/>
    <p:sldId id="282" r:id="rId6"/>
    <p:sldId id="297" r:id="rId7"/>
    <p:sldId id="298" r:id="rId8"/>
    <p:sldId id="296" r:id="rId9"/>
    <p:sldId id="305" r:id="rId10"/>
    <p:sldId id="300" r:id="rId11"/>
    <p:sldId id="315" r:id="rId12"/>
    <p:sldId id="301" r:id="rId13"/>
    <p:sldId id="285" r:id="rId14"/>
    <p:sldId id="309" r:id="rId15"/>
    <p:sldId id="312" r:id="rId16"/>
    <p:sldId id="314" r:id="rId17"/>
    <p:sldId id="286" r:id="rId18"/>
    <p:sldId id="295" r:id="rId1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47" autoAdjust="0"/>
    <p:restoredTop sz="94660"/>
  </p:normalViewPr>
  <p:slideViewPr>
    <p:cSldViewPr>
      <p:cViewPr varScale="1">
        <p:scale>
          <a:sx n="83" d="100"/>
          <a:sy n="83" d="100"/>
        </p:scale>
        <p:origin x="1478" y="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879108-7087-4EFE-9119-B38362735958}" type="datetimeFigureOut">
              <a:rPr lang="en-GB" smtClean="0"/>
              <a:pPr/>
              <a:t>02/09/2020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9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980A9F-20EF-491D-8E1C-DD2B4BF5DA3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11329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4EABF7-AE1C-43B7-8B7C-A5CC83A81632}" type="datetimeFigureOut">
              <a:rPr lang="en-GB" smtClean="0"/>
              <a:pPr/>
              <a:t>02/09/2020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D024E-DE3D-40DC-B495-40864FA4AF2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6236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D024E-DE3D-40DC-B495-40864FA4AF2B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47197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AE11-B6DC-4C61-A2D1-E18D84680717}" type="datetime1">
              <a:rPr lang="en-GB" smtClean="0"/>
              <a:pPr/>
              <a:t>02/09/2020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9388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8B56-9058-40D2-B429-CCF9C3D3AD4C}" type="datetime1">
              <a:rPr lang="en-GB" smtClean="0"/>
              <a:pPr/>
              <a:t>02/09/2020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8972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9A08-147B-4B07-ADCF-349A7E8600EE}" type="datetime1">
              <a:rPr lang="en-GB" smtClean="0"/>
              <a:pPr/>
              <a:t>02/09/2020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1287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BF6B-D2B2-46F5-BBF4-E122230693ED}" type="datetime1">
              <a:rPr lang="en-GB" smtClean="0"/>
              <a:pPr/>
              <a:t>02/09/2020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1906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8AE87-5B32-4E06-B1DD-4A4F88971715}" type="datetime1">
              <a:rPr lang="en-GB" smtClean="0"/>
              <a:pPr/>
              <a:t>02/09/2020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1738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8DF8E-BFB6-4AE3-8FBD-FDB709EF93E7}" type="datetime1">
              <a:rPr lang="en-GB" smtClean="0"/>
              <a:pPr/>
              <a:t>02/09/2020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2619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D3F48-9DE4-45A4-8E20-A030A87946C3}" type="datetime1">
              <a:rPr lang="en-GB" smtClean="0"/>
              <a:pPr/>
              <a:t>02/09/2020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2316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59D7C-E328-442F-A26A-DC15CC357BAC}" type="datetime1">
              <a:rPr lang="en-GB" smtClean="0"/>
              <a:pPr/>
              <a:t>02/09/2020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3001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FCB4-F326-4DAC-9A0F-BB8CD794FAA5}" type="datetime1">
              <a:rPr lang="en-GB" smtClean="0"/>
              <a:pPr/>
              <a:t>02/09/2020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9150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FA98C-54AC-48EE-BBB5-4C8900833617}" type="datetime1">
              <a:rPr lang="en-GB" smtClean="0"/>
              <a:pPr/>
              <a:t>02/09/2020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4569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B02AC-DA77-4A27-BA3F-8BC0923321AF}" type="datetime1">
              <a:rPr lang="en-GB" smtClean="0"/>
              <a:pPr/>
              <a:t>02/09/2020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1889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3E04C-0270-4028-9D8B-8A0FDC8B8622}" type="datetime1">
              <a:rPr lang="en-GB" smtClean="0"/>
              <a:pPr/>
              <a:t>02/09/2020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925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3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3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3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audio" Target="../media/media11.m4a"/><Relationship Id="rId7" Type="http://schemas.openxmlformats.org/officeDocument/2006/relationships/image" Target="../media/image9.jpeg"/><Relationship Id="rId2" Type="http://schemas.microsoft.com/office/2007/relationships/media" Target="../media/media11.m4a"/><Relationship Id="rId1" Type="http://schemas.openxmlformats.org/officeDocument/2006/relationships/tags" Target="../tags/tag5.xml"/><Relationship Id="rId6" Type="http://schemas.openxmlformats.org/officeDocument/2006/relationships/image" Target="../media/image8.jpeg"/><Relationship Id="rId11" Type="http://schemas.openxmlformats.org/officeDocument/2006/relationships/image" Target="../media/image3.png"/><Relationship Id="rId5" Type="http://schemas.openxmlformats.org/officeDocument/2006/relationships/image" Target="../media/image4.jpeg"/><Relationship Id="rId10" Type="http://schemas.openxmlformats.org/officeDocument/2006/relationships/image" Target="../media/image12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3.png"/><Relationship Id="rId5" Type="http://schemas.openxmlformats.org/officeDocument/2006/relationships/image" Target="../media/image13.jpe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audio" Target="../media/media13.m4a"/><Relationship Id="rId7" Type="http://schemas.openxmlformats.org/officeDocument/2006/relationships/image" Target="../media/image14.png"/><Relationship Id="rId2" Type="http://schemas.microsoft.com/office/2007/relationships/media" Target="../media/media13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7" Type="http://schemas.openxmlformats.org/officeDocument/2006/relationships/image" Target="../media/image3.png"/><Relationship Id="rId2" Type="http://schemas.microsoft.com/office/2007/relationships/media" Target="../media/media14.m4a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7" Type="http://schemas.openxmlformats.org/officeDocument/2006/relationships/image" Target="../media/image3.png"/><Relationship Id="rId2" Type="http://schemas.microsoft.com/office/2007/relationships/media" Target="../media/media15.m4a"/><Relationship Id="rId1" Type="http://schemas.openxmlformats.org/officeDocument/2006/relationships/tags" Target="../tags/tag8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7" Type="http://schemas.openxmlformats.org/officeDocument/2006/relationships/image" Target="../media/image3.png"/><Relationship Id="rId2" Type="http://schemas.microsoft.com/office/2007/relationships/media" Target="../media/media16.m4a"/><Relationship Id="rId1" Type="http://schemas.openxmlformats.org/officeDocument/2006/relationships/tags" Target="../tags/tag9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7" Type="http://schemas.openxmlformats.org/officeDocument/2006/relationships/image" Target="../media/image3.png"/><Relationship Id="rId2" Type="http://schemas.microsoft.com/office/2007/relationships/media" Target="../media/media17.m4a"/><Relationship Id="rId1" Type="http://schemas.openxmlformats.org/officeDocument/2006/relationships/tags" Target="../tags/tag10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3.png"/><Relationship Id="rId5" Type="http://schemas.openxmlformats.org/officeDocument/2006/relationships/image" Target="../media/image15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332656"/>
            <a:ext cx="8496944" cy="6048672"/>
          </a:xfr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0" indent="-685800" algn="l"/>
            <a:r>
              <a:rPr lang="en-GB" sz="7200" b="1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79512" y="6237312"/>
            <a:ext cx="8784976" cy="484163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55576" y="908720"/>
            <a:ext cx="7772400" cy="1470025"/>
          </a:xfrm>
        </p:spPr>
        <p:txBody>
          <a:bodyPr>
            <a:noAutofit/>
          </a:bodyPr>
          <a:lstStyle/>
          <a:p>
            <a:r>
              <a:rPr lang="en-GB" sz="5400" b="1" u="sng" dirty="0">
                <a:solidFill>
                  <a:srgbClr val="0000CC"/>
                </a:solidFill>
                <a:latin typeface="Candara" pitchFamily="34" charset="0"/>
              </a:rPr>
              <a:t>Welcome to </a:t>
            </a:r>
            <a:r>
              <a:rPr lang="en-GB" sz="5400" b="1" u="sng" dirty="0" smtClean="0">
                <a:solidFill>
                  <a:srgbClr val="0000CC"/>
                </a:solidFill>
                <a:latin typeface="Candara" pitchFamily="34" charset="0"/>
              </a:rPr>
              <a:t>Year 1</a:t>
            </a:r>
            <a:endParaRPr lang="en-GB" sz="54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755576" y="62068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1" i="0" u="sng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9" name="Picture 8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0" t="22165" r="39674" b="6208"/>
          <a:stretch/>
        </p:blipFill>
        <p:spPr bwMode="auto">
          <a:xfrm>
            <a:off x="6084168" y="2996952"/>
            <a:ext cx="1389112" cy="1422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itle 4"/>
          <p:cNvSpPr txBox="1">
            <a:spLocks/>
          </p:cNvSpPr>
          <p:nvPr/>
        </p:nvSpPr>
        <p:spPr>
          <a:xfrm>
            <a:off x="1043608" y="4437112"/>
            <a:ext cx="7344816" cy="1830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One</a:t>
            </a:r>
            <a:r>
              <a:rPr kumimoji="0" lang="en-GB" sz="2400" b="1" i="0" u="sng" strike="noStrike" kern="1200" cap="none" spc="0" normalizeH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 Childhood, One Chance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i="1" baseline="0" dirty="0">
                <a:solidFill>
                  <a:srgbClr val="002060"/>
                </a:solidFill>
                <a:latin typeface="Candara" pitchFamily="34" charset="0"/>
                <a:ea typeface="+mj-ea"/>
                <a:cs typeface="+mj-cs"/>
              </a:rPr>
              <a:t>Together we make a difference</a:t>
            </a:r>
            <a:endParaRPr kumimoji="0" lang="en-GB" sz="2400" b="1" i="1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2924944"/>
            <a:ext cx="189021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74"/>
    </mc:Choice>
    <mc:Fallback>
      <p:transition spd="slow" advTm="104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What we’ll cover: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514350" indent="-514350" algn="ctr">
              <a:buAutoNum type="arabicPeriod"/>
            </a:pPr>
            <a:r>
              <a:rPr lang="en-GB" dirty="0" smtClean="0">
                <a:latin typeface="Candara" pitchFamily="34" charset="0"/>
              </a:rPr>
              <a:t>The </a:t>
            </a:r>
            <a:r>
              <a:rPr lang="en-GB" dirty="0">
                <a:latin typeface="Candara" pitchFamily="34" charset="0"/>
              </a:rPr>
              <a:t>school day</a:t>
            </a:r>
          </a:p>
          <a:p>
            <a:pPr marL="514350" indent="-514350" algn="ctr">
              <a:buAutoNum type="arabicPeriod"/>
            </a:pPr>
            <a:r>
              <a:rPr lang="en-GB" dirty="0">
                <a:latin typeface="Candara" pitchFamily="34" charset="0"/>
              </a:rPr>
              <a:t>Learning</a:t>
            </a:r>
          </a:p>
          <a:p>
            <a:pPr marL="514350" indent="-514350" algn="ctr">
              <a:buAutoNum type="arabicPeriod"/>
            </a:pPr>
            <a:r>
              <a:rPr lang="en-GB" dirty="0">
                <a:latin typeface="Candara" pitchFamily="34" charset="0"/>
              </a:rPr>
              <a:t>Core Values</a:t>
            </a:r>
          </a:p>
          <a:p>
            <a:pPr marL="514350" indent="-514350" algn="ctr">
              <a:buAutoNum type="arabicPeriod"/>
            </a:pPr>
            <a:r>
              <a:rPr lang="en-GB" dirty="0">
                <a:latin typeface="Candara" pitchFamily="34" charset="0"/>
              </a:rPr>
              <a:t>Behaviour for learning</a:t>
            </a:r>
          </a:p>
          <a:p>
            <a:pPr marL="514350" indent="-514350" algn="ctr">
              <a:buAutoNum type="arabicPeriod"/>
            </a:pPr>
            <a:r>
              <a:rPr lang="en-GB" dirty="0">
                <a:latin typeface="Candara" pitchFamily="34" charset="0"/>
              </a:rPr>
              <a:t>Home Learning</a:t>
            </a:r>
          </a:p>
          <a:p>
            <a:pPr marL="514350" indent="-514350" algn="ctr">
              <a:buAutoNum type="arabicPeriod"/>
            </a:pPr>
            <a:r>
              <a:rPr lang="en-GB" dirty="0">
                <a:latin typeface="Candara" pitchFamily="34" charset="0"/>
              </a:rPr>
              <a:t>Home Reading</a:t>
            </a:r>
          </a:p>
          <a:p>
            <a:pPr marL="514350" indent="-514350" algn="ctr">
              <a:buAutoNum type="arabicPeriod"/>
            </a:pPr>
            <a:r>
              <a:rPr lang="en-GB" dirty="0" smtClean="0">
                <a:latin typeface="Candara" pitchFamily="34" charset="0"/>
              </a:rPr>
              <a:t>Other </a:t>
            </a:r>
            <a:r>
              <a:rPr lang="en-GB" dirty="0">
                <a:latin typeface="Candara" pitchFamily="34" charset="0"/>
              </a:rPr>
              <a:t>information</a:t>
            </a:r>
          </a:p>
          <a:p>
            <a:pPr marL="0" indent="0" algn="ctr">
              <a:buNone/>
            </a:pPr>
            <a:r>
              <a:rPr lang="en-GB" dirty="0" smtClean="0">
                <a:latin typeface="Candara" pitchFamily="34" charset="0"/>
              </a:rPr>
              <a:t> 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4AA73871-4706-4E67-8E60-ECEFE1FB8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068" y="345371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86"/>
    </mc:Choice>
    <mc:Fallback>
      <p:transition spd="slow" advTm="117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The School Day: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63711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 smtClean="0">
                <a:latin typeface="Candara" pitchFamily="34" charset="0"/>
              </a:rPr>
              <a:t>APPROXIMATE </a:t>
            </a:r>
            <a:r>
              <a:rPr lang="en-GB" dirty="0">
                <a:latin typeface="Candara" pitchFamily="34" charset="0"/>
              </a:rPr>
              <a:t>TIMES!</a:t>
            </a:r>
          </a:p>
          <a:p>
            <a:r>
              <a:rPr lang="en-GB" dirty="0">
                <a:latin typeface="Candara" pitchFamily="34" charset="0"/>
              </a:rPr>
              <a:t>8:15 – doors open, early morning work</a:t>
            </a:r>
          </a:p>
          <a:p>
            <a:r>
              <a:rPr lang="en-GB" dirty="0" smtClean="0">
                <a:latin typeface="Candara" pitchFamily="34" charset="0"/>
              </a:rPr>
              <a:t>8:30–8:40 - doors </a:t>
            </a:r>
            <a:r>
              <a:rPr lang="en-GB" dirty="0" smtClean="0">
                <a:latin typeface="Candara" pitchFamily="34" charset="0"/>
              </a:rPr>
              <a:t>close, registration</a:t>
            </a:r>
            <a:endParaRPr lang="en-GB" dirty="0">
              <a:latin typeface="Candara" pitchFamily="34" charset="0"/>
            </a:endParaRPr>
          </a:p>
          <a:p>
            <a:r>
              <a:rPr lang="en-GB" dirty="0" smtClean="0">
                <a:latin typeface="Candara" pitchFamily="34" charset="0"/>
              </a:rPr>
              <a:t>8:40-9:25– Maths</a:t>
            </a:r>
            <a:endParaRPr lang="en-GB" dirty="0" smtClean="0">
              <a:latin typeface="Candara" pitchFamily="34" charset="0"/>
            </a:endParaRPr>
          </a:p>
          <a:p>
            <a:r>
              <a:rPr lang="en-GB" dirty="0" smtClean="0">
                <a:latin typeface="Candara" pitchFamily="34" charset="0"/>
              </a:rPr>
              <a:t>9:25</a:t>
            </a:r>
            <a:r>
              <a:rPr lang="en-GB" dirty="0" smtClean="0">
                <a:latin typeface="Candara" pitchFamily="34" charset="0"/>
              </a:rPr>
              <a:t>-10:25  – Child-initiated time </a:t>
            </a:r>
          </a:p>
          <a:p>
            <a:r>
              <a:rPr lang="en-GB" dirty="0" smtClean="0">
                <a:latin typeface="Candara" pitchFamily="34" charset="0"/>
              </a:rPr>
              <a:t>10:25-11:10 – RWI</a:t>
            </a:r>
          </a:p>
          <a:p>
            <a:r>
              <a:rPr lang="en-GB" dirty="0" smtClean="0">
                <a:latin typeface="Candara" pitchFamily="34" charset="0"/>
              </a:rPr>
              <a:t>11:15-11:30 </a:t>
            </a:r>
            <a:r>
              <a:rPr lang="en-GB" dirty="0">
                <a:latin typeface="Candara" pitchFamily="34" charset="0"/>
              </a:rPr>
              <a:t>– </a:t>
            </a:r>
            <a:r>
              <a:rPr lang="en-GB" dirty="0" smtClean="0">
                <a:latin typeface="Candara" pitchFamily="34" charset="0"/>
              </a:rPr>
              <a:t>Story</a:t>
            </a:r>
            <a:endParaRPr lang="en-GB" dirty="0" smtClean="0">
              <a:latin typeface="Candara" pitchFamily="34" charset="0"/>
            </a:endParaRPr>
          </a:p>
          <a:p>
            <a:r>
              <a:rPr lang="en-GB" dirty="0" smtClean="0">
                <a:latin typeface="Candara" pitchFamily="34" charset="0"/>
              </a:rPr>
              <a:t>11:30-12:30 – Lunch</a:t>
            </a:r>
            <a:endParaRPr lang="en-GB" dirty="0">
              <a:latin typeface="Candara" pitchFamily="34" charset="0"/>
            </a:endParaRPr>
          </a:p>
          <a:p>
            <a:r>
              <a:rPr lang="en-GB" dirty="0" smtClean="0">
                <a:latin typeface="Candara" pitchFamily="34" charset="0"/>
              </a:rPr>
              <a:t>12:30-12.45  </a:t>
            </a:r>
            <a:r>
              <a:rPr lang="en-GB" dirty="0">
                <a:latin typeface="Candara" pitchFamily="34" charset="0"/>
              </a:rPr>
              <a:t>– </a:t>
            </a:r>
            <a:r>
              <a:rPr lang="en-GB" dirty="0" smtClean="0">
                <a:latin typeface="Candara" pitchFamily="34" charset="0"/>
              </a:rPr>
              <a:t> peer massage / handwriting</a:t>
            </a:r>
          </a:p>
          <a:p>
            <a:r>
              <a:rPr lang="en-GB" dirty="0" smtClean="0">
                <a:latin typeface="Candara" pitchFamily="34" charset="0"/>
              </a:rPr>
              <a:t>12.45 </a:t>
            </a:r>
            <a:r>
              <a:rPr lang="en-GB" dirty="0">
                <a:latin typeface="Candara" pitchFamily="34" charset="0"/>
              </a:rPr>
              <a:t>– </a:t>
            </a:r>
            <a:r>
              <a:rPr lang="en-GB" dirty="0" smtClean="0">
                <a:latin typeface="Candara" pitchFamily="34" charset="0"/>
              </a:rPr>
              <a:t>13:30 </a:t>
            </a:r>
            <a:r>
              <a:rPr lang="en-GB" dirty="0">
                <a:latin typeface="Candara" pitchFamily="34" charset="0"/>
              </a:rPr>
              <a:t>– </a:t>
            </a:r>
            <a:r>
              <a:rPr lang="en-GB" dirty="0" smtClean="0">
                <a:latin typeface="Candara" pitchFamily="34" charset="0"/>
              </a:rPr>
              <a:t>RPC (Topic)</a:t>
            </a:r>
            <a:endParaRPr lang="en-GB" dirty="0">
              <a:latin typeface="Candara" pitchFamily="34" charset="0"/>
            </a:endParaRPr>
          </a:p>
          <a:p>
            <a:r>
              <a:rPr lang="en-GB" dirty="0" smtClean="0">
                <a:latin typeface="Candara" pitchFamily="34" charset="0"/>
              </a:rPr>
              <a:t>13</a:t>
            </a:r>
            <a:r>
              <a:rPr lang="en-GB" dirty="0" smtClean="0">
                <a:latin typeface="Candara" pitchFamily="34" charset="0"/>
              </a:rPr>
              <a:t>:30-14:30 </a:t>
            </a:r>
            <a:r>
              <a:rPr lang="en-GB" dirty="0" smtClean="0">
                <a:latin typeface="Candara" pitchFamily="34" charset="0"/>
              </a:rPr>
              <a:t>– </a:t>
            </a:r>
            <a:r>
              <a:rPr lang="en-GB" dirty="0">
                <a:latin typeface="Candara" pitchFamily="34" charset="0"/>
              </a:rPr>
              <a:t>Child-initiated time </a:t>
            </a:r>
          </a:p>
          <a:p>
            <a:r>
              <a:rPr lang="en-GB" dirty="0" smtClean="0">
                <a:latin typeface="Candara" pitchFamily="34" charset="0"/>
              </a:rPr>
              <a:t>15</a:t>
            </a:r>
            <a:r>
              <a:rPr lang="en-GB" dirty="0" smtClean="0">
                <a:latin typeface="Candara" pitchFamily="34" charset="0"/>
              </a:rPr>
              <a:t>:00</a:t>
            </a:r>
            <a:r>
              <a:rPr lang="en-GB" dirty="0" smtClean="0">
                <a:latin typeface="Candara" pitchFamily="34" charset="0"/>
              </a:rPr>
              <a:t>– Home time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A8C95C06-4297-478D-9CDD-3D483B188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61170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454"/>
    </mc:Choice>
    <mc:Fallback>
      <p:transition spd="slow" advTm="744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  <a:latin typeface="Candara" pitchFamily="34" charset="0"/>
              </a:rPr>
              <a:t>Days to be aware of:</a:t>
            </a:r>
            <a:endParaRPr lang="en-GB" sz="48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en-GB" dirty="0" smtClean="0">
              <a:latin typeface="Candara" pitchFamily="34" charset="0"/>
            </a:endParaRPr>
          </a:p>
          <a:p>
            <a:r>
              <a:rPr lang="en-GB" dirty="0" smtClean="0">
                <a:latin typeface="Candara" pitchFamily="34" charset="0"/>
              </a:rPr>
              <a:t>PE is on </a:t>
            </a:r>
            <a:r>
              <a:rPr lang="en-GB" dirty="0" smtClean="0">
                <a:latin typeface="Candara" pitchFamily="34" charset="0"/>
              </a:rPr>
              <a:t>a Tuesday</a:t>
            </a:r>
            <a:endParaRPr lang="en-GB" dirty="0" smtClean="0">
              <a:latin typeface="Candara" pitchFamily="34" charset="0"/>
            </a:endParaRPr>
          </a:p>
          <a:p>
            <a:r>
              <a:rPr lang="en-GB" dirty="0" smtClean="0">
                <a:latin typeface="Candara" pitchFamily="34" charset="0"/>
              </a:rPr>
              <a:t>Music </a:t>
            </a:r>
            <a:r>
              <a:rPr lang="en-GB" dirty="0" smtClean="0">
                <a:latin typeface="Candara" pitchFamily="34" charset="0"/>
              </a:rPr>
              <a:t>is on a Tuesday</a:t>
            </a:r>
          </a:p>
          <a:p>
            <a:r>
              <a:rPr lang="en-GB" dirty="0" smtClean="0">
                <a:latin typeface="Candara" pitchFamily="34" charset="0"/>
              </a:rPr>
              <a:t>Please ensure your child’s reading books and records are in school EVERYDAY </a:t>
            </a:r>
            <a:r>
              <a:rPr lang="en-GB" dirty="0" smtClean="0">
                <a:latin typeface="Candara" pitchFamily="34" charset="0"/>
                <a:sym typeface="Wingdings" panose="05000000000000000000" pitchFamily="2" charset="2"/>
              </a:rPr>
              <a:t></a:t>
            </a:r>
            <a:r>
              <a:rPr lang="en-GB" dirty="0" smtClean="0">
                <a:latin typeface="Candara" pitchFamily="34" charset="0"/>
              </a:rPr>
              <a:t> </a:t>
            </a:r>
          </a:p>
          <a:p>
            <a:r>
              <a:rPr lang="en-GB" dirty="0" smtClean="0">
                <a:latin typeface="Candara" pitchFamily="34" charset="0"/>
              </a:rPr>
              <a:t>Friday we will write a comment in your child’s reading record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6481E243-5824-45B6-8FAC-2E1085DB1A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979" y="317236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292"/>
    </mc:Choice>
    <mc:Fallback>
      <p:transition spd="slow" advTm="432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Learning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75615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GB" dirty="0" smtClean="0">
                <a:latin typeface="Candara" pitchFamily="34" charset="0"/>
              </a:rPr>
              <a:t>Maths </a:t>
            </a:r>
            <a:r>
              <a:rPr lang="en-GB" dirty="0">
                <a:latin typeface="Candara" pitchFamily="34" charset="0"/>
              </a:rPr>
              <a:t>– Term 1 </a:t>
            </a:r>
            <a:r>
              <a:rPr lang="en-GB" dirty="0" smtClean="0">
                <a:latin typeface="Candara" pitchFamily="34" charset="0"/>
              </a:rPr>
              <a:t>– recognising numbers (numerals and written word</a:t>
            </a:r>
            <a:r>
              <a:rPr lang="en-GB" dirty="0" smtClean="0">
                <a:latin typeface="Candara" pitchFamily="34" charset="0"/>
              </a:rPr>
              <a:t>), ordering numbers, </a:t>
            </a:r>
            <a:r>
              <a:rPr lang="en-GB" dirty="0" smtClean="0">
                <a:latin typeface="Candara" pitchFamily="34" charset="0"/>
              </a:rPr>
              <a:t>counting in 1s, 2s and 10s, knowing what is 1 more and 1 less than a given number, using the language equal to, more than, less than (=, &gt;, &lt;)</a:t>
            </a:r>
            <a:endParaRPr lang="en-GB" dirty="0">
              <a:latin typeface="Candara" pitchFamily="34" charset="0"/>
            </a:endParaRPr>
          </a:p>
          <a:p>
            <a:r>
              <a:rPr lang="en-GB" dirty="0">
                <a:latin typeface="Candara" pitchFamily="34" charset="0"/>
              </a:rPr>
              <a:t>RAPS </a:t>
            </a:r>
            <a:r>
              <a:rPr lang="en-GB" dirty="0" smtClean="0">
                <a:latin typeface="Candara" pitchFamily="34" charset="0"/>
              </a:rPr>
              <a:t>Topic – </a:t>
            </a:r>
            <a:r>
              <a:rPr lang="en-GB" dirty="0">
                <a:latin typeface="Candara" pitchFamily="34" charset="0"/>
              </a:rPr>
              <a:t>Term 1 – </a:t>
            </a:r>
            <a:r>
              <a:rPr lang="en-GB" dirty="0" smtClean="0">
                <a:latin typeface="Candara" pitchFamily="34" charset="0"/>
              </a:rPr>
              <a:t>Me and My Place</a:t>
            </a:r>
            <a:endParaRPr lang="en-GB" dirty="0">
              <a:latin typeface="Candara" pitchFamily="34" charset="0"/>
            </a:endParaRPr>
          </a:p>
          <a:p>
            <a:r>
              <a:rPr lang="en-GB" dirty="0" smtClean="0">
                <a:latin typeface="Candara" pitchFamily="34" charset="0"/>
              </a:rPr>
              <a:t>RWI – </a:t>
            </a:r>
            <a:r>
              <a:rPr lang="en-GB" dirty="0" smtClean="0">
                <a:latin typeface="Candara" pitchFamily="34" charset="0"/>
              </a:rPr>
              <a:t>phonics</a:t>
            </a:r>
            <a:r>
              <a:rPr lang="en-GB" dirty="0">
                <a:latin typeface="Candara" pitchFamily="34" charset="0"/>
              </a:rPr>
              <a:t> </a:t>
            </a:r>
            <a:r>
              <a:rPr lang="en-GB" dirty="0" smtClean="0">
                <a:latin typeface="Candara" pitchFamily="34" charset="0"/>
              </a:rPr>
              <a:t>and</a:t>
            </a:r>
            <a:r>
              <a:rPr lang="en-GB" dirty="0" smtClean="0">
                <a:latin typeface="Candara" pitchFamily="34" charset="0"/>
              </a:rPr>
              <a:t> handwriting.</a:t>
            </a:r>
            <a:endParaRPr lang="en-GB" dirty="0">
              <a:latin typeface="Candara" pitchFamily="34" charset="0"/>
            </a:endParaRPr>
          </a:p>
          <a:p>
            <a:r>
              <a:rPr lang="en-GB" dirty="0">
                <a:latin typeface="Candara" pitchFamily="34" charset="0"/>
              </a:rPr>
              <a:t>Website will show termly update</a:t>
            </a: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8F1BA4AA-74D9-4A5A-917E-8D93CF0D5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068" y="383892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171"/>
    </mc:Choice>
    <mc:Fallback>
      <p:transition spd="slow" advTm="701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54854" y="1647053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400" dirty="0">
                <a:solidFill>
                  <a:srgbClr val="000000"/>
                </a:solidFill>
                <a:latin typeface="Candara" panose="020E0502030303020204" pitchFamily="34" charset="0"/>
              </a:rPr>
              <a:t>These are at the heart of everything we do at Ramsgate Arts Primary School.</a:t>
            </a:r>
          </a:p>
        </p:txBody>
      </p:sp>
      <p:sp>
        <p:nvSpPr>
          <p:cNvPr id="5" name="Rectangle 4"/>
          <p:cNvSpPr/>
          <p:nvPr/>
        </p:nvSpPr>
        <p:spPr>
          <a:xfrm>
            <a:off x="827584" y="3068960"/>
            <a:ext cx="665601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FF0000"/>
                </a:solidFill>
                <a:latin typeface="Candara" panose="020E0502030303020204" pitchFamily="34" charset="0"/>
              </a:rPr>
              <a:t>Aspiration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FF6600"/>
                </a:solidFill>
                <a:latin typeface="Candara" panose="020E0502030303020204" pitchFamily="34" charset="0"/>
              </a:rPr>
              <a:t>Challenge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FFC000"/>
                </a:solidFill>
                <a:latin typeface="Candara" panose="020E0502030303020204" pitchFamily="34" charset="0"/>
              </a:rPr>
              <a:t>Collaboration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chemeClr val="accent5">
                    <a:lumMod val="75000"/>
                  </a:schemeClr>
                </a:solidFill>
                <a:latin typeface="Candara" panose="020E0502030303020204" pitchFamily="34" charset="0"/>
              </a:rPr>
              <a:t>Autonomy</a:t>
            </a:r>
          </a:p>
        </p:txBody>
      </p:sp>
      <p:sp>
        <p:nvSpPr>
          <p:cNvPr id="8" name="Rectangle 7"/>
          <p:cNvSpPr/>
          <p:nvPr/>
        </p:nvSpPr>
        <p:spPr>
          <a:xfrm>
            <a:off x="1766024" y="197376"/>
            <a:ext cx="621792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b="1" dirty="0">
                <a:solidFill>
                  <a:srgbClr val="0000FF"/>
                </a:solidFill>
                <a:latin typeface="Candara" panose="020E0502030303020204" pitchFamily="34" charset="0"/>
              </a:rPr>
              <a:t>Our Core Values…</a:t>
            </a:r>
          </a:p>
        </p:txBody>
      </p:sp>
      <p:sp>
        <p:nvSpPr>
          <p:cNvPr id="7" name="Rectangle 6"/>
          <p:cNvSpPr/>
          <p:nvPr/>
        </p:nvSpPr>
        <p:spPr>
          <a:xfrm>
            <a:off x="4499992" y="3064509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0000FF"/>
                </a:solidFill>
                <a:latin typeface="Candara" panose="020E0502030303020204" pitchFamily="34" charset="0"/>
              </a:rPr>
              <a:t>Engagement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C404C4"/>
                </a:solidFill>
                <a:latin typeface="Candara" panose="020E0502030303020204" pitchFamily="34" charset="0"/>
              </a:rPr>
              <a:t>Enquiry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FF99CC"/>
                </a:solidFill>
                <a:latin typeface="Candara" panose="020E0502030303020204" pitchFamily="34" charset="0"/>
              </a:rPr>
              <a:t>Diversity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3600" b="1" dirty="0">
              <a:solidFill>
                <a:srgbClr val="000099"/>
              </a:solidFill>
              <a:latin typeface="Candara" panose="020E0502030303020204" pitchFamily="34" charset="0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6E6A116-8005-43C0-8907-F345C752BB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5420" y="189562"/>
            <a:ext cx="1550604" cy="1240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837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549"/>
    </mc:Choice>
    <mc:Fallback>
      <p:transition spd="slow" advTm="265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26448" y="1988840"/>
            <a:ext cx="88564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rgbClr val="0000FF"/>
                </a:solidFill>
                <a:latin typeface="Candara" panose="020E0502030303020204" pitchFamily="34" charset="0"/>
              </a:rPr>
              <a:t>At RAPS, we want our children to be ready to learn.</a:t>
            </a:r>
          </a:p>
          <a:p>
            <a:pPr algn="ctr"/>
            <a: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  <a:t/>
            </a:r>
            <a:b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</a:br>
            <a:r>
              <a:rPr lang="en-GB" sz="6000" b="1" dirty="0">
                <a:solidFill>
                  <a:srgbClr val="FF0000"/>
                </a:solidFill>
                <a:latin typeface="Candara" panose="020E0502030303020204" pitchFamily="34" charset="0"/>
              </a:rPr>
              <a:t>Happy</a:t>
            </a:r>
            <a: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 dirty="0">
                <a:solidFill>
                  <a:srgbClr val="7030A0"/>
                </a:solidFill>
                <a:latin typeface="Candara" panose="020E0502030303020204" pitchFamily="34" charset="0"/>
              </a:rPr>
              <a:t>Safe</a:t>
            </a:r>
            <a: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 dirty="0">
                <a:solidFill>
                  <a:srgbClr val="00B050"/>
                </a:solidFill>
                <a:latin typeface="Candara" panose="020E0502030303020204" pitchFamily="34" charset="0"/>
              </a:rPr>
              <a:t>Successful</a:t>
            </a:r>
            <a:endParaRPr lang="en-GB" sz="6000" dirty="0">
              <a:latin typeface="Candara" panose="020E0502030303020204" pitchFamily="34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526A1D78-0F2E-4FE3-89BE-D7CBFD249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229" y="234514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4BD2FF4-4696-4CB0-A750-DA9E5BFF22C3}"/>
              </a:ext>
            </a:extLst>
          </p:cNvPr>
          <p:cNvSpPr/>
          <p:nvPr/>
        </p:nvSpPr>
        <p:spPr>
          <a:xfrm>
            <a:off x="1099821" y="163670"/>
            <a:ext cx="772065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err="1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/>
              </a:rPr>
              <a:t>Behaviour</a:t>
            </a:r>
            <a:r>
              <a:rPr lang="en-US" sz="5400" b="1" dirty="0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/>
              </a:rPr>
              <a:t> For Learning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404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10"/>
    </mc:Choice>
    <mc:Fallback>
      <p:transition spd="slow" advTm="161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6154" y="553998"/>
            <a:ext cx="3761910" cy="4006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04610" y="1115611"/>
            <a:ext cx="4320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23728" y="592812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40126" y="19407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33230" y="388846"/>
            <a:ext cx="6612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26445" y="1340768"/>
            <a:ext cx="5040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1510" y="4725352"/>
            <a:ext cx="23402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7030A0"/>
                </a:solidFill>
                <a:latin typeface="Candara" panose="020E0502030303020204" pitchFamily="34" charset="0"/>
              </a:rPr>
              <a:t>Hand signal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0B4D2B6C-7354-4E9F-AD67-D60F2D670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510" y="232975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>
            <a:off x="6266017" y="233927"/>
            <a:ext cx="24482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b="1" dirty="0" smtClean="0">
                <a:solidFill>
                  <a:srgbClr val="7030A0"/>
                </a:solidFill>
                <a:latin typeface="Candara" panose="020E0502030303020204" pitchFamily="34" charset="0"/>
              </a:rPr>
              <a:t>Call Backs</a:t>
            </a:r>
            <a:endParaRPr lang="en-GB" sz="6600" b="1" dirty="0">
              <a:solidFill>
                <a:srgbClr val="7030A0"/>
              </a:solidFill>
              <a:latin typeface="Candara" panose="020E0502030303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162275" y="3691120"/>
            <a:ext cx="203773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smtClean="0">
                <a:solidFill>
                  <a:srgbClr val="7030A0"/>
                </a:solidFill>
                <a:latin typeface="Candara" panose="020E0502030303020204" pitchFamily="34" charset="0"/>
              </a:rPr>
              <a:t>“Hands on top”</a:t>
            </a:r>
          </a:p>
          <a:p>
            <a:endParaRPr lang="en-GB" b="1" dirty="0">
              <a:solidFill>
                <a:srgbClr val="7030A0"/>
              </a:solidFill>
              <a:latin typeface="Candara" panose="020E0502030303020204" pitchFamily="34" charset="0"/>
            </a:endParaRPr>
          </a:p>
          <a:p>
            <a:r>
              <a:rPr lang="en-GB" b="1" dirty="0" smtClean="0">
                <a:solidFill>
                  <a:srgbClr val="7030A0"/>
                </a:solidFill>
                <a:latin typeface="Candara" panose="020E0502030303020204" pitchFamily="34" charset="0"/>
              </a:rPr>
              <a:t>“That means stop”</a:t>
            </a:r>
            <a:endParaRPr lang="en-GB" b="1" dirty="0">
              <a:solidFill>
                <a:srgbClr val="7030A0"/>
              </a:solidFill>
              <a:latin typeface="Candara" panose="020E0502030303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270391" y="2357585"/>
            <a:ext cx="199125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smtClean="0">
                <a:solidFill>
                  <a:srgbClr val="7030A0"/>
                </a:solidFill>
                <a:latin typeface="Candara" panose="020E0502030303020204" pitchFamily="34" charset="0"/>
              </a:rPr>
              <a:t>“1,2,3 eyes on me”</a:t>
            </a:r>
          </a:p>
          <a:p>
            <a:endParaRPr lang="en-GB" b="1" dirty="0" smtClean="0">
              <a:solidFill>
                <a:srgbClr val="7030A0"/>
              </a:solidFill>
              <a:latin typeface="Candara" panose="020E0502030303020204" pitchFamily="34" charset="0"/>
            </a:endParaRPr>
          </a:p>
          <a:p>
            <a:r>
              <a:rPr lang="en-GB" b="1" dirty="0" smtClean="0">
                <a:solidFill>
                  <a:srgbClr val="7030A0"/>
                </a:solidFill>
                <a:latin typeface="Candara" panose="020E0502030303020204" pitchFamily="34" charset="0"/>
              </a:rPr>
              <a:t>1,2, eyes on you.”</a:t>
            </a:r>
            <a:endParaRPr lang="en-GB" b="1" dirty="0">
              <a:solidFill>
                <a:srgbClr val="7030A0"/>
              </a:solidFill>
              <a:latin typeface="Candara" panose="020E0502030303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270391" y="5024655"/>
            <a:ext cx="213391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smtClean="0">
                <a:solidFill>
                  <a:srgbClr val="7030A0"/>
                </a:solidFill>
                <a:latin typeface="Candara" panose="020E0502030303020204" pitchFamily="34" charset="0"/>
              </a:rPr>
              <a:t>“Macaroni cheese”</a:t>
            </a:r>
          </a:p>
          <a:p>
            <a:endParaRPr lang="en-GB" b="1" dirty="0">
              <a:solidFill>
                <a:srgbClr val="7030A0"/>
              </a:solidFill>
              <a:latin typeface="Candara" panose="020E0502030303020204" pitchFamily="34" charset="0"/>
            </a:endParaRPr>
          </a:p>
          <a:p>
            <a:r>
              <a:rPr lang="en-GB" b="1" dirty="0" smtClean="0">
                <a:solidFill>
                  <a:srgbClr val="7030A0"/>
                </a:solidFill>
                <a:latin typeface="Candara" panose="020E0502030303020204" pitchFamily="34" charset="0"/>
              </a:rPr>
              <a:t>“Everybody freeze”</a:t>
            </a:r>
            <a:endParaRPr lang="en-GB" b="1" dirty="0">
              <a:solidFill>
                <a:srgbClr val="7030A0"/>
              </a:solidFill>
              <a:latin typeface="Candara" panose="020E0502030303020204" pitchFamily="34" charset="0"/>
            </a:endParaRPr>
          </a:p>
        </p:txBody>
      </p:sp>
      <p:pic>
        <p:nvPicPr>
          <p:cNvPr id="11" name="Audio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283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998"/>
    </mc:Choice>
    <mc:Fallback>
      <p:transition spd="slow" advTm="229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264584"/>
            <a:ext cx="5256584" cy="1143000"/>
          </a:xfrm>
        </p:spPr>
        <p:txBody>
          <a:bodyPr/>
          <a:lstStyle/>
          <a:p>
            <a:pPr algn="l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Daily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latin typeface="Candara" panose="020E0502030303020204" pitchFamily="34" charset="0"/>
              </a:rPr>
              <a:t>Verbal </a:t>
            </a:r>
            <a:r>
              <a:rPr lang="en-GB" sz="3600" dirty="0" smtClean="0">
                <a:latin typeface="Candara" panose="020E0502030303020204" pitchFamily="34" charset="0"/>
              </a:rPr>
              <a:t>praise for all effort is at</a:t>
            </a:r>
            <a:br>
              <a:rPr lang="en-GB" sz="3600" dirty="0" smtClean="0">
                <a:latin typeface="Candara" panose="020E0502030303020204" pitchFamily="34" charset="0"/>
              </a:rPr>
            </a:br>
            <a:r>
              <a:rPr lang="en-GB" sz="3600" dirty="0" smtClean="0">
                <a:latin typeface="Candara" panose="020E0502030303020204" pitchFamily="34" charset="0"/>
              </a:rPr>
              <a:t>the core of our teaching! </a:t>
            </a:r>
          </a:p>
          <a:p>
            <a:r>
              <a:rPr lang="en-GB" sz="3600" dirty="0" smtClean="0">
                <a:latin typeface="Candara" panose="020E0502030303020204" pitchFamily="34" charset="0"/>
              </a:rPr>
              <a:t>House points</a:t>
            </a:r>
            <a:endParaRPr lang="en-GB" sz="3600" dirty="0">
              <a:latin typeface="Candara" panose="020E0502030303020204" pitchFamily="34" charset="0"/>
            </a:endParaRPr>
          </a:p>
          <a:p>
            <a:r>
              <a:rPr lang="en-GB" sz="3600" dirty="0" smtClean="0">
                <a:latin typeface="Candara" panose="020E0502030303020204" pitchFamily="34" charset="0"/>
              </a:rPr>
              <a:t>Superstar </a:t>
            </a:r>
            <a:r>
              <a:rPr lang="en-GB" sz="3600" dirty="0">
                <a:latin typeface="Candara" panose="020E0502030303020204" pitchFamily="34" charset="0"/>
              </a:rPr>
              <a:t>Learner </a:t>
            </a:r>
            <a:r>
              <a:rPr lang="en-GB" sz="3600" dirty="0" smtClean="0">
                <a:latin typeface="Candara" panose="020E0502030303020204" pitchFamily="34" charset="0"/>
              </a:rPr>
              <a:t>cards </a:t>
            </a:r>
            <a:r>
              <a:rPr lang="en-GB" sz="3600" dirty="0">
                <a:latin typeface="Candara" panose="020E0502030303020204" pitchFamily="34" charset="0"/>
              </a:rPr>
              <a:t>(If a child has a Superstar learner card on their table at the end of the lesson they can swap it for a house point as they leave</a:t>
            </a:r>
            <a:r>
              <a:rPr lang="en-GB" sz="3600" dirty="0" smtClean="0">
                <a:latin typeface="Candara" panose="020E0502030303020204" pitchFamily="34" charset="0"/>
              </a:rPr>
              <a:t>).</a:t>
            </a:r>
          </a:p>
          <a:p>
            <a:endParaRPr lang="en-GB" sz="36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endParaRPr lang="en-GB" sz="3600" dirty="0">
              <a:latin typeface="Candara" panose="020E0502030303020204" pitchFamily="34" charset="0"/>
            </a:endParaRPr>
          </a:p>
          <a:p>
            <a:endParaRPr lang="en-GB" sz="3600" dirty="0">
              <a:latin typeface="Candara" panose="020E0502030303020204" pitchFamily="34" charset="0"/>
            </a:endParaRPr>
          </a:p>
          <a:p>
            <a:endParaRPr lang="en-GB" dirty="0"/>
          </a:p>
        </p:txBody>
      </p:sp>
      <p:pic>
        <p:nvPicPr>
          <p:cNvPr id="16388" name="Picture 4" descr="http://www.primaryteaching.co.uk/prodimg/CC2_1_Thum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501834"/>
            <a:ext cx="2016224" cy="2016225"/>
          </a:xfrm>
          <a:prstGeom prst="rect">
            <a:avLst/>
          </a:prstGeom>
          <a:noFill/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A99081A0-448A-49EC-8F26-B038EDE05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64767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724"/>
    </mc:Choice>
    <mc:Fallback>
      <p:transition spd="slow" advTm="767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988" y="-90171"/>
            <a:ext cx="8229600" cy="44139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dirty="0">
                <a:solidFill>
                  <a:srgbClr val="0000FF"/>
                </a:solidFill>
                <a:latin typeface="Comic Sans MS" pitchFamily="66" charset="0"/>
              </a:rPr>
              <a:t/>
            </a:r>
            <a:br>
              <a:rPr lang="en-GB" sz="6600" dirty="0">
                <a:solidFill>
                  <a:srgbClr val="0000FF"/>
                </a:solidFill>
                <a:latin typeface="Comic Sans MS" pitchFamily="66" charset="0"/>
              </a:rPr>
            </a:b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Smiley cards 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204864"/>
            <a:ext cx="8229600" cy="4029080"/>
          </a:xfrm>
        </p:spPr>
        <p:txBody>
          <a:bodyPr>
            <a:normAutofit/>
          </a:bodyPr>
          <a:lstStyle/>
          <a:p>
            <a:r>
              <a:rPr lang="en-GB" dirty="0">
                <a:latin typeface="Candara" panose="020E0502030303020204" pitchFamily="34" charset="0"/>
              </a:rPr>
              <a:t>We will continue smiley cards for the </a:t>
            </a:r>
            <a:r>
              <a:rPr lang="en-GB" dirty="0" smtClean="0">
                <a:latin typeface="Candara" panose="020E0502030303020204" pitchFamily="34" charset="0"/>
              </a:rPr>
              <a:t>time being to support behaviour and transition in to year 1</a:t>
            </a:r>
            <a:endParaRPr lang="en-GB" dirty="0">
              <a:latin typeface="Candara" panose="020E0502030303020204" pitchFamily="34" charset="0"/>
            </a:endParaRPr>
          </a:p>
          <a:p>
            <a:pPr marL="0" indent="0">
              <a:buNone/>
            </a:pPr>
            <a:endParaRPr lang="en-GB" dirty="0" smtClean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W</a:t>
            </a:r>
            <a:r>
              <a:rPr lang="en-GB" dirty="0" smtClean="0">
                <a:latin typeface="Candara" panose="020E0502030303020204" pitchFamily="34" charset="0"/>
              </a:rPr>
              <a:t>e will gradually adopt the whole school behaviour policy based on a point system</a:t>
            </a:r>
          </a:p>
          <a:p>
            <a:pPr marL="0" indent="0">
              <a:buNone/>
            </a:pPr>
            <a:endParaRPr lang="en-GB" sz="27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pPr>
              <a:buNone/>
            </a:pP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AF14CC3D-0C1F-49A5-AF9B-EA4BE1243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115DD6B3-2C07-4112-A2D5-13F85E401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81835">
            <a:off x="6613463" y="563539"/>
            <a:ext cx="2253146" cy="1429009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08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591"/>
    </mc:Choice>
    <mc:Fallback>
      <p:transition spd="slow" advTm="225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  <a:latin typeface="Candara" pitchFamily="34" charset="0"/>
              </a:rPr>
              <a:t>Behaviour</a:t>
            </a:r>
            <a:endParaRPr lang="en-GB" sz="48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67544" y="764704"/>
            <a:ext cx="8291264" cy="568863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en-GB" dirty="0" smtClean="0">
              <a:latin typeface="Candara" pitchFamily="34" charset="0"/>
            </a:endParaRPr>
          </a:p>
          <a:p>
            <a:r>
              <a:rPr lang="en-GB" dirty="0" smtClean="0">
                <a:latin typeface="Candara" pitchFamily="34" charset="0"/>
              </a:rPr>
              <a:t>Smiley Cards – for good/expected behaviour each day</a:t>
            </a:r>
            <a:r>
              <a:rPr lang="en-GB" dirty="0">
                <a:latin typeface="Candara" pitchFamily="34" charset="0"/>
              </a:rPr>
              <a:t> </a:t>
            </a:r>
            <a:r>
              <a:rPr lang="en-GB" dirty="0" smtClean="0">
                <a:latin typeface="Candara" pitchFamily="34" charset="0"/>
              </a:rPr>
              <a:t>(keeps you in the loop). </a:t>
            </a:r>
          </a:p>
          <a:p>
            <a:r>
              <a:rPr lang="en-GB" dirty="0" smtClean="0">
                <a:latin typeface="Candara" pitchFamily="34" charset="0"/>
              </a:rPr>
              <a:t>25 smiley cards brought back in will be exchanged for a certificate and reward.</a:t>
            </a:r>
          </a:p>
          <a:p>
            <a:r>
              <a:rPr lang="en-GB" dirty="0" smtClean="0">
                <a:latin typeface="Candara" pitchFamily="34" charset="0"/>
              </a:rPr>
              <a:t>Yellow and Red face may lead to missing some of their choosing time or time out. </a:t>
            </a:r>
          </a:p>
          <a:p>
            <a:r>
              <a:rPr lang="en-GB" dirty="0" smtClean="0">
                <a:latin typeface="Candara" pitchFamily="34" charset="0"/>
              </a:rPr>
              <a:t>Superstar </a:t>
            </a:r>
          </a:p>
          <a:p>
            <a:r>
              <a:rPr lang="en-GB" dirty="0" smtClean="0">
                <a:latin typeface="Candara" pitchFamily="34" charset="0"/>
              </a:rPr>
              <a:t>House points </a:t>
            </a:r>
            <a:endParaRPr lang="en-GB" dirty="0" smtClean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9" y="188640"/>
            <a:ext cx="1224136" cy="1224137"/>
          </a:xfrm>
          <a:prstGeom prst="rect">
            <a:avLst/>
          </a:prstGeom>
          <a:noFill/>
        </p:spPr>
      </p:pic>
      <p:pic>
        <p:nvPicPr>
          <p:cNvPr id="11" name="Picture 4" descr="http://www.primaryteaching.co.uk/prodimg/CC19_1_Zoom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68344" y="188640"/>
            <a:ext cx="1152128" cy="1152128"/>
          </a:xfrm>
          <a:prstGeom prst="rect">
            <a:avLst/>
          </a:prstGeom>
          <a:noFill/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1" y="4506987"/>
            <a:ext cx="2592288" cy="1944216"/>
          </a:xfrm>
          <a:prstGeom prst="rect">
            <a:avLst/>
          </a:prstGeom>
        </p:spPr>
      </p:pic>
      <p:pic>
        <p:nvPicPr>
          <p:cNvPr id="13" name="Picture 12" descr="Image result for superstar learner card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04874"/>
            <a:ext cx="1584176" cy="1296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23528" y="427483"/>
            <a:ext cx="854792" cy="85842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16089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52"/>
    </mc:Choice>
    <mc:Fallback>
      <p:transition spd="slow" advTm="16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196571"/>
            <a:ext cx="4248472" cy="1143000"/>
          </a:xfrm>
        </p:spPr>
        <p:txBody>
          <a:bodyPr>
            <a:normAutofit/>
          </a:bodyPr>
          <a:lstStyle/>
          <a:p>
            <a:r>
              <a:rPr lang="en-GB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Sanctions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3172"/>
            <a:ext cx="8229600" cy="489675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latin typeface="Candara" panose="020E0502030303020204" pitchFamily="34" charset="0"/>
              </a:rPr>
              <a:t>If a child is</a:t>
            </a:r>
            <a:r>
              <a:rPr lang="en-GB" dirty="0" smtClean="0">
                <a:latin typeface="Candara" panose="020E0502030303020204" pitchFamily="34" charset="0"/>
              </a:rPr>
              <a:t>:</a:t>
            </a:r>
          </a:p>
          <a:p>
            <a:r>
              <a:rPr lang="en-GB" dirty="0" smtClean="0">
                <a:latin typeface="Candara" panose="020E0502030303020204" pitchFamily="34" charset="0"/>
              </a:rPr>
              <a:t>talking</a:t>
            </a:r>
            <a:endParaRPr lang="en-GB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messing around</a:t>
            </a:r>
          </a:p>
          <a:p>
            <a:r>
              <a:rPr lang="en-GB" dirty="0">
                <a:latin typeface="Candara" panose="020E0502030303020204" pitchFamily="34" charset="0"/>
              </a:rPr>
              <a:t>refusing to work</a:t>
            </a:r>
          </a:p>
          <a:p>
            <a:r>
              <a:rPr lang="en-GB" dirty="0">
                <a:latin typeface="Candara" panose="020E0502030303020204" pitchFamily="34" charset="0"/>
              </a:rPr>
              <a:t>rude</a:t>
            </a:r>
          </a:p>
          <a:p>
            <a:r>
              <a:rPr lang="en-GB" dirty="0">
                <a:latin typeface="Candara" panose="020E0502030303020204" pitchFamily="34" charset="0"/>
              </a:rPr>
              <a:t>disrupting the lesson </a:t>
            </a:r>
            <a:r>
              <a:rPr lang="en-GB" dirty="0" err="1">
                <a:latin typeface="Candara" panose="020E0502030303020204" pitchFamily="34" charset="0"/>
              </a:rPr>
              <a:t>etc</a:t>
            </a:r>
            <a:r>
              <a:rPr lang="en-GB" dirty="0">
                <a:latin typeface="Candara" panose="020E0502030303020204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Candara" panose="020E0502030303020204" pitchFamily="34" charset="0"/>
              </a:rPr>
              <a:t>a </a:t>
            </a:r>
            <a:r>
              <a:rPr lang="en-GB" dirty="0" smtClean="0">
                <a:latin typeface="Candara" panose="020E0502030303020204" pitchFamily="34" charset="0"/>
              </a:rPr>
              <a:t>non-verbal </a:t>
            </a:r>
            <a:r>
              <a:rPr lang="en-GB" dirty="0">
                <a:latin typeface="Candara" panose="020E0502030303020204" pitchFamily="34" charset="0"/>
              </a:rPr>
              <a:t>warning, a verbal warning then </a:t>
            </a:r>
            <a:r>
              <a:rPr lang="en-GB" dirty="0" smtClean="0">
                <a:latin typeface="Candara" panose="020E0502030303020204" pitchFamily="34" charset="0"/>
              </a:rPr>
              <a:t>their name will be moved to the yellow face. </a:t>
            </a:r>
            <a:r>
              <a:rPr lang="en-GB" dirty="0">
                <a:latin typeface="Candara" panose="020E0502030303020204" pitchFamily="34" charset="0"/>
              </a:rPr>
              <a:t>This will act as a reminder to the child that they have got to improve their behaviour. </a:t>
            </a:r>
            <a:r>
              <a:rPr lang="en-GB" dirty="0" smtClean="0">
                <a:latin typeface="Candara" panose="020E0502030303020204" pitchFamily="34" charset="0"/>
              </a:rPr>
              <a:t>If the behaviour continues their name will go on the red face. There are opportunities all day to work their way off the sad faces and earn back their smiley card.</a:t>
            </a:r>
            <a:endParaRPr lang="en-GB" dirty="0">
              <a:latin typeface="Candara" panose="020E0502030303020204" pitchFamily="34" charset="0"/>
            </a:endParaRPr>
          </a:p>
          <a:p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0F030176-5BD9-4063-8214-E9DD688BCE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42971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52707DD8-1CD4-4509-822F-910E23104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026" name="Picture 2" descr="Image result for sad yellow fac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02011"/>
            <a:ext cx="1991072" cy="1991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633"/>
    </mc:Choice>
    <mc:Fallback>
      <p:transition spd="slow" advTm="246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Home Learning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67544" y="1527661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>
                <a:latin typeface="Candara" pitchFamily="34" charset="0"/>
              </a:rPr>
              <a:t> Love 2 learn will be </a:t>
            </a:r>
            <a:r>
              <a:rPr lang="en-GB" dirty="0" smtClean="0">
                <a:latin typeface="Candara" pitchFamily="34" charset="0"/>
              </a:rPr>
              <a:t>assigned </a:t>
            </a:r>
            <a:r>
              <a:rPr lang="en-GB" dirty="0">
                <a:latin typeface="Candara" pitchFamily="34" charset="0"/>
              </a:rPr>
              <a:t>every </a:t>
            </a:r>
            <a:r>
              <a:rPr lang="en-GB" dirty="0" smtClean="0">
                <a:latin typeface="Candara" pitchFamily="34" charset="0"/>
              </a:rPr>
              <a:t>3 weeks and it will always be linked to out topic learning </a:t>
            </a:r>
            <a:endParaRPr lang="en-GB" dirty="0">
              <a:latin typeface="Candara" pitchFamily="34" charset="0"/>
            </a:endParaRP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endParaRPr lang="en-GB" dirty="0">
              <a:latin typeface="Candara" pitchFamily="34" charset="0"/>
            </a:endParaRP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773B3E75-2054-4218-8634-7BA461178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Image result for beige exercise book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5351">
            <a:off x="2840524" y="2786352"/>
            <a:ext cx="3126540" cy="3126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91"/>
    </mc:Choice>
    <mc:Fallback>
      <p:transition spd="slow" advTm="16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Home Reading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en-GB" sz="4600" b="1" dirty="0"/>
              <a:t>Reading is very important to us at RAPS. It is crucial to your child’s learning and development; therefore, we recommend that your child reads </a:t>
            </a:r>
            <a:r>
              <a:rPr lang="en-GB" sz="4600" b="1" u="sng" dirty="0"/>
              <a:t>at least 4 times a </a:t>
            </a:r>
            <a:r>
              <a:rPr lang="en-GB" sz="4600" b="1" u="sng" dirty="0" smtClean="0"/>
              <a:t>week</a:t>
            </a:r>
            <a:r>
              <a:rPr lang="en-GB" sz="4600" b="1" dirty="0" smtClean="0"/>
              <a:t>.</a:t>
            </a:r>
            <a:endParaRPr lang="en-GB" sz="4600" b="1" dirty="0"/>
          </a:p>
          <a:p>
            <a:r>
              <a:rPr lang="en-GB" dirty="0" smtClean="0"/>
              <a:t>If </a:t>
            </a:r>
            <a:r>
              <a:rPr lang="en-GB" dirty="0"/>
              <a:t>your child’s book needs changing, please put the book and reading record in your teacher’s designated </a:t>
            </a:r>
            <a:r>
              <a:rPr lang="en-GB" dirty="0" smtClean="0"/>
              <a:t>box in the morning. </a:t>
            </a:r>
          </a:p>
          <a:p>
            <a:r>
              <a:rPr lang="en-GB" dirty="0" smtClean="0"/>
              <a:t>Whether </a:t>
            </a:r>
            <a:r>
              <a:rPr lang="en-GB" dirty="0"/>
              <a:t>the book is completed or not, </a:t>
            </a:r>
            <a:r>
              <a:rPr lang="en-GB" dirty="0" smtClean="0"/>
              <a:t>all </a:t>
            </a:r>
            <a:r>
              <a:rPr lang="en-GB" dirty="0"/>
              <a:t>children’s books and records </a:t>
            </a:r>
            <a:r>
              <a:rPr lang="en-GB" dirty="0" smtClean="0"/>
              <a:t>need to be on </a:t>
            </a:r>
            <a:r>
              <a:rPr lang="en-GB" dirty="0"/>
              <a:t>a Friday. </a:t>
            </a:r>
            <a:endParaRPr lang="en-GB" dirty="0" smtClean="0"/>
          </a:p>
          <a:p>
            <a:r>
              <a:rPr lang="en-GB" dirty="0" smtClean="0"/>
              <a:t>The </a:t>
            </a:r>
            <a:r>
              <a:rPr lang="en-GB" dirty="0"/>
              <a:t>class teacher will then make an </a:t>
            </a:r>
            <a:r>
              <a:rPr lang="en-GB" dirty="0" smtClean="0"/>
              <a:t>acknowledgement (a stamp or if necessary a specific comment) </a:t>
            </a:r>
            <a:r>
              <a:rPr lang="en-GB" dirty="0"/>
              <a:t>in your child’s record and return it</a:t>
            </a:r>
            <a:r>
              <a:rPr lang="en-GB" dirty="0" smtClean="0"/>
              <a:t>.</a:t>
            </a:r>
          </a:p>
          <a:p>
            <a:r>
              <a:rPr lang="en-GB" dirty="0"/>
              <a:t>In KS1 all books read by your child count towards the ‘Race to 100’. Please write down other books, read at home not set by RAPS in your child’s reading record</a:t>
            </a:r>
            <a:r>
              <a:rPr lang="en-GB" dirty="0" smtClean="0"/>
              <a:t>. 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7517EDB-FE32-4252-A260-FBC93FF9D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53"/>
    </mc:Choice>
    <mc:Fallback>
      <p:transition spd="slow" advTm="37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Home Reading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en-GB" dirty="0" smtClean="0"/>
              <a:t>Book bands…it is very important in Year 1 to build fluency and confidence so we only move the children on when they are reading fluently and showing solid comprehension of what they have read. </a:t>
            </a:r>
          </a:p>
          <a:p>
            <a:r>
              <a:rPr lang="en-GB" dirty="0"/>
              <a:t>T</a:t>
            </a:r>
            <a:r>
              <a:rPr lang="en-GB" dirty="0" smtClean="0"/>
              <a:t>oo easy </a:t>
            </a:r>
            <a:r>
              <a:rPr lang="en-GB" dirty="0"/>
              <a:t>or too </a:t>
            </a:r>
            <a:r>
              <a:rPr lang="en-GB" dirty="0" smtClean="0"/>
              <a:t>difficult? Please </a:t>
            </a:r>
            <a:r>
              <a:rPr lang="en-GB" dirty="0"/>
              <a:t>let your child’s teacher know via the record book. The teachers will then assess their understanding of the book band that Friday and make their decision based upon that assessment</a:t>
            </a:r>
            <a:r>
              <a:rPr lang="en-GB" dirty="0" smtClean="0"/>
              <a:t>.</a:t>
            </a:r>
            <a:endParaRPr lang="en-GB" dirty="0"/>
          </a:p>
          <a:p>
            <a:r>
              <a:rPr lang="en-GB" dirty="0" smtClean="0"/>
              <a:t>Bug </a:t>
            </a:r>
            <a:r>
              <a:rPr lang="en-GB" dirty="0"/>
              <a:t>Club logins will also be sent out. This is a good tool to aid your child’s comprehension using the ‘question bugs’. Please write any books read on Bug Club in the Reading Record Book.</a:t>
            </a:r>
          </a:p>
          <a:p>
            <a:r>
              <a:rPr lang="en-GB" dirty="0" smtClean="0"/>
              <a:t>In </a:t>
            </a:r>
            <a:r>
              <a:rPr lang="en-GB" dirty="0"/>
              <a:t>addition to a ‘banded book’, your child is also more than welcome to take home a book from the book corner/corridor. This is your child’s choice of book.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7517EDB-FE32-4252-A260-FBC93FF9D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82292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419"/>
    </mc:Choice>
    <mc:Fallback>
      <p:transition spd="slow" advTm="394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Home Reading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marL="0" indent="0" algn="ctr" fontAlgn="base">
              <a:spcAft>
                <a:spcPts val="0"/>
              </a:spcAft>
              <a:buNone/>
            </a:pPr>
            <a:r>
              <a:rPr lang="en-GB" sz="4000" u="sng" dirty="0" smtClean="0">
                <a:solidFill>
                  <a:srgbClr val="00B0F0"/>
                </a:solidFill>
                <a:latin typeface="Candara" panose="020E0502030303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/>
            </a:r>
            <a:br>
              <a:rPr lang="en-GB" sz="4000" u="sng" dirty="0" smtClean="0">
                <a:solidFill>
                  <a:srgbClr val="00B0F0"/>
                </a:solidFill>
                <a:latin typeface="Candara" panose="020E0502030303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en-GB" sz="4000" u="sng" dirty="0" smtClean="0">
                <a:solidFill>
                  <a:srgbClr val="00B0F0"/>
                </a:solidFill>
                <a:latin typeface="Candara" panose="020E0502030303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September </a:t>
            </a:r>
            <a:r>
              <a:rPr lang="en-GB" sz="4000" u="sng" dirty="0" smtClean="0">
                <a:solidFill>
                  <a:srgbClr val="00B0F0"/>
                </a:solidFill>
                <a:latin typeface="Candara" panose="020E0502030303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2020</a:t>
            </a:r>
            <a:endParaRPr lang="en-GB" u="sng" dirty="0">
              <a:solidFill>
                <a:srgbClr val="00B0F0"/>
              </a:solidFill>
              <a:latin typeface="Candara" panose="020E050203030302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indent="-347345" fontAlgn="base">
              <a:spcAft>
                <a:spcPts val="0"/>
              </a:spcAft>
            </a:pPr>
            <a:r>
              <a:rPr lang="en-GB" u="sng" dirty="0">
                <a:solidFill>
                  <a:srgbClr val="00B0F0"/>
                </a:solidFill>
                <a:latin typeface="Candara" panose="020E0502030303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EYFS + KS1 Agreements: </a:t>
            </a:r>
            <a:endParaRPr lang="en-GB" u="sng" dirty="0">
              <a:solidFill>
                <a:srgbClr val="00B0F0"/>
              </a:solidFill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indent="-347345" fontAlgn="base">
              <a:spcAft>
                <a:spcPts val="0"/>
              </a:spcAft>
            </a:pPr>
            <a:r>
              <a:rPr lang="en-GB" dirty="0">
                <a:latin typeface="Candara" panose="020E0502030303020204" pitchFamily="34" charset="0"/>
                <a:ea typeface="Times New Roman" panose="02020603050405020304" pitchFamily="18" charset="0"/>
              </a:rPr>
              <a:t>- </a:t>
            </a:r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Teachers will continue </a:t>
            </a:r>
            <a:r>
              <a:rPr lang="en-GB" dirty="0">
                <a:latin typeface="Candara" panose="020E0502030303020204" pitchFamily="34" charset="0"/>
                <a:ea typeface="Times New Roman" panose="02020603050405020304" pitchFamily="18" charset="0"/>
              </a:rPr>
              <a:t>to check the children’s yellow reading records every Friday and make a </a:t>
            </a:r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comment or acknowledgment.</a:t>
            </a:r>
            <a:endParaRPr lang="en-GB" dirty="0"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indent="-347345" fontAlgn="base">
              <a:spcAft>
                <a:spcPts val="0"/>
              </a:spcAft>
            </a:pPr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We will log how many books </a:t>
            </a:r>
            <a:r>
              <a:rPr lang="en-GB" dirty="0">
                <a:latin typeface="Candara" panose="020E0502030303020204" pitchFamily="34" charset="0"/>
                <a:ea typeface="Times New Roman" panose="02020603050405020304" pitchFamily="18" charset="0"/>
              </a:rPr>
              <a:t>the children have read using the Race to 100 display.</a:t>
            </a:r>
          </a:p>
          <a:p>
            <a:pPr indent="-347345" fontAlgn="base">
              <a:spcAft>
                <a:spcPts val="0"/>
              </a:spcAft>
            </a:pPr>
            <a:r>
              <a:rPr lang="en-GB" dirty="0">
                <a:latin typeface="Candara" panose="020E0502030303020204" pitchFamily="34" charset="0"/>
                <a:ea typeface="Times New Roman" panose="02020603050405020304" pitchFamily="18" charset="0"/>
              </a:rPr>
              <a:t>- TAs/Teachers </a:t>
            </a:r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will </a:t>
            </a:r>
            <a:r>
              <a:rPr lang="en-GB" dirty="0">
                <a:latin typeface="Candara" panose="020E0502030303020204" pitchFamily="34" charset="0"/>
                <a:ea typeface="Times New Roman" panose="02020603050405020304" pitchFamily="18" charset="0"/>
              </a:rPr>
              <a:t>change the books for the children when they bring them in Monday-Thursday. </a:t>
            </a:r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We will use </a:t>
            </a:r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a stamp or comment to </a:t>
            </a:r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acknowledge the children have read each day.</a:t>
            </a:r>
            <a:endParaRPr lang="en-GB" dirty="0"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indent="-347345" fontAlgn="base">
              <a:spcAft>
                <a:spcPts val="0"/>
              </a:spcAft>
            </a:pPr>
            <a:r>
              <a:rPr lang="en-GB" dirty="0">
                <a:latin typeface="Candara" panose="020E0502030303020204" pitchFamily="34" charset="0"/>
                <a:ea typeface="Times New Roman" panose="02020603050405020304" pitchFamily="18" charset="0"/>
              </a:rPr>
              <a:t>- Children are expected to read at least 4x a week. If that is not being seen via the reading records parents will </a:t>
            </a:r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receive a letter.</a:t>
            </a:r>
            <a:endParaRPr lang="en-GB" dirty="0"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indent="-347345" fontAlgn="base">
              <a:spcAft>
                <a:spcPts val="0"/>
              </a:spcAft>
            </a:pPr>
            <a:r>
              <a:rPr lang="en-GB" dirty="0">
                <a:latin typeface="Candara" panose="020E0502030303020204" pitchFamily="34" charset="0"/>
                <a:ea typeface="Times New Roman" panose="02020603050405020304" pitchFamily="18" charset="0"/>
              </a:rPr>
              <a:t>- </a:t>
            </a:r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Reading regularly with your child and communicating with the CT or TA will ensure we are all supporting your child in the best way that we can.</a:t>
            </a:r>
            <a:endParaRPr lang="en-GB" dirty="0"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indent="-347345" fontAlgn="base">
              <a:spcAft>
                <a:spcPts val="0"/>
              </a:spcAft>
            </a:pPr>
            <a:r>
              <a:rPr lang="en-GB" dirty="0">
                <a:latin typeface="Candara" panose="020E0502030303020204" pitchFamily="34" charset="0"/>
                <a:ea typeface="Times New Roman" panose="02020603050405020304" pitchFamily="18" charset="0"/>
              </a:rPr>
              <a:t>- </a:t>
            </a:r>
            <a:r>
              <a:rPr lang="en-GB" dirty="0" smtClean="0">
                <a:solidFill>
                  <a:srgbClr val="000000"/>
                </a:solidFill>
                <a:latin typeface="Candara" panose="020E0502030303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Teacher or TA will </a:t>
            </a:r>
            <a:r>
              <a:rPr lang="en-GB" dirty="0">
                <a:solidFill>
                  <a:srgbClr val="000000"/>
                </a:solidFill>
                <a:latin typeface="Candara" panose="020E0502030303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listen to each child read at least </a:t>
            </a:r>
            <a:r>
              <a:rPr lang="en-GB" dirty="0">
                <a:latin typeface="Candara" panose="020E0502030303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3 times a term and </a:t>
            </a:r>
            <a:r>
              <a:rPr lang="en-GB" dirty="0">
                <a:solidFill>
                  <a:srgbClr val="000000"/>
                </a:solidFill>
                <a:latin typeface="Candara" panose="020E0502030303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make a comment in their reading </a:t>
            </a:r>
            <a:r>
              <a:rPr lang="en-GB" dirty="0" smtClean="0">
                <a:solidFill>
                  <a:srgbClr val="000000"/>
                </a:solidFill>
                <a:latin typeface="Candara" panose="020E0502030303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records.</a:t>
            </a:r>
            <a:endParaRPr lang="en-GB" dirty="0"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indent="-347345" fontAlgn="base">
              <a:spcAft>
                <a:spcPts val="0"/>
              </a:spcAft>
            </a:pPr>
            <a:r>
              <a:rPr lang="en-GB" dirty="0">
                <a:latin typeface="Candara" panose="020E0502030303020204" pitchFamily="34" charset="0"/>
                <a:ea typeface="Times New Roman" panose="02020603050405020304" pitchFamily="18" charset="0"/>
              </a:rPr>
              <a:t>-</a:t>
            </a:r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Teachers and Ta’s will </a:t>
            </a:r>
            <a:r>
              <a:rPr lang="en-GB" dirty="0">
                <a:latin typeface="Candara" panose="020E0502030303020204" pitchFamily="34" charset="0"/>
                <a:ea typeface="Times New Roman" panose="02020603050405020304" pitchFamily="18" charset="0"/>
              </a:rPr>
              <a:t>read a story to their class at least once a </a:t>
            </a:r>
            <a:r>
              <a:rPr lang="en-GB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day.</a:t>
            </a:r>
            <a:endParaRPr lang="en-GB" dirty="0"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7517EDB-FE32-4252-A260-FBC93FF9D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32306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656"/>
    </mc:Choice>
    <mc:Fallback>
      <p:transition spd="slow" advTm="746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Other information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GB" dirty="0">
                <a:latin typeface="Candara" pitchFamily="34" charset="0"/>
              </a:rPr>
              <a:t>School Uniform expectations </a:t>
            </a:r>
            <a:r>
              <a:rPr lang="en-GB" dirty="0" smtClean="0">
                <a:latin typeface="Candara" pitchFamily="34" charset="0"/>
              </a:rPr>
              <a:t>– smart and shirts tucked in</a:t>
            </a:r>
            <a:endParaRPr lang="en-GB" dirty="0">
              <a:latin typeface="Candara" pitchFamily="34" charset="0"/>
            </a:endParaRPr>
          </a:p>
          <a:p>
            <a:r>
              <a:rPr lang="en-GB" dirty="0">
                <a:latin typeface="Candara" pitchFamily="34" charset="0"/>
              </a:rPr>
              <a:t>PE kits</a:t>
            </a:r>
          </a:p>
          <a:p>
            <a:r>
              <a:rPr lang="en-GB" dirty="0">
                <a:latin typeface="Candara" pitchFamily="34" charset="0"/>
              </a:rPr>
              <a:t>Reading books can be changed whenever your child has finished their book.</a:t>
            </a:r>
          </a:p>
          <a:p>
            <a:r>
              <a:rPr lang="en-GB" dirty="0">
                <a:latin typeface="Candara" pitchFamily="34" charset="0"/>
              </a:rPr>
              <a:t>Class blogs </a:t>
            </a:r>
            <a:r>
              <a:rPr lang="en-GB" dirty="0" smtClean="0">
                <a:latin typeface="Candara" pitchFamily="34" charset="0"/>
              </a:rPr>
              <a:t>up to 3 per week </a:t>
            </a:r>
            <a:r>
              <a:rPr lang="en-GB" dirty="0">
                <a:latin typeface="Candara" pitchFamily="34" charset="0"/>
              </a:rPr>
              <a:t>letting you know what is going on in classroom plus homework blog</a:t>
            </a:r>
          </a:p>
          <a:p>
            <a:r>
              <a:rPr lang="en-GB" dirty="0">
                <a:latin typeface="Candara" pitchFamily="34" charset="0"/>
              </a:rPr>
              <a:t>Open door policy: come and chat with us!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B6EE6DD6-65B9-4FE3-A3B9-98CEB00F4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592"/>
    </mc:Choice>
    <mc:Fallback>
      <p:transition spd="slow" advTm="67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11560" y="764704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Any Questions?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5" y="2492896"/>
            <a:ext cx="907586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493"/>
    </mc:Choice>
    <mc:Fallback>
      <p:transition spd="slow" advTm="604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0.6|0.9|0.9|0.9|1|1|0.9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0.5|1.8|0.4|0.2|0.1|0.1|0.2|0.2|0.2|0.3|0.3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5|0.8|0.4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6|0.9|0.3|0.3|0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4|0.3|0.5|36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0.5|0.3|0.5|0.3|0.2|0.3|0.5|49|10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4|0.8|0.3|0.6|36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6780</TotalTime>
  <Words>1252</Words>
  <Application>Microsoft Office PowerPoint</Application>
  <PresentationFormat>On-screen Show (4:3)</PresentationFormat>
  <Paragraphs>136</Paragraphs>
  <Slides>18</Slides>
  <Notes>1</Notes>
  <HiddenSlides>0</HiddenSlides>
  <MMClips>18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Candara</vt:lpstr>
      <vt:lpstr>Comic Sans MS</vt:lpstr>
      <vt:lpstr>Times New Roman</vt:lpstr>
      <vt:lpstr>Wingdings</vt:lpstr>
      <vt:lpstr>Office Theme</vt:lpstr>
      <vt:lpstr>Welcome to Year 1</vt:lpstr>
      <vt:lpstr>What we’ll cover:</vt:lpstr>
      <vt:lpstr>The School Day:</vt:lpstr>
      <vt:lpstr>Days to be aware of:</vt:lpstr>
      <vt:lpstr>Learning</vt:lpstr>
      <vt:lpstr>PowerPoint Presentation</vt:lpstr>
      <vt:lpstr>PowerPoint Presentation</vt:lpstr>
      <vt:lpstr>PowerPoint Presentation</vt:lpstr>
      <vt:lpstr>Daily rewards</vt:lpstr>
      <vt:lpstr> Smiley cards </vt:lpstr>
      <vt:lpstr>Behaviour</vt:lpstr>
      <vt:lpstr>Sanctions</vt:lpstr>
      <vt:lpstr>Home Learning</vt:lpstr>
      <vt:lpstr>Home Reading</vt:lpstr>
      <vt:lpstr>Home Reading</vt:lpstr>
      <vt:lpstr>Home Reading</vt:lpstr>
      <vt:lpstr>Other information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Stage 2 SATs 2014</dc:title>
  <dc:creator>Reeves</dc:creator>
  <cp:lastModifiedBy>Jessica Barnes</cp:lastModifiedBy>
  <cp:revision>115</cp:revision>
  <cp:lastPrinted>2018-09-06T15:08:03Z</cp:lastPrinted>
  <dcterms:created xsi:type="dcterms:W3CDTF">2014-04-23T06:54:06Z</dcterms:created>
  <dcterms:modified xsi:type="dcterms:W3CDTF">2020-09-03T16:10:37Z</dcterms:modified>
</cp:coreProperties>
</file>