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9" r:id="rId7"/>
    <p:sldId id="260" r:id="rId8"/>
    <p:sldId id="264" r:id="rId9"/>
    <p:sldId id="261" r:id="rId10"/>
    <p:sldId id="262" r:id="rId11"/>
    <p:sldId id="263" r:id="rId12"/>
    <p:sldId id="265" r:id="rId13"/>
    <p:sldId id="26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86B384-1BA8-4CA5-8916-F7F096D3D36B}" v="6" dt="2024-02-08T13:16:13.8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891DC-D96F-4F6C-BB2E-EF38BCFDFE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C3B1B0-5D04-464D-B653-14C7CF58B3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EA2811-F4DC-47DD-B40D-8FF14F94B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D96B-40FE-48B5-AE03-35C6AEA5A640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3B3728-8975-4773-9203-4026AD0A5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35EB62-5057-425B-9A67-E10F687B9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9C79E-8D8F-4E5C-9A0E-784A80C7F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316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3CDCB-5753-49DC-837B-E86D4290A2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2C7465-5EFF-49F8-9CB3-5AA7AEB1AB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D3BD8-FF01-4BD2-A117-5B6471CBA4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D96B-40FE-48B5-AE03-35C6AEA5A640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8F3E8E-E2C8-4DC9-9044-67C6FA2DF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A78140-5632-4890-869E-8AFE52A4B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9C79E-8D8F-4E5C-9A0E-784A80C7F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225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26D5A-B595-4B10-84C3-23FE5140E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1DFD76-DE38-4760-B96F-892EC2C254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AEBDB-37F3-4DEE-A682-D3399C060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D96B-40FE-48B5-AE03-35C6AEA5A640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ACE18-6373-4451-BC17-4B0B07EBC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D1DE39-7672-4F96-AFD6-7E49CF20E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9C79E-8D8F-4E5C-9A0E-784A80C7F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764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0B6784-263B-40BD-A250-94AE9BF9D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6AEE5E-B1BF-47C5-AFB7-09C3887A20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1C75F9-84CD-413B-A470-CEF6C4842B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97938F-4C34-4583-AA24-DCC27DFC5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D96B-40FE-48B5-AE03-35C6AEA5A640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65F904-0419-4942-8B32-C1F48995F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05F85F-DE08-41D4-9E44-09776A69B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9C79E-8D8F-4E5C-9A0E-784A80C7F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91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7B5CC-73BB-4D07-8594-9029C0E86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B0B5F4-980B-4C5E-9BEE-A3E6EFA0A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B13627-639F-4A1D-891E-C7015EA838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5A5B9B-ABDD-4E91-B40C-9E06EC2402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4239DB-E6B8-4090-9E5C-446A5D957C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557705F-0DCA-48E8-9D84-3E94160BE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D96B-40FE-48B5-AE03-35C6AEA5A640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5F03B60-E178-4748-8FBE-9680EE431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0871F9-F7C9-451A-A0BD-1F556D782C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9C79E-8D8F-4E5C-9A0E-784A80C7F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655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8E5E61-1EAC-4C8D-A800-BAFA3FF71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E832E6-A969-4F47-ABB6-584188980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D96B-40FE-48B5-AE03-35C6AEA5A640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54D1C2-4E5C-44C4-8D1C-1FB52CAD5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7F298F-AA61-42C2-9117-C04CFFBBAB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9C79E-8D8F-4E5C-9A0E-784A80C7F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863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22995A0-568A-41ED-9B33-AF41D07FE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D96B-40FE-48B5-AE03-35C6AEA5A640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70F1D-E3BE-4BFA-AF0A-FF7237B4E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C99083-D74E-4DD0-A637-5C86F9F1A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9C79E-8D8F-4E5C-9A0E-784A80C7F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865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BDD6EA-3507-407C-B040-594A7E0CF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FFAACA-3458-4BF8-867C-3FCC039276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909B07-9E7F-47FB-8409-D6E9987FF4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9E8CA3-1DEF-496B-8AC6-0BD5092714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D96B-40FE-48B5-AE03-35C6AEA5A640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EF5A81-7B22-4149-A242-E7454C159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DC1E16-7364-459C-9597-D82BED27E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9C79E-8D8F-4E5C-9A0E-784A80C7F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451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18F301-F1CF-40E9-9F83-18A25D3E5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08C27D-7D20-4214-85B6-55BD84C8BE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16C0ED-4B7B-4920-8ED5-D5E27BDEE3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B85344-F1CB-4BBA-9408-3664FF7BA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D96B-40FE-48B5-AE03-35C6AEA5A640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E4862E-5F55-45E2-9513-1AE4D1C46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7C7A77-07B0-42D6-AA9F-E5E2EE1F7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9C79E-8D8F-4E5C-9A0E-784A80C7F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410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252721-B40A-4D6D-9874-7B7910998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19190A-6636-4122-8A2D-D49A2957BC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5D38EF-2AEA-4BF3-9BCF-7BC0B816CD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D96B-40FE-48B5-AE03-35C6AEA5A640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D816F6-9B01-462D-B42D-800F9C367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2F9E44-8D83-42D2-92F5-F8BA67D63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9C79E-8D8F-4E5C-9A0E-784A80C7F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601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B17E1AB-4F86-40DB-B3A1-5927787AF5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F2E08B-E4A4-4EA3-A717-CDAB77D373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6C889E-3F7C-46FC-9696-7D8F717AE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DD96B-40FE-48B5-AE03-35C6AEA5A640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A2E212-5697-4ECD-8F30-231CB45C6F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CE2620-4961-4611-9CF5-118AAE16A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9C79E-8D8F-4E5C-9A0E-784A80C7F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4715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E9479B-70D6-4D8F-A9D2-B96F5DA6A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88058E-767A-4523-A95F-3B15DE2D45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4935D8-CF94-4122-9B9B-E3E0D8E000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DD96B-40FE-48B5-AE03-35C6AEA5A640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50FE43-BE98-4C1C-A16E-A623DBBCCA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9E55CF-2CA4-43C9-8C75-99F895C8AA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79C79E-8D8F-4E5C-9A0E-784A80C7F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837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6" name="Rectangle 126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D330A6-EFCF-4BEF-9E69-2CC3D013E6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82188" y="1685771"/>
            <a:ext cx="5334930" cy="3004145"/>
          </a:xfrm>
        </p:spPr>
        <p:txBody>
          <a:bodyPr>
            <a:noAutofit/>
          </a:bodyPr>
          <a:lstStyle/>
          <a:p>
            <a:r>
              <a:rPr lang="en-GB" sz="9600" b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The Viking Speaker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AF39C4-D78D-4E3E-B323-6C6761C1D9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68084" y="5172229"/>
            <a:ext cx="3065921" cy="942116"/>
          </a:xfrm>
        </p:spPr>
        <p:txBody>
          <a:bodyPr>
            <a:normAutofit/>
          </a:bodyPr>
          <a:lstStyle/>
          <a:p>
            <a:endParaRPr lang="en-GB" b="1" i="1">
              <a:solidFill>
                <a:schemeClr val="accent6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r>
              <a:rPr lang="en-GB" b="1" i="1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2024</a:t>
            </a:r>
          </a:p>
        </p:txBody>
      </p:sp>
      <p:sp>
        <p:nvSpPr>
          <p:cNvPr id="138" name="Freeform: Shape 128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0" name="Freeform: Shape 130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1" name="Freeform: Shape 132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5" name="Freeform: Shape 134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37" name="Freeform: Shape 136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5" name="Picture 4" descr="Logo, company name&#10;&#10;Description automatically generated">
            <a:extLst>
              <a:ext uri="{FF2B5EF4-FFF2-40B4-BE49-F238E27FC236}">
                <a16:creationId xmlns:a16="http://schemas.microsoft.com/office/drawing/2014/main" id="{BAF98B42-3E73-4E90-9B8F-62478535028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2148"/>
          <a:stretch/>
        </p:blipFill>
        <p:spPr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</p:spPr>
      </p:pic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3949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F84BC6-D1B2-45D0-9600-2B1A2A33D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422" y="365125"/>
            <a:ext cx="6180013" cy="1325563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b="1" kern="1200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What is</a:t>
            </a:r>
            <a:r>
              <a:rPr lang="en-US" b="1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 oracy?</a:t>
            </a:r>
            <a:endParaRPr lang="en-US" b="1" kern="1200">
              <a:solidFill>
                <a:schemeClr val="accent6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0" name="Content Placeholder 1029">
            <a:extLst>
              <a:ext uri="{FF2B5EF4-FFF2-40B4-BE49-F238E27FC236}">
                <a16:creationId xmlns:a16="http://schemas.microsoft.com/office/drawing/2014/main" id="{B520F003-0EEB-4347-9999-83862156C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319" y="1825625"/>
            <a:ext cx="6000115" cy="4351338"/>
          </a:xfrm>
        </p:spPr>
        <p:txBody>
          <a:bodyPr>
            <a:normAutofit/>
          </a:bodyPr>
          <a:lstStyle/>
          <a:p>
            <a:r>
              <a:rPr lang="en-GB" sz="3200" b="0" i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Oracy is our </a:t>
            </a:r>
            <a:r>
              <a:rPr lang="en-GB" sz="3200" b="1" i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ability to communicate effectively using spoken language</a:t>
            </a:r>
            <a:r>
              <a:rPr lang="en-GB" sz="3200" b="0" i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.​ </a:t>
            </a:r>
          </a:p>
          <a:p>
            <a:r>
              <a:rPr lang="en-GB" sz="3200" b="0" i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It is the ability to speak </a:t>
            </a:r>
            <a:r>
              <a:rPr lang="en-GB" sz="3200" b="1" i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eloquently</a:t>
            </a:r>
            <a:r>
              <a:rPr lang="en-GB" sz="3200" b="0" i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, </a:t>
            </a:r>
            <a:r>
              <a:rPr lang="en-GB" sz="3200" b="1" i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articulate ideas </a:t>
            </a:r>
            <a:r>
              <a:rPr lang="en-GB" sz="3200" b="0" i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and</a:t>
            </a:r>
            <a:r>
              <a:rPr lang="en-GB" sz="3200" b="1" i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 thoughts</a:t>
            </a:r>
            <a:r>
              <a:rPr lang="en-GB" sz="3200" b="0" i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, </a:t>
            </a:r>
            <a:r>
              <a:rPr lang="en-GB" sz="3200" b="1" i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influence</a:t>
            </a:r>
            <a:r>
              <a:rPr lang="en-GB" sz="3200" b="0" i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 through talking and have the </a:t>
            </a:r>
            <a:r>
              <a:rPr lang="en-GB" sz="3200" b="1" i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confidence</a:t>
            </a:r>
            <a:r>
              <a:rPr lang="en-GB" sz="3200" b="0" i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 to </a:t>
            </a:r>
            <a:r>
              <a:rPr lang="en-GB" sz="3200" b="1" i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express</a:t>
            </a:r>
            <a:r>
              <a:rPr lang="en-GB" sz="3200" b="0" i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 your views.</a:t>
            </a:r>
            <a:endParaRPr lang="en-US" sz="3200">
              <a:latin typeface="Candara" panose="020E0502030303020204" pitchFamily="34" charset="0"/>
            </a:endParaRP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26" name="Picture 2" descr="Speak Up For Nature: Your Guide to Environmental Issues in 2021">
            <a:extLst>
              <a:ext uri="{FF2B5EF4-FFF2-40B4-BE49-F238E27FC236}">
                <a16:creationId xmlns:a16="http://schemas.microsoft.com/office/drawing/2014/main" id="{FA43AE1A-5A77-4332-9FD3-D0CBC41B1D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" name="Freeform: Shape 144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Freeform: Shape 148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1" name="Freeform: Shape 150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678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3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F84BC6-D1B2-45D0-9600-2B1A2A33D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422" y="365125"/>
            <a:ext cx="6180013" cy="1325563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b="1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What is ‘The Speaker’?</a:t>
            </a:r>
            <a:endParaRPr lang="en-US" b="1" kern="1200">
              <a:solidFill>
                <a:schemeClr val="accent6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0" name="Content Placeholder 1029">
            <a:extLst>
              <a:ext uri="{FF2B5EF4-FFF2-40B4-BE49-F238E27FC236}">
                <a16:creationId xmlns:a16="http://schemas.microsoft.com/office/drawing/2014/main" id="{B520F003-0EEB-4347-9999-83862156C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319" y="1825625"/>
            <a:ext cx="6000115" cy="4351338"/>
          </a:xfrm>
        </p:spPr>
        <p:txBody>
          <a:bodyPr>
            <a:normAutofit fontScale="62500" lnSpcReduction="20000"/>
          </a:bodyPr>
          <a:lstStyle/>
          <a:p>
            <a:r>
              <a:rPr lang="en-GB" sz="3200" b="0" i="0">
                <a:solidFill>
                  <a:srgbClr val="202124"/>
                </a:solidFill>
                <a:effectLst/>
                <a:latin typeface="Candara" panose="020E0502030303020204" pitchFamily="34" charset="0"/>
              </a:rPr>
              <a:t>The Speaker </a:t>
            </a:r>
            <a:r>
              <a:rPr lang="en-GB" sz="3200">
                <a:solidFill>
                  <a:srgbClr val="202124"/>
                </a:solidFill>
                <a:latin typeface="Candara" panose="020E0502030303020204" pitchFamily="34" charset="0"/>
              </a:rPr>
              <a:t>is an oracy competition. </a:t>
            </a:r>
          </a:p>
          <a:p>
            <a:r>
              <a:rPr lang="en-GB" sz="3200">
                <a:solidFill>
                  <a:srgbClr val="202124"/>
                </a:solidFill>
                <a:latin typeface="Candara" panose="020E0502030303020204" pitchFamily="34" charset="0"/>
              </a:rPr>
              <a:t>Pupils in each class group will prepare, rehearse and perform a speech around a given topic. </a:t>
            </a:r>
          </a:p>
          <a:p>
            <a:r>
              <a:rPr lang="en-GB" sz="3200">
                <a:solidFill>
                  <a:srgbClr val="202124"/>
                </a:solidFill>
                <a:latin typeface="Candara" panose="020E0502030303020204" pitchFamily="34" charset="0"/>
              </a:rPr>
              <a:t>The speech should be no longer than 2 minutes and should not use props or presentations. </a:t>
            </a:r>
          </a:p>
          <a:p>
            <a:r>
              <a:rPr lang="en-GB" sz="3200">
                <a:solidFill>
                  <a:srgbClr val="202124"/>
                </a:solidFill>
                <a:latin typeface="Candara" panose="020E0502030303020204" pitchFamily="34" charset="0"/>
              </a:rPr>
              <a:t>Each class will vote for their preferred speaker. </a:t>
            </a:r>
          </a:p>
          <a:p>
            <a:r>
              <a:rPr lang="en-GB" sz="3200">
                <a:solidFill>
                  <a:srgbClr val="202124"/>
                </a:solidFill>
                <a:latin typeface="Candara" panose="020E0502030303020204" pitchFamily="34" charset="0"/>
              </a:rPr>
              <a:t>The class winners will then compete across the school by performing their speeches once more on Monday 4</a:t>
            </a:r>
            <a:r>
              <a:rPr lang="en-GB" sz="3200" baseline="30000">
                <a:solidFill>
                  <a:srgbClr val="202124"/>
                </a:solidFill>
                <a:latin typeface="Candara" panose="020E0502030303020204" pitchFamily="34" charset="0"/>
              </a:rPr>
              <a:t>th</a:t>
            </a:r>
            <a:r>
              <a:rPr lang="en-GB" sz="3200">
                <a:solidFill>
                  <a:srgbClr val="202124"/>
                </a:solidFill>
                <a:latin typeface="Candara" panose="020E0502030303020204" pitchFamily="34" charset="0"/>
              </a:rPr>
              <a:t> March.</a:t>
            </a:r>
          </a:p>
          <a:p>
            <a:r>
              <a:rPr lang="en-GB" sz="3200">
                <a:solidFill>
                  <a:srgbClr val="202124"/>
                </a:solidFill>
                <a:latin typeface="Candara" panose="020E0502030303020204" pitchFamily="34" charset="0"/>
              </a:rPr>
              <a:t>Your school will then vote for 3 school winners. </a:t>
            </a:r>
          </a:p>
          <a:p>
            <a:r>
              <a:rPr lang="en-GB" sz="3200">
                <a:solidFill>
                  <a:srgbClr val="202124"/>
                </a:solidFill>
                <a:latin typeface="Candara" panose="020E0502030303020204" pitchFamily="34" charset="0"/>
              </a:rPr>
              <a:t>These winners will perform their speech once more…this time competing against other school winners.</a:t>
            </a:r>
          </a:p>
          <a:p>
            <a:r>
              <a:rPr lang="en-GB" sz="3200">
                <a:solidFill>
                  <a:srgbClr val="202124"/>
                </a:solidFill>
                <a:latin typeface="Candara" panose="020E0502030303020204" pitchFamily="34" charset="0"/>
              </a:rPr>
              <a:t>An overall speaker will be chosen, and awarded the title ‘The Viking Young Speaker, 2024’. </a:t>
            </a:r>
          </a:p>
          <a:p>
            <a:endParaRPr lang="en-US" sz="3200">
              <a:latin typeface="Candara" panose="020E0502030303020204" pitchFamily="34" charset="0"/>
            </a:endParaRP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26" name="Picture 2" descr="Speak Up For Nature: Your Guide to Environmental Issues in 2021">
            <a:extLst>
              <a:ext uri="{FF2B5EF4-FFF2-40B4-BE49-F238E27FC236}">
                <a16:creationId xmlns:a16="http://schemas.microsoft.com/office/drawing/2014/main" id="{FA43AE1A-5A77-4332-9FD3-D0CBC41B1D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" name="Freeform: Shape 144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Freeform: Shape 148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1" name="Freeform: Shape 150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602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3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F84BC6-D1B2-45D0-9600-2B1A2A33D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422" y="365125"/>
            <a:ext cx="6180013" cy="1325563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b="1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Why should you </a:t>
            </a:r>
            <a:br>
              <a:rPr lang="en-US" b="1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</a:br>
            <a:r>
              <a:rPr lang="en-US" b="1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take part?</a:t>
            </a:r>
            <a:endParaRPr lang="en-US" b="1" kern="1200">
              <a:solidFill>
                <a:schemeClr val="accent6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0" name="Content Placeholder 1029">
            <a:extLst>
              <a:ext uri="{FF2B5EF4-FFF2-40B4-BE49-F238E27FC236}">
                <a16:creationId xmlns:a16="http://schemas.microsoft.com/office/drawing/2014/main" id="{B520F003-0EEB-4347-9999-83862156C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319" y="1825625"/>
            <a:ext cx="6000115" cy="4351338"/>
          </a:xfrm>
        </p:spPr>
        <p:txBody>
          <a:bodyPr>
            <a:normAutofit fontScale="92500" lnSpcReduction="10000"/>
          </a:bodyPr>
          <a:lstStyle/>
          <a:p>
            <a:r>
              <a:rPr lang="en-US" sz="3200">
                <a:latin typeface="Candara" panose="020E0502030303020204" pitchFamily="34" charset="0"/>
              </a:rPr>
              <a:t>Express views and ideas. </a:t>
            </a:r>
          </a:p>
          <a:p>
            <a:r>
              <a:rPr lang="en-US" sz="3200">
                <a:latin typeface="Candara" panose="020E0502030303020204" pitchFamily="34" charset="0"/>
              </a:rPr>
              <a:t>Entertain, inform and educate others. </a:t>
            </a:r>
          </a:p>
          <a:p>
            <a:r>
              <a:rPr lang="en-US" sz="3200">
                <a:latin typeface="Candara" panose="020E0502030303020204" pitchFamily="34" charset="0"/>
              </a:rPr>
              <a:t>Develop confidence and competence in speech development and public speaking. </a:t>
            </a:r>
          </a:p>
          <a:p>
            <a:r>
              <a:rPr lang="en-US" sz="3200">
                <a:latin typeface="Candara" panose="020E0502030303020204" pitchFamily="34" charset="0"/>
              </a:rPr>
              <a:t>Unique, fun opportunity. </a:t>
            </a:r>
          </a:p>
          <a:p>
            <a:r>
              <a:rPr lang="en-US" sz="3200">
                <a:latin typeface="Candara" panose="020E0502030303020204" pitchFamily="34" charset="0"/>
              </a:rPr>
              <a:t>Open new doors. </a:t>
            </a:r>
          </a:p>
          <a:p>
            <a:r>
              <a:rPr lang="en-US" sz="3200">
                <a:latin typeface="Candara" panose="020E0502030303020204" pitchFamily="34" charset="0"/>
              </a:rPr>
              <a:t>Challenge yourself.</a:t>
            </a: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26" name="Picture 2" descr="Speak Up For Nature: Your Guide to Environmental Issues in 2021">
            <a:extLst>
              <a:ext uri="{FF2B5EF4-FFF2-40B4-BE49-F238E27FC236}">
                <a16:creationId xmlns:a16="http://schemas.microsoft.com/office/drawing/2014/main" id="{FA43AE1A-5A77-4332-9FD3-D0CBC41B1D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" name="Freeform: Shape 144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Freeform: Shape 148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1" name="Freeform: Shape 150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849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3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F84BC6-D1B2-45D0-9600-2B1A2A33D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422" y="365125"/>
            <a:ext cx="6180013" cy="1325563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b="1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So…what is the topic?</a:t>
            </a:r>
            <a:endParaRPr lang="en-US" b="1" kern="1200">
              <a:solidFill>
                <a:schemeClr val="accent6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0" name="Content Placeholder 1029">
            <a:extLst>
              <a:ext uri="{FF2B5EF4-FFF2-40B4-BE49-F238E27FC236}">
                <a16:creationId xmlns:a16="http://schemas.microsoft.com/office/drawing/2014/main" id="{B520F003-0EEB-4347-9999-83862156C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0977" y="1879174"/>
            <a:ext cx="6679969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6600" i="1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If I ruled the world, the first thing I would do would be to….</a:t>
            </a: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26" name="Picture 2" descr="Speak Up For Nature: Your Guide to Environmental Issues in 2021">
            <a:extLst>
              <a:ext uri="{FF2B5EF4-FFF2-40B4-BE49-F238E27FC236}">
                <a16:creationId xmlns:a16="http://schemas.microsoft.com/office/drawing/2014/main" id="{FA43AE1A-5A77-4332-9FD3-D0CBC41B1D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" name="Freeform: Shape 144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Freeform: Shape 148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1" name="Freeform: Shape 150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422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F84BC6-D1B2-45D0-9600-2B1A2A33D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422" y="365125"/>
            <a:ext cx="6180013" cy="1325563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b="1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Top tips for your planning your speech</a:t>
            </a:r>
            <a:endParaRPr lang="en-US" b="1" kern="1200">
              <a:solidFill>
                <a:schemeClr val="accent6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0" name="Content Placeholder 1029">
            <a:extLst>
              <a:ext uri="{FF2B5EF4-FFF2-40B4-BE49-F238E27FC236}">
                <a16:creationId xmlns:a16="http://schemas.microsoft.com/office/drawing/2014/main" id="{B520F003-0EEB-4347-9999-83862156C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319" y="1825625"/>
            <a:ext cx="6316865" cy="4351338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3200">
                <a:latin typeface="Candara" panose="020E0502030303020204" pitchFamily="34" charset="0"/>
              </a:rPr>
              <a:t>Jot everything you think or know about the given topic.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>
                <a:latin typeface="Candara" panose="020E0502030303020204" pitchFamily="34" charset="0"/>
              </a:rPr>
              <a:t>Come up with more than 1 idea.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>
                <a:latin typeface="Candara" panose="020E0502030303020204" pitchFamily="34" charset="0"/>
              </a:rPr>
              <a:t>Choose your most interesting, </a:t>
            </a:r>
            <a:r>
              <a:rPr lang="en-US" sz="3200" b="1">
                <a:latin typeface="Candara" panose="020E0502030303020204" pitchFamily="34" charset="0"/>
              </a:rPr>
              <a:t>unique</a:t>
            </a:r>
            <a:r>
              <a:rPr lang="en-US" sz="3200">
                <a:latin typeface="Candara" panose="020E0502030303020204" pitchFamily="34" charset="0"/>
              </a:rPr>
              <a:t> idea. Think outside the box!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>
                <a:latin typeface="Candara" panose="020E0502030303020204" pitchFamily="34" charset="0"/>
              </a:rPr>
              <a:t>Decide your purpose.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>
                <a:latin typeface="Candara" panose="020E0502030303020204" pitchFamily="34" charset="0"/>
              </a:rPr>
              <a:t>Form a rough plan: think B, M, E.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>
                <a:latin typeface="Candara" panose="020E0502030303020204" pitchFamily="34" charset="0"/>
              </a:rPr>
              <a:t>Add detail- but keep it simple!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u="sng">
                <a:latin typeface="Candara" panose="020E0502030303020204" pitchFamily="34" charset="0"/>
              </a:rPr>
              <a:t>Time your speech to be no longer than 2 minutes. </a:t>
            </a:r>
            <a:endParaRPr lang="en-US" sz="3200">
              <a:latin typeface="Candara" panose="020E0502030303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3200">
                <a:latin typeface="Candara" panose="020E0502030303020204" pitchFamily="34" charset="0"/>
              </a:rPr>
              <a:t>Revise and edit for improvement. </a:t>
            </a:r>
          </a:p>
          <a:p>
            <a:endParaRPr lang="en-US" sz="3200">
              <a:latin typeface="Candara" panose="020E0502030303020204" pitchFamily="34" charset="0"/>
            </a:endParaRP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26" name="Picture 2" descr="Speak Up For Nature: Your Guide to Environmental Issues in 2021">
            <a:extLst>
              <a:ext uri="{FF2B5EF4-FFF2-40B4-BE49-F238E27FC236}">
                <a16:creationId xmlns:a16="http://schemas.microsoft.com/office/drawing/2014/main" id="{FA43AE1A-5A77-4332-9FD3-D0CBC41B1D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" name="Freeform: Shape 144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Freeform: Shape 148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1" name="Freeform: Shape 150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628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F84BC6-D1B2-45D0-9600-2B1A2A33D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422" y="365125"/>
            <a:ext cx="6180013" cy="1325563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b="1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Top tips for your rehearsing your speech</a:t>
            </a:r>
            <a:endParaRPr lang="en-US" b="1" kern="1200">
              <a:solidFill>
                <a:schemeClr val="accent6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0" name="Content Placeholder 1029">
            <a:extLst>
              <a:ext uri="{FF2B5EF4-FFF2-40B4-BE49-F238E27FC236}">
                <a16:creationId xmlns:a16="http://schemas.microsoft.com/office/drawing/2014/main" id="{B520F003-0EEB-4347-9999-83862156C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319" y="1825624"/>
            <a:ext cx="6316865" cy="4930017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3200">
                <a:latin typeface="Candara" panose="020E0502030303020204" pitchFamily="34" charset="0"/>
              </a:rPr>
              <a:t>Type your speech and make the font/spacing clear to read.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>
                <a:latin typeface="Candara" panose="020E0502030303020204" pitchFamily="34" charset="0"/>
              </a:rPr>
              <a:t>Read over your speech multiple times.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>
                <a:latin typeface="Candara" panose="020E0502030303020204" pitchFamily="34" charset="0"/>
              </a:rPr>
              <a:t>You will probably want to edit when you read it aloud!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>
                <a:latin typeface="Candara" panose="020E0502030303020204" pitchFamily="34" charset="0"/>
              </a:rPr>
              <a:t>Share your speech with a small audience. You will probably want to edit when you read it aloud!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>
                <a:latin typeface="Candara" panose="020E0502030303020204" pitchFamily="34" charset="0"/>
              </a:rPr>
              <a:t>Gain confidence by reading over and over out loud.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>
                <a:latin typeface="Candara" panose="020E0502030303020204" pitchFamily="34" charset="0"/>
              </a:rPr>
              <a:t>Practice using volume, pitch, pauses, stance, eye contact etc. </a:t>
            </a:r>
          </a:p>
          <a:p>
            <a:endParaRPr lang="en-US" sz="3200">
              <a:latin typeface="Candara" panose="020E0502030303020204" pitchFamily="34" charset="0"/>
            </a:endParaRP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26" name="Picture 2" descr="Speak Up For Nature: Your Guide to Environmental Issues in 2021">
            <a:extLst>
              <a:ext uri="{FF2B5EF4-FFF2-40B4-BE49-F238E27FC236}">
                <a16:creationId xmlns:a16="http://schemas.microsoft.com/office/drawing/2014/main" id="{FA43AE1A-5A77-4332-9FD3-D0CBC41B1D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" name="Freeform: Shape 144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Freeform: Shape 148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1" name="Freeform: Shape 150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81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0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F84BC6-D1B2-45D0-9600-2B1A2A33D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422" y="365125"/>
            <a:ext cx="6180013" cy="1325563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b="1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Top tips for your performing your speech</a:t>
            </a:r>
            <a:endParaRPr lang="en-US" b="1" kern="1200">
              <a:solidFill>
                <a:schemeClr val="accent6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0" name="Content Placeholder 1029">
            <a:extLst>
              <a:ext uri="{FF2B5EF4-FFF2-40B4-BE49-F238E27FC236}">
                <a16:creationId xmlns:a16="http://schemas.microsoft.com/office/drawing/2014/main" id="{B520F003-0EEB-4347-9999-83862156C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319" y="1825624"/>
            <a:ext cx="6316865" cy="4930017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3200">
                <a:latin typeface="Candara" panose="020E0502030303020204" pitchFamily="34" charset="0"/>
              </a:rPr>
              <a:t>Be prepared…have the speech to hand- just in case.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>
                <a:latin typeface="Candara" panose="020E0502030303020204" pitchFamily="34" charset="0"/>
              </a:rPr>
              <a:t>Know where to stand.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>
                <a:latin typeface="Candara" panose="020E0502030303020204" pitchFamily="34" charset="0"/>
              </a:rPr>
              <a:t>Take a deep breath and smile.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>
                <a:latin typeface="Candara" panose="020E0502030303020204" pitchFamily="34" charset="0"/>
              </a:rPr>
              <a:t>Slow down…nerves make us rush. Slower is better.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>
                <a:latin typeface="Candara" panose="020E0502030303020204" pitchFamily="34" charset="0"/>
              </a:rPr>
              <a:t>If you make an error, just carry on from the last sentence you were on.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>
                <a:latin typeface="Candara" panose="020E0502030303020204" pitchFamily="34" charset="0"/>
              </a:rPr>
              <a:t>Enjoy it! You’ve done something amazing. </a:t>
            </a: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26" name="Picture 2" descr="Speak Up For Nature: Your Guide to Environmental Issues in 2021">
            <a:extLst>
              <a:ext uri="{FF2B5EF4-FFF2-40B4-BE49-F238E27FC236}">
                <a16:creationId xmlns:a16="http://schemas.microsoft.com/office/drawing/2014/main" id="{FA43AE1A-5A77-4332-9FD3-D0CBC41B1D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" name="Freeform: Shape 144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Freeform: Shape 148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1" name="Freeform: Shape 150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568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0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F84BC6-D1B2-45D0-9600-2B1A2A33D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422" y="365125"/>
            <a:ext cx="6180013" cy="1325563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b="1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What is the big plan?</a:t>
            </a:r>
            <a:endParaRPr lang="en-US" b="1" kern="1200">
              <a:solidFill>
                <a:schemeClr val="accent6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0" name="Content Placeholder 1029">
            <a:extLst>
              <a:ext uri="{FF2B5EF4-FFF2-40B4-BE49-F238E27FC236}">
                <a16:creationId xmlns:a16="http://schemas.microsoft.com/office/drawing/2014/main" id="{B520F003-0EEB-4347-9999-83862156C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8676" y="1562858"/>
            <a:ext cx="6316865" cy="4930017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3200">
                <a:latin typeface="Candara" panose="020E0502030303020204" pitchFamily="34" charset="0"/>
              </a:rPr>
              <a:t>Plan and prepare your speech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>
                <a:latin typeface="Candara" panose="020E0502030303020204" pitchFamily="34" charset="0"/>
              </a:rPr>
              <a:t>Perform this to your class.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>
                <a:latin typeface="Candara" panose="020E0502030303020204" pitchFamily="34" charset="0"/>
              </a:rPr>
              <a:t>If you are voted as a winner, you’ll compete against other classes in your school.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>
                <a:latin typeface="Candara" panose="020E0502030303020204" pitchFamily="34" charset="0"/>
              </a:rPr>
              <a:t>If you make it through, you will then compete with Viking schools at the Royal </a:t>
            </a:r>
            <a:r>
              <a:rPr lang="en-US" sz="3200" err="1">
                <a:latin typeface="Candara" panose="020E0502030303020204" pitchFamily="34" charset="0"/>
              </a:rPr>
              <a:t>Harbour</a:t>
            </a:r>
            <a:r>
              <a:rPr lang="en-US" sz="3200">
                <a:latin typeface="Candara" panose="020E0502030303020204" pitchFamily="34" charset="0"/>
              </a:rPr>
              <a:t> Academy’s auditorium.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>
                <a:latin typeface="Candara" panose="020E0502030303020204" pitchFamily="34" charset="0"/>
              </a:rPr>
              <a:t>Parents/</a:t>
            </a:r>
            <a:r>
              <a:rPr lang="en-US" sz="3200" err="1">
                <a:latin typeface="Candara" panose="020E0502030303020204" pitchFamily="34" charset="0"/>
              </a:rPr>
              <a:t>carers</a:t>
            </a:r>
            <a:r>
              <a:rPr lang="en-US" sz="3200">
                <a:latin typeface="Candara" panose="020E0502030303020204" pitchFamily="34" charset="0"/>
              </a:rPr>
              <a:t>, some staff and some fellow pupils will be there to support.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>
                <a:latin typeface="Candara" panose="020E0502030303020204" pitchFamily="34" charset="0"/>
              </a:rPr>
              <a:t>A panel of judges will reflect on your speech and decide an overall winner. </a:t>
            </a: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26" name="Picture 2" descr="Speak Up For Nature: Your Guide to Environmental Issues in 2021">
            <a:extLst>
              <a:ext uri="{FF2B5EF4-FFF2-40B4-BE49-F238E27FC236}">
                <a16:creationId xmlns:a16="http://schemas.microsoft.com/office/drawing/2014/main" id="{FA43AE1A-5A77-4332-9FD3-D0CBC41B1D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" name="Freeform: Shape 144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Freeform: Shape 148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1" name="Freeform: Shape 150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458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0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C4F459-539F-8E76-850B-F348A74FF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6CEF9D-1BF3-1EBF-13F4-EDB6A6EEB8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What is the best way to challenge yourself? - Quora">
            <a:extLst>
              <a:ext uri="{FF2B5EF4-FFF2-40B4-BE49-F238E27FC236}">
                <a16:creationId xmlns:a16="http://schemas.microsoft.com/office/drawing/2014/main" id="{64295A33-144E-40AA-AB4B-8BF9437A7E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015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7238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FAEAA44F28954D9F09A3FED8554A96" ma:contentTypeVersion="19" ma:contentTypeDescription="Create a new document." ma:contentTypeScope="" ma:versionID="ef7ea346b80d75a08d9ce96df59bd9f1">
  <xsd:schema xmlns:xsd="http://www.w3.org/2001/XMLSchema" xmlns:xs="http://www.w3.org/2001/XMLSchema" xmlns:p="http://schemas.microsoft.com/office/2006/metadata/properties" xmlns:ns2="18dd7ec8-8d48-44b5-a196-15042b167607" xmlns:ns3="50eaea07-5911-49d3-a8ed-f9773790a9c5" targetNamespace="http://schemas.microsoft.com/office/2006/metadata/properties" ma:root="true" ma:fieldsID="362f41a0e6488b9ca2c3f45b0d896323" ns2:_="" ns3:_="">
    <xsd:import namespace="18dd7ec8-8d48-44b5-a196-15042b167607"/>
    <xsd:import namespace="50eaea07-5911-49d3-a8ed-f9773790a9c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Location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dd7ec8-8d48-44b5-a196-15042b1676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_Flow_SignoffStatus" ma:index="20" nillable="true" ma:displayName="Sign-off status" ma:internalName="Sign_x002d_off_x0020_status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ff0b333-d9ab-434a-a75b-c8418cf004f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eaea07-5911-49d3-a8ed-f9773790a9c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6779dc7-1130-4aa0-936b-60bca1bb6181}" ma:internalName="TaxCatchAll" ma:showField="CatchAllData" ma:web="50eaea07-5911-49d3-a8ed-f9773790a9c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8dd7ec8-8d48-44b5-a196-15042b167607">
      <Terms xmlns="http://schemas.microsoft.com/office/infopath/2007/PartnerControls"/>
    </lcf76f155ced4ddcb4097134ff3c332f>
    <_Flow_SignoffStatus xmlns="18dd7ec8-8d48-44b5-a196-15042b167607" xsi:nil="true"/>
    <TaxCatchAll xmlns="50eaea07-5911-49d3-a8ed-f9773790a9c5" xsi:nil="true"/>
    <SharedWithUsers xmlns="50eaea07-5911-49d3-a8ed-f9773790a9c5">
      <UserInfo>
        <DisplayName>Daniel Holliday</DisplayName>
        <AccountId>806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30827B4-6645-4AEC-A3C3-45D3050DDFF8}">
  <ds:schemaRefs>
    <ds:schemaRef ds:uri="18dd7ec8-8d48-44b5-a196-15042b167607"/>
    <ds:schemaRef ds:uri="50eaea07-5911-49d3-a8ed-f9773790a9c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5564B8B8-85FD-482B-9335-91F16DEC5BA4}">
  <ds:schemaRefs>
    <ds:schemaRef ds:uri="18dd7ec8-8d48-44b5-a196-15042b167607"/>
    <ds:schemaRef ds:uri="50eaea07-5911-49d3-a8ed-f9773790a9c5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8FC857F-AF07-4048-B359-2E233935451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The Viking Speaker </vt:lpstr>
      <vt:lpstr>What is oracy?</vt:lpstr>
      <vt:lpstr>What is ‘The Speaker’?</vt:lpstr>
      <vt:lpstr>Why should you  take part?</vt:lpstr>
      <vt:lpstr>So…what is the topic?</vt:lpstr>
      <vt:lpstr>Top tips for your planning your speech</vt:lpstr>
      <vt:lpstr>Top tips for your rehearsing your speech</vt:lpstr>
      <vt:lpstr>Top tips for your performing your speech</vt:lpstr>
      <vt:lpstr>What is the big plan?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Viking Speaker</dc:title>
  <dc:creator>hanna beech</dc:creator>
  <cp:revision>2</cp:revision>
  <dcterms:created xsi:type="dcterms:W3CDTF">2022-01-30T17:59:46Z</dcterms:created>
  <dcterms:modified xsi:type="dcterms:W3CDTF">2024-02-09T12:40:23Z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0x010100FEFAEAA44F28954D9F09A3FED8554A96</vt:lpwstr>
  </property>
  <property fmtid="{D5CDD505-2E9C-101B-9397-08002B2CF9AE}" pid="3" name="MediaServiceImageTags">
    <vt:lpwstr/>
  </property>
</Properties>
</file>