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Default Extension="fntdata" ContentType="application/x-fontdata"/>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69" r:id="rId3"/>
    <p:sldId id="270" r:id="rId4"/>
    <p:sldId id="271" r:id="rId5"/>
    <p:sldId id="272" r:id="rId6"/>
    <p:sldId id="273" r:id="rId7"/>
    <p:sldId id="286" r:id="rId8"/>
    <p:sldId id="275" r:id="rId9"/>
    <p:sldId id="277" r:id="rId10"/>
    <p:sldId id="278" r:id="rId11"/>
    <p:sldId id="279" r:id="rId12"/>
    <p:sldId id="281" r:id="rId13"/>
    <p:sldId id="283" r:id="rId14"/>
    <p:sldId id="285" r:id="rId15"/>
    <p:sldId id="287" r:id="rId16"/>
  </p:sldIdLst>
  <p:sldSz cx="9144000" cy="6858000" type="screen4x3"/>
  <p:notesSz cx="6858000" cy="9144000"/>
  <p:embeddedFontLst>
    <p:embeddedFont>
      <p:font typeface="Twinkl" panose="020B0604020202020204" pitchFamily="2" charset="0"/>
      <p:regular r:id="rId19"/>
      <p:bold r:id="rId20"/>
    </p:embeddedFont>
    <p:embeddedFont>
      <p:font typeface="Calibri" panose="020F0502020204030204" pitchFamily="34" charset="0"/>
      <p:regular r:id="rId21"/>
      <p:bold r:id="rId22"/>
      <p:italic r:id="rId23"/>
      <p:boldItalic r:id="rId24"/>
    </p:embeddedFont>
    <p:embeddedFont>
      <p:font typeface="Sassoon Infant Rg" panose="02000503030000020003" pitchFamily="50" charset="0"/>
      <p:regular r:id="rId25"/>
      <p:bold r:id="rId26"/>
    </p:embeddedFont>
    <p:embeddedFont>
      <p:font typeface="Twinkl SemiBold" pitchFamily="2" charset="0"/>
      <p:bold r:id="rId27"/>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16">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2767A"/>
    <a:srgbClr val="883F98"/>
    <a:srgbClr val="B95151"/>
    <a:srgbClr val="872D2D"/>
    <a:srgbClr val="F0BB77"/>
    <a:srgbClr val="E7BB86"/>
    <a:srgbClr val="F0C756"/>
    <a:srgbClr val="EA98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p:cViewPr varScale="1">
        <p:scale>
          <a:sx n="88" d="100"/>
          <a:sy n="88" d="100"/>
        </p:scale>
        <p:origin x="1190" y="62"/>
      </p:cViewPr>
      <p:guideLst>
        <p:guide orient="horz" pos="2160"/>
        <p:guide pos="2880"/>
        <p:guide pos="340"/>
        <p:guide orient="horz" pos="3974"/>
        <p:guide pos="5420"/>
        <p:guide orient="horz" pos="346"/>
        <p:guide pos="476"/>
        <p:guide orient="horz" pos="482"/>
        <p:guide orient="horz" pos="3816"/>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9789A6E-EFA0-48D0-8FE4-CC691D6A0CD2}" type="datetimeFigureOut">
              <a:rPr lang="en-GB"/>
              <a:pPr>
                <a:defRPr/>
              </a:pPr>
              <a:t>22/04/2020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38B3261-8147-4C2D-BBD9-F11982EFD2FC}"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A07EE17-E1FA-41DD-82A0-059649C4AC95}" type="datetimeFigureOut">
              <a:rPr lang="en-GB"/>
              <a:pPr>
                <a:defRPr/>
              </a:pPr>
              <a:t>22/04/2020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D91EF37-F13B-4BB8-9648-A895C75A1C15}"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94401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4525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1302462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621209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040613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9.pn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650" y="5545138"/>
            <a:ext cx="7632700" cy="512762"/>
          </a:xfrm>
        </p:spPr>
        <p:txBody>
          <a:bodyPr/>
          <a:lstStyle/>
          <a:p>
            <a:pPr eaLnBrk="1" hangingPunct="1"/>
            <a:r>
              <a:rPr lang="en-GB" altLang="en-US" sz="1800" b="0" smtClean="0">
                <a:latin typeface="Twinkl" pitchFamily="2" charset="0"/>
              </a:rPr>
              <a:t>Let’s have a look inside the body…</a:t>
            </a:r>
          </a:p>
        </p:txBody>
      </p:sp>
      <p:sp>
        <p:nvSpPr>
          <p:cNvPr id="3" name="Rectangle 2"/>
          <p:cNvSpPr>
            <a:spLocks noChangeArrowheads="1"/>
          </p:cNvSpPr>
          <p:nvPr/>
        </p:nvSpPr>
        <p:spPr bwMode="auto">
          <a:xfrm>
            <a:off x="755650" y="5175250"/>
            <a:ext cx="7632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It is your organs. Your heart, brain, lungs and many more!</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09875" y="1885950"/>
            <a:ext cx="1466850" cy="307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38700" y="1949450"/>
            <a:ext cx="1487488" cy="307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94250" y="2011363"/>
            <a:ext cx="1576388"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78125" y="1949450"/>
            <a:ext cx="1576388"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755650" y="1239619"/>
            <a:ext cx="76327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dirty="0" smtClean="0">
                <a:solidFill>
                  <a:schemeClr val="tx1"/>
                </a:solidFill>
              </a:rPr>
              <a:t>In Year 4 you learnt about the organs, the skeleton and the digestive system. Today you are going to revise the organs of the body.</a:t>
            </a:r>
            <a:endParaRPr lang="en-GB" altLang="en-US" dirty="0">
              <a:solidFill>
                <a:schemeClr val="tx1"/>
              </a:solidFill>
            </a:endParaRPr>
          </a:p>
        </p:txBody>
      </p:sp>
      <p:sp>
        <p:nvSpPr>
          <p:cNvPr id="9225" name="Title 1"/>
          <p:cNvSpPr>
            <a:spLocks/>
          </p:cNvSpPr>
          <p:nvPr/>
        </p:nvSpPr>
        <p:spPr bwMode="auto">
          <a:xfrm>
            <a:off x="461962" y="3841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spcBef>
                <a:spcPct val="0"/>
              </a:spcBef>
              <a:buFontTx/>
              <a:buNone/>
            </a:pPr>
            <a:r>
              <a:rPr lang="en-GB" altLang="en-US" sz="4000" b="1">
                <a:latin typeface="Twinkl SemiBold" pitchFamily="2" charset="0"/>
              </a:rPr>
              <a:t>What’s Inside of Me?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par>
                                <p:cTn id="13" presetID="10" presetClass="exit" presetSubtype="0" fill="hold" nodeType="withEffect">
                                  <p:stCondLst>
                                    <p:cond delay="0"/>
                                  </p:stCondLst>
                                  <p:childTnLst>
                                    <p:animEffect transition="out" filter="fade">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par>
                                <p:cTn id="16" presetID="10" presetClass="exit" presetSubtype="0" fill="hold"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par>
                                <p:cTn id="19" presetID="10" presetClass="entr" presetSubtype="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10" presetClass="entr" presetSubtype="0"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479425"/>
            <a:ext cx="8220075" cy="993775"/>
          </a:xfrm>
        </p:spPr>
        <p:txBody>
          <a:bodyPr/>
          <a:lstStyle/>
          <a:p>
            <a:pPr eaLnBrk="1" hangingPunct="1"/>
            <a:r>
              <a:rPr lang="en-GB" altLang="en-US" smtClean="0"/>
              <a:t>Here Are All the Organs</a:t>
            </a:r>
          </a:p>
        </p:txBody>
      </p:sp>
      <p:pic>
        <p:nvPicPr>
          <p:cNvPr id="10243"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21125" y="2125663"/>
            <a:ext cx="1292225" cy="398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4"/>
          <p:cNvSpPr txBox="1">
            <a:spLocks noChangeArrowheads="1"/>
          </p:cNvSpPr>
          <p:nvPr/>
        </p:nvSpPr>
        <p:spPr bwMode="auto">
          <a:xfrm>
            <a:off x="2054225" y="1350963"/>
            <a:ext cx="5026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Do you know what they are called?</a:t>
            </a:r>
          </a:p>
        </p:txBody>
      </p:sp>
      <p:sp>
        <p:nvSpPr>
          <p:cNvPr id="6" name="Brain"/>
          <p:cNvSpPr txBox="1">
            <a:spLocks noChangeArrowheads="1"/>
          </p:cNvSpPr>
          <p:nvPr/>
        </p:nvSpPr>
        <p:spPr bwMode="auto">
          <a:xfrm>
            <a:off x="620713" y="1931988"/>
            <a:ext cx="107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brain</a:t>
            </a:r>
          </a:p>
        </p:txBody>
      </p:sp>
      <p:sp>
        <p:nvSpPr>
          <p:cNvPr id="7" name="Lungs"/>
          <p:cNvSpPr txBox="1">
            <a:spLocks noChangeArrowheads="1"/>
          </p:cNvSpPr>
          <p:nvPr/>
        </p:nvSpPr>
        <p:spPr bwMode="auto">
          <a:xfrm>
            <a:off x="7364413" y="1935163"/>
            <a:ext cx="1079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lungs</a:t>
            </a:r>
          </a:p>
        </p:txBody>
      </p:sp>
      <p:sp>
        <p:nvSpPr>
          <p:cNvPr id="8" name="Liver"/>
          <p:cNvSpPr txBox="1">
            <a:spLocks noChangeArrowheads="1"/>
          </p:cNvSpPr>
          <p:nvPr/>
        </p:nvSpPr>
        <p:spPr bwMode="auto">
          <a:xfrm>
            <a:off x="619125" y="5522913"/>
            <a:ext cx="10810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liver</a:t>
            </a:r>
          </a:p>
        </p:txBody>
      </p:sp>
      <p:sp>
        <p:nvSpPr>
          <p:cNvPr id="9" name="Small Intestine"/>
          <p:cNvSpPr txBox="1">
            <a:spLocks noChangeArrowheads="1"/>
          </p:cNvSpPr>
          <p:nvPr/>
        </p:nvSpPr>
        <p:spPr bwMode="auto">
          <a:xfrm>
            <a:off x="7362825" y="3444875"/>
            <a:ext cx="10810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small intestine</a:t>
            </a:r>
          </a:p>
        </p:txBody>
      </p:sp>
      <p:sp>
        <p:nvSpPr>
          <p:cNvPr id="10" name="Large Intestine"/>
          <p:cNvSpPr txBox="1">
            <a:spLocks noChangeArrowheads="1"/>
          </p:cNvSpPr>
          <p:nvPr/>
        </p:nvSpPr>
        <p:spPr bwMode="auto">
          <a:xfrm>
            <a:off x="620713" y="4324350"/>
            <a:ext cx="10795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large intestine</a:t>
            </a:r>
          </a:p>
        </p:txBody>
      </p:sp>
      <p:sp>
        <p:nvSpPr>
          <p:cNvPr id="11" name="Bladder"/>
          <p:cNvSpPr txBox="1">
            <a:spLocks noChangeArrowheads="1"/>
          </p:cNvSpPr>
          <p:nvPr/>
        </p:nvSpPr>
        <p:spPr bwMode="auto">
          <a:xfrm>
            <a:off x="7364413" y="5591175"/>
            <a:ext cx="1079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bladder</a:t>
            </a:r>
          </a:p>
        </p:txBody>
      </p:sp>
      <p:sp>
        <p:nvSpPr>
          <p:cNvPr id="12" name="Heart"/>
          <p:cNvSpPr txBox="1">
            <a:spLocks noChangeArrowheads="1"/>
          </p:cNvSpPr>
          <p:nvPr/>
        </p:nvSpPr>
        <p:spPr bwMode="auto">
          <a:xfrm>
            <a:off x="620713" y="3683000"/>
            <a:ext cx="10795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heart</a:t>
            </a:r>
          </a:p>
        </p:txBody>
      </p:sp>
      <p:cxnSp>
        <p:nvCxnSpPr>
          <p:cNvPr id="34" name="Straight Arrow Connector 33"/>
          <p:cNvCxnSpPr/>
          <p:nvPr/>
        </p:nvCxnSpPr>
        <p:spPr>
          <a:xfrm>
            <a:off x="3921125" y="2254250"/>
            <a:ext cx="576263" cy="9207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a:off x="4408488" y="3355975"/>
            <a:ext cx="758825" cy="29210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4864100" y="3365500"/>
            <a:ext cx="303213" cy="376238"/>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3576638" y="3622675"/>
            <a:ext cx="950912" cy="428625"/>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flipH="1">
            <a:off x="4621213" y="5776913"/>
            <a:ext cx="749300" cy="1158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a:off x="3570288" y="4494213"/>
            <a:ext cx="574675" cy="90487"/>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2" name="Stomach"/>
          <p:cNvSpPr txBox="1">
            <a:spLocks noChangeArrowheads="1"/>
          </p:cNvSpPr>
          <p:nvPr/>
        </p:nvSpPr>
        <p:spPr bwMode="auto">
          <a:xfrm>
            <a:off x="7364413" y="4598988"/>
            <a:ext cx="1081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stomach</a:t>
            </a:r>
          </a:p>
        </p:txBody>
      </p:sp>
      <p:cxnSp>
        <p:nvCxnSpPr>
          <p:cNvPr id="53" name="Straight Arrow Connector 52"/>
          <p:cNvCxnSpPr/>
          <p:nvPr/>
        </p:nvCxnSpPr>
        <p:spPr>
          <a:xfrm flipH="1">
            <a:off x="4962525" y="4191000"/>
            <a:ext cx="781050" cy="4556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5" name="Straight Arrow Connector 54"/>
          <p:cNvCxnSpPr>
            <a:cxnSpLocks/>
          </p:cNvCxnSpPr>
          <p:nvPr/>
        </p:nvCxnSpPr>
        <p:spPr>
          <a:xfrm>
            <a:off x="3195638" y="5546725"/>
            <a:ext cx="857250" cy="4445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flipH="1">
            <a:off x="4962525" y="5080000"/>
            <a:ext cx="781050" cy="23971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3" name="Kidneys"/>
          <p:cNvSpPr txBox="1">
            <a:spLocks noChangeArrowheads="1"/>
          </p:cNvSpPr>
          <p:nvPr/>
        </p:nvSpPr>
        <p:spPr bwMode="auto">
          <a:xfrm>
            <a:off x="620713" y="2690813"/>
            <a:ext cx="1079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kidneys</a:t>
            </a:r>
          </a:p>
        </p:txBody>
      </p:sp>
      <p:cxnSp>
        <p:nvCxnSpPr>
          <p:cNvPr id="64" name="Straight Arrow Connector 63"/>
          <p:cNvCxnSpPr/>
          <p:nvPr/>
        </p:nvCxnSpPr>
        <p:spPr>
          <a:xfrm>
            <a:off x="3009900" y="4751388"/>
            <a:ext cx="1200150" cy="277812"/>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flipH="1">
            <a:off x="4565650" y="2952750"/>
            <a:ext cx="601663" cy="412750"/>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7" name="Lungs"/>
          <p:cNvSpPr txBox="1">
            <a:spLocks noChangeArrowheads="1"/>
          </p:cNvSpPr>
          <p:nvPr/>
        </p:nvSpPr>
        <p:spPr bwMode="auto">
          <a:xfrm>
            <a:off x="7364413" y="2665413"/>
            <a:ext cx="1079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trachea</a:t>
            </a:r>
          </a:p>
        </p:txBody>
      </p:sp>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6875462" y="1371192"/>
            <a:ext cx="487363" cy="487363"/>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par>
                                <p:cTn id="8" presetID="10" presetClass="entr" presetSubtype="0" fill="hold"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500"/>
                                        <p:tgtEl>
                                          <p:spTgt spid="43"/>
                                        </p:tgtEl>
                                      </p:cBhvr>
                                    </p:animEffect>
                                  </p:childTnLst>
                                </p:cTn>
                              </p:par>
                              <p:par>
                                <p:cTn id="11" presetID="10" presetClass="entr" presetSubtype="0" fill="hold"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par>
                                <p:cTn id="17" presetID="10" presetClass="entr" presetSubtype="0"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fade">
                                      <p:cBhvr>
                                        <p:cTn id="19" dur="500"/>
                                        <p:tgtEl>
                                          <p:spTgt spid="51"/>
                                        </p:tgtEl>
                                      </p:cBhvr>
                                    </p:animEffect>
                                  </p:childTnLst>
                                </p:cTn>
                              </p:par>
                              <p:par>
                                <p:cTn id="20" presetID="10" presetClass="entr" presetSubtype="0" fill="hold" nodeType="withEffect">
                                  <p:stCondLst>
                                    <p:cond delay="0"/>
                                  </p:stCondLst>
                                  <p:childTnLst>
                                    <p:set>
                                      <p:cBhvr>
                                        <p:cTn id="21" dur="1" fill="hold">
                                          <p:stCondLst>
                                            <p:cond delay="0"/>
                                          </p:stCondLst>
                                        </p:cTn>
                                        <p:tgtEl>
                                          <p:spTgt spid="55"/>
                                        </p:tgtEl>
                                        <p:attrNameLst>
                                          <p:attrName>style.visibility</p:attrName>
                                        </p:attrNameLst>
                                      </p:cBhvr>
                                      <p:to>
                                        <p:strVal val="visible"/>
                                      </p:to>
                                    </p:set>
                                    <p:animEffect transition="in" filter="fade">
                                      <p:cBhvr>
                                        <p:cTn id="22" dur="500"/>
                                        <p:tgtEl>
                                          <p:spTgt spid="55"/>
                                        </p:tgtEl>
                                      </p:cBhvr>
                                    </p:animEffect>
                                  </p:childTnLst>
                                </p:cTn>
                              </p:par>
                              <p:par>
                                <p:cTn id="23" presetID="10" presetClass="entr" presetSubtype="0" fill="hold"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childTnLst>
                                </p:cTn>
                              </p:par>
                              <p:par>
                                <p:cTn id="26" presetID="10" presetClass="entr" presetSubtype="0" fill="hold"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500"/>
                                        <p:tgtEl>
                                          <p:spTgt spid="45"/>
                                        </p:tgtEl>
                                      </p:cBhvr>
                                    </p:animEffect>
                                  </p:childTnLst>
                                </p:cTn>
                              </p:par>
                              <p:par>
                                <p:cTn id="29" presetID="10" presetClass="entr" presetSubtype="0" fill="hold" nodeType="withEffect">
                                  <p:stCondLst>
                                    <p:cond delay="0"/>
                                  </p:stCondLst>
                                  <p:childTnLst>
                                    <p:set>
                                      <p:cBhvr>
                                        <p:cTn id="30" dur="1" fill="hold">
                                          <p:stCondLst>
                                            <p:cond delay="0"/>
                                          </p:stCondLst>
                                        </p:cTn>
                                        <p:tgtEl>
                                          <p:spTgt spid="53"/>
                                        </p:tgtEl>
                                        <p:attrNameLst>
                                          <p:attrName>style.visibility</p:attrName>
                                        </p:attrNameLst>
                                      </p:cBhvr>
                                      <p:to>
                                        <p:strVal val="visible"/>
                                      </p:to>
                                    </p:set>
                                    <p:animEffect transition="in" filter="fade">
                                      <p:cBhvr>
                                        <p:cTn id="31" dur="500"/>
                                        <p:tgtEl>
                                          <p:spTgt spid="53"/>
                                        </p:tgtEl>
                                      </p:cBhvr>
                                    </p:animEffect>
                                  </p:childTnLst>
                                </p:cTn>
                              </p:par>
                              <p:par>
                                <p:cTn id="32" presetID="10" presetClass="entr" presetSubtype="0" fill="hold" nodeType="with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par>
                                <p:cTn id="35" presetID="10" presetClass="entr" presetSubtype="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6"/>
                    </p:tgtEl>
                  </p:cond>
                </p:stCondLst>
                <p:endSync evt="end" delay="0">
                  <p:rtn val="all"/>
                </p:endSync>
                <p:childTnLst>
                  <p:par>
                    <p:cTn id="39" fill="hold" nodeType="clickPar">
                      <p:stCondLst>
                        <p:cond delay="0"/>
                      </p:stCondLst>
                      <p:childTnLst>
                        <p:par>
                          <p:cTn id="40" fill="hold" nodeType="withGroup">
                            <p:stCondLst>
                              <p:cond delay="0"/>
                            </p:stCondLst>
                            <p:childTnLst>
                              <p:par>
                                <p:cTn id="41" presetID="0" presetClass="path" presetSubtype="0" accel="50000" decel="50000" fill="hold" grpId="0" nodeType="clickEffect">
                                  <p:stCondLst>
                                    <p:cond delay="0"/>
                                  </p:stCondLst>
                                  <p:childTnLst>
                                    <p:animMotion origin="layout" path="M 0.01632 -0.00185 L 0.01632 -0.00162 C 0.04062 -0.00231 0.06823 -0.00208 0.09358 -0.00439 C 0.09861 -0.00486 0.10556 -0.00601 0.11059 -0.00671 L 0.15122 -0.00439 C 0.16285 -0.0037 0.17448 -0.0037 0.18611 -0.00301 C 0.18854 -0.00301 0.19097 -0.00208 0.19358 -0.00185 C 0.21962 -0.00023 0.22778 -0.00069 0.25122 -0.00069 L 0.25122 -0.00046 " pathEditMode="relative" rAng="0" ptsTypes="AAAAAAAAA">
                                      <p:cBhvr>
                                        <p:cTn id="42" dur="2000" fill="hold"/>
                                        <p:tgtEl>
                                          <p:spTgt spid="6"/>
                                        </p:tgtEl>
                                        <p:attrNameLst>
                                          <p:attrName>ppt_x</p:attrName>
                                          <p:attrName>ppt_y</p:attrName>
                                        </p:attrNameLst>
                                      </p:cBhvr>
                                      <p:rCtr x="11736" y="-185"/>
                                    </p:animMotion>
                                  </p:childTnLst>
                                </p:cTn>
                              </p:par>
                            </p:childTnLst>
                          </p:cTn>
                        </p:par>
                      </p:childTnLst>
                    </p:cTn>
                  </p:par>
                </p:childTnLst>
              </p:cTn>
              <p:nextCondLst>
                <p:cond evt="onClick" delay="0">
                  <p:tgtEl>
                    <p:spTgt spid="6"/>
                  </p:tgtEl>
                </p:cond>
              </p:nextCondLst>
            </p:seq>
            <p:seq concurrent="1" nextAc="seek">
              <p:cTn id="43" restart="whenNotActive" fill="hold" evtFilter="cancelBubble" nodeType="interactiveSeq">
                <p:stCondLst>
                  <p:cond evt="onClick" delay="0">
                    <p:tgtEl>
                      <p:spTgt spid="63"/>
                    </p:tgtEl>
                  </p:cond>
                </p:stCondLst>
                <p:endSync evt="end" delay="0">
                  <p:rtn val="all"/>
                </p:endSync>
                <p:childTnLst>
                  <p:par>
                    <p:cTn id="44" fill="hold" nodeType="clickPar">
                      <p:stCondLst>
                        <p:cond delay="0"/>
                      </p:stCondLst>
                      <p:childTnLst>
                        <p:par>
                          <p:cTn id="45" fill="hold" nodeType="withGroup">
                            <p:stCondLst>
                              <p:cond delay="0"/>
                            </p:stCondLst>
                            <p:childTnLst>
                              <p:par>
                                <p:cTn id="46" presetID="0" presetClass="path" presetSubtype="0" accel="50000" decel="50000" fill="hold" grpId="0" nodeType="clickEffect">
                                  <p:stCondLst>
                                    <p:cond delay="0"/>
                                  </p:stCondLst>
                                  <p:childTnLst>
                                    <p:animMotion origin="layout" path="M 2.77778E-7 -2.96296E-6 L 2.77778E-7 0.00023 C 0.00174 0.00232 0.00382 0.00486 0.00556 0.00741 C 0.00642 0.00857 0.00694 0.01019 0.00781 0.01135 C 0.01128 0.01621 0.01476 0.02153 0.01858 0.02547 C 0.02101 0.02801 0.02344 0.03079 0.02569 0.03334 C 0.02812 0.03565 0.03073 0.03727 0.03299 0.03959 C 0.03472 0.04144 0.03646 0.04422 0.03802 0.04607 C 0.04306 0.05185 0.04253 0.05023 0.0474 0.0551 C 0.06233 0.06968 0.04323 0.05139 0.05312 0.06135 C 0.05417 0.06227 0.05503 0.0632 0.05608 0.06412 C 0.05677 0.06551 0.05747 0.0669 0.05833 0.06806 C 0.05955 0.06991 0.0625 0.07292 0.0625 0.07315 C 0.06354 0.07848 0.06389 0.08148 0.06615 0.08727 C 0.06736 0.09074 0.06806 0.09213 0.06892 0.0963 C 0.06962 0.09885 0.06997 0.10139 0.07049 0.10394 C 0.07066 0.1051 0.07083 0.10672 0.07118 0.10787 C 0.0717 0.10903 0.07222 0.11019 0.07274 0.11158 C 0.07326 0.11412 0.07326 0.1169 0.07396 0.11945 C 0.0776 0.12894 0.07344 0.1169 0.07691 0.12848 C 0.07726 0.12986 0.07795 0.13102 0.07847 0.13218 C 0.07899 0.13403 0.08281 0.1456 0.08351 0.1463 L 0.08559 0.14885 C 0.08715 0.15672 0.08542 0.14838 0.08785 0.15787 C 0.08837 0.16019 0.08854 0.1625 0.08924 0.16435 C 0.08976 0.16598 0.0908 0.1669 0.09132 0.16806 C 0.09184 0.16922 0.09219 0.17107 0.09288 0.17223 C 0.09375 0.17385 0.0967 0.17709 0.09792 0.17848 C 0.10035 0.18588 0.1 0.18565 0.10365 0.19283 C 0.10573 0.19676 0.1099 0.20209 0.11094 0.2081 C 0.11128 0.21065 0.11146 0.21366 0.11233 0.21598 L 0.1151 0.22338 C 0.11615 0.22894 0.11771 0.23588 0.11806 0.24144 L 0.11892 0.25047 C 0.11858 0.25301 0.11823 0.25579 0.11806 0.25834 C 0.11719 0.26574 0.11736 0.25834 0.11736 0.26598 L 0.11736 0.26644 " pathEditMode="relative" rAng="0" ptsTypes="AAAAAAAAAAAAAAAAAAAAAAAAAAAAAAAAAAAAA">
                                      <p:cBhvr>
                                        <p:cTn id="47" dur="2000" fill="hold"/>
                                        <p:tgtEl>
                                          <p:spTgt spid="63"/>
                                        </p:tgtEl>
                                        <p:attrNameLst>
                                          <p:attrName>ppt_x</p:attrName>
                                          <p:attrName>ppt_y</p:attrName>
                                        </p:attrNameLst>
                                      </p:cBhvr>
                                      <p:rCtr x="5937" y="13310"/>
                                    </p:animMotion>
                                  </p:childTnLst>
                                </p:cTn>
                              </p:par>
                            </p:childTnLst>
                          </p:cTn>
                        </p:par>
                      </p:childTnLst>
                    </p:cTn>
                  </p:par>
                </p:childTnLst>
              </p:cTn>
              <p:nextCondLst>
                <p:cond evt="onClick" delay="0">
                  <p:tgtEl>
                    <p:spTgt spid="63"/>
                  </p:tgtEl>
                </p:cond>
              </p:nextCondLst>
            </p:seq>
            <p:seq concurrent="1" nextAc="seek">
              <p:cTn id="48" restart="whenNotActive" fill="hold" evtFilter="cancelBubble" nodeType="interactiveSeq">
                <p:stCondLst>
                  <p:cond evt="onClick" delay="0">
                    <p:tgtEl>
                      <p:spTgt spid="12"/>
                    </p:tgtEl>
                  </p:cond>
                </p:stCondLst>
                <p:endSync evt="end" delay="0">
                  <p:rtn val="all"/>
                </p:endSync>
                <p:childTnLst>
                  <p:par>
                    <p:cTn id="49" fill="hold" nodeType="clickPar">
                      <p:stCondLst>
                        <p:cond delay="0"/>
                      </p:stCondLst>
                      <p:childTnLst>
                        <p:par>
                          <p:cTn id="50" fill="hold" nodeType="withGroup">
                            <p:stCondLst>
                              <p:cond delay="0"/>
                            </p:stCondLst>
                            <p:childTnLst>
                              <p:par>
                                <p:cTn id="51" presetID="0" presetClass="path" presetSubtype="0" accel="50000" decel="50000" fill="hold" grpId="0" nodeType="clickEffect">
                                  <p:stCondLst>
                                    <p:cond delay="0"/>
                                  </p:stCondLst>
                                  <p:childTnLst>
                                    <p:animMotion origin="layout" path="M 0.00191 0.00463 L 0.00191 0.00486 C 0.0059 0.00417 0.01007 0.00393 0.01406 0.00324 C 0.01562 0.00301 0.01719 0.00231 0.01875 0.00208 C 0.02344 0.00116 0.0283 0.00023 0.03299 -0.00046 C 0.04687 -0.00278 0.03785 -0.0007 0.0566 -0.00417 C 0.05868 -0.00463 0.06094 -0.00509 0.06319 -0.00556 C 0.0717 -0.00741 0.06597 -0.00718 0.07917 -0.00926 C 0.08351 -0.00995 0.08802 -0.01019 0.09236 -0.01065 C 0.0967 -0.01204 0.09687 -0.01227 0.10191 -0.01296 C 0.11111 -0.01458 0.10799 -0.01343 0.1151 -0.01551 C 0.1309 -0.02037 0.10903 -0.01389 0.1217 -0.01806 C 0.12326 -0.01852 0.12483 -0.01875 0.12639 -0.01921 C 0.13663 -0.02315 0.12778 -0.02083 0.13576 -0.02315 C 0.13733 -0.02361 0.13889 -0.02431 0.14045 -0.02431 C 0.15312 -0.025 0.16562 -0.02523 0.1783 -0.0257 L 0.18958 -0.0294 C 0.19236 -0.03033 0.1967 -0.03171 0.19896 -0.0331 C 0.20017 -0.03403 0.20156 -0.03472 0.20278 -0.03565 C 0.20382 -0.03634 0.20451 -0.0375 0.20556 -0.0382 C 0.20747 -0.03912 0.20937 -0.03982 0.21128 -0.04074 L 0.21406 -0.0419 L 0.21701 -0.04306 L 0.21701 -0.04283 " pathEditMode="relative" rAng="0" ptsTypes="AAAAAAAAAAAAAAAAAAAAAAAA">
                                      <p:cBhvr>
                                        <p:cTn id="52" dur="2000" fill="hold"/>
                                        <p:tgtEl>
                                          <p:spTgt spid="12"/>
                                        </p:tgtEl>
                                        <p:attrNameLst>
                                          <p:attrName>ppt_x</p:attrName>
                                          <p:attrName>ppt_y</p:attrName>
                                        </p:attrNameLst>
                                      </p:cBhvr>
                                      <p:rCtr x="10747" y="-2384"/>
                                    </p:animMotion>
                                  </p:childTnLst>
                                </p:cTn>
                              </p:par>
                            </p:childTnLst>
                          </p:cTn>
                        </p:par>
                      </p:childTnLst>
                    </p:cTn>
                  </p:par>
                </p:childTnLst>
              </p:cTn>
              <p:nextCondLst>
                <p:cond evt="onClick" delay="0">
                  <p:tgtEl>
                    <p:spTgt spid="12"/>
                  </p:tgtEl>
                </p:cond>
              </p:nextCondLst>
            </p:seq>
            <p:seq concurrent="1" nextAc="seek">
              <p:cTn id="53" restart="whenNotActive" fill="hold" evtFilter="cancelBubble" nodeType="interactiveSeq">
                <p:stCondLst>
                  <p:cond evt="onClick" delay="0">
                    <p:tgtEl>
                      <p:spTgt spid="10"/>
                    </p:tgtEl>
                  </p:cond>
                </p:stCondLst>
                <p:endSync evt="end" delay="0">
                  <p:rtn val="all"/>
                </p:endSync>
                <p:childTnLst>
                  <p:par>
                    <p:cTn id="54" fill="hold" nodeType="clickPar">
                      <p:stCondLst>
                        <p:cond delay="0"/>
                      </p:stCondLst>
                      <p:childTnLst>
                        <p:par>
                          <p:cTn id="55" fill="hold" nodeType="withGroup">
                            <p:stCondLst>
                              <p:cond delay="0"/>
                            </p:stCondLst>
                            <p:childTnLst>
                              <p:par>
                                <p:cTn id="56" presetID="0" presetClass="path" presetSubtype="0" accel="50000" decel="50000" fill="hold" grpId="0" nodeType="clickEffect">
                                  <p:stCondLst>
                                    <p:cond delay="0"/>
                                  </p:stCondLst>
                                  <p:childTnLst>
                                    <p:animMotion origin="layout" path="M 0.01458 0.01041 L 0.01458 0.01041 C 0.02118 0.01666 0.02743 0.02338 0.03437 0.02916 C 0.04826 0.04074 0.06319 0.04953 0.07674 0.0618 L 0.09462 0.07824 C 0.09566 0.07916 0.09653 0.07986 0.09757 0.08078 C 0.09844 0.08171 0.09965 0.08217 0.10035 0.08333 C 0.10191 0.08588 0.1033 0.08842 0.10503 0.09097 C 0.10781 0.09467 0.11128 0.09768 0.11354 0.10231 C 0.11476 0.10463 0.11597 0.1074 0.11736 0.10972 C 0.12014 0.11481 0.125 0.12176 0.12865 0.12615 C 0.13003 0.12801 0.13177 0.12939 0.13333 0.13125 C 0.13437 0.1324 0.13507 0.13379 0.13611 0.13495 C 0.13802 0.1368 0.14028 0.13773 0.14184 0.14004 C 0.14271 0.1412 0.1434 0.14282 0.14462 0.14375 C 0.14583 0.14467 0.14722 0.14467 0.14844 0.1449 C 0.15937 0.15231 0.15451 0.14953 0.1625 0.15393 C 0.16441 0.15347 0.16632 0.15324 0.16823 0.15254 C 0.17014 0.15185 0.17396 0.15 0.17396 0.15 L 0.17396 0.15 " pathEditMode="relative" ptsTypes="AAAAAAAAAAAAAAAAAAAA">
                                      <p:cBhvr>
                                        <p:cTn id="57" dur="2000" fill="hold"/>
                                        <p:tgtEl>
                                          <p:spTgt spid="10"/>
                                        </p:tgtEl>
                                        <p:attrNameLst>
                                          <p:attrName>ppt_x</p:attrName>
                                          <p:attrName>ppt_y</p:attrName>
                                        </p:attrNameLst>
                                      </p:cBhvr>
                                    </p:animMotion>
                                  </p:childTnLst>
                                </p:cTn>
                              </p:par>
                            </p:childTnLst>
                          </p:cTn>
                        </p:par>
                      </p:childTnLst>
                    </p:cTn>
                  </p:par>
                </p:childTnLst>
              </p:cTn>
              <p:nextCondLst>
                <p:cond evt="onClick" delay="0">
                  <p:tgtEl>
                    <p:spTgt spid="10"/>
                  </p:tgtEl>
                </p:cond>
              </p:nextCondLst>
            </p:seq>
            <p:seq concurrent="1" nextAc="seek">
              <p:cTn id="58" restart="whenNotActive" fill="hold" evtFilter="cancelBubble" nodeType="interactiveSeq">
                <p:stCondLst>
                  <p:cond evt="onClick" delay="0">
                    <p:tgtEl>
                      <p:spTgt spid="8"/>
                    </p:tgtEl>
                  </p:cond>
                </p:stCondLst>
                <p:endSync evt="end" delay="0">
                  <p:rtn val="all"/>
                </p:endSync>
                <p:childTnLst>
                  <p:par>
                    <p:cTn id="59" fill="hold" nodeType="clickPar">
                      <p:stCondLst>
                        <p:cond delay="0"/>
                      </p:stCondLst>
                      <p:childTnLst>
                        <p:par>
                          <p:cTn id="60" fill="hold" nodeType="withGroup">
                            <p:stCondLst>
                              <p:cond delay="0"/>
                            </p:stCondLst>
                            <p:childTnLst>
                              <p:par>
                                <p:cTn id="61" presetID="0" presetClass="path" presetSubtype="0" accel="50000" decel="50000" fill="hold" grpId="0" nodeType="clickEffect">
                                  <p:stCondLst>
                                    <p:cond delay="0"/>
                                  </p:stCondLst>
                                  <p:childTnLst>
                                    <p:animMotion origin="layout" path="M 0.0375 -0.02477 L 0.0375 -0.02431 C 0.04132 -0.02662 0.04514 -0.02824 0.04895 -0.0301 C 0.05121 -0.03125 0.05312 -0.03241 0.05555 -0.0338 C 0.05798 -0.03496 0.06059 -0.03565 0.06319 -0.03727 C 0.06944 -0.04051 0.07517 -0.04514 0.08142 -0.04746 C 0.08663 -0.04977 0.10329 -0.05579 0.1059 -0.05811 C 0.10816 -0.05973 0.11024 -0.06158 0.11232 -0.0632 C 0.11389 -0.06459 0.1151 -0.06574 0.11649 -0.06667 C 0.1177 -0.0676 0.11909 -0.0676 0.12031 -0.06875 C 0.12291 -0.06991 0.12534 -0.07223 0.12812 -0.07385 C 0.12934 -0.07431 0.13073 -0.07477 0.13194 -0.07547 C 0.1335 -0.07639 0.13437 -0.07801 0.13576 -0.07894 C 0.13698 -0.07987 0.13836 -0.07987 0.13958 -0.08079 C 0.14323 -0.08264 0.14652 -0.08542 0.15017 -0.0875 C 0.15277 -0.08959 0.15573 -0.09051 0.15781 -0.09306 C 0.17482 -0.10996 0.15382 -0.08889 0.16684 -0.10162 C 0.16875 -0.10324 0.17048 -0.1051 0.17204 -0.10672 C 0.17326 -0.10811 0.17482 -0.10903 0.17586 -0.11042 C 0.17743 -0.11181 0.17864 -0.11389 0.18003 -0.11551 C 0.18159 -0.11737 0.1835 -0.11899 0.18507 -0.12084 C 0.18645 -0.12246 0.18767 -0.12431 0.18906 -0.12593 C 0.19149 -0.12848 0.19461 -0.1301 0.1967 -0.13311 C 0.20364 -0.14237 0.19982 -0.13889 0.2085 -0.14375 C 0.20989 -0.14584 0.21076 -0.14838 0.21232 -0.15047 C 0.21336 -0.15162 0.2151 -0.15139 0.21632 -0.15232 C 0.2177 -0.15348 0.21892 -0.15579 0.22014 -0.15741 C 0.22343 -0.17061 0.21875 -0.15487 0.22534 -0.16598 C 0.22604 -0.1676 0.22604 -0.16968 0.22656 -0.17153 C 0.22725 -0.17315 0.22795 -0.175 0.22916 -0.17662 C 0.22951 -0.17686 0.2302 -0.17662 0.23073 -0.17662 L 0.23073 -0.17639 " pathEditMode="relative" rAng="0" ptsTypes="AAAAAAAAAAAAAAAAAAAAAAAAAAAAAAAA">
                                      <p:cBhvr>
                                        <p:cTn id="62" dur="2000" fill="hold"/>
                                        <p:tgtEl>
                                          <p:spTgt spid="8"/>
                                        </p:tgtEl>
                                        <p:attrNameLst>
                                          <p:attrName>ppt_x</p:attrName>
                                          <p:attrName>ppt_y</p:attrName>
                                        </p:attrNameLst>
                                      </p:cBhvr>
                                      <p:rCtr x="9653" y="-7593"/>
                                    </p:animMotion>
                                  </p:childTnLst>
                                </p:cTn>
                              </p:par>
                            </p:childTnLst>
                          </p:cTn>
                        </p:par>
                      </p:childTnLst>
                    </p:cTn>
                  </p:par>
                </p:childTnLst>
              </p:cTn>
              <p:nextCondLst>
                <p:cond evt="onClick" delay="0">
                  <p:tgtEl>
                    <p:spTgt spid="8"/>
                  </p:tgtEl>
                </p:cond>
              </p:nextCondLst>
            </p:seq>
            <p:seq concurrent="1" nextAc="seek">
              <p:cTn id="63" restart="whenNotActive" fill="hold" evtFilter="cancelBubble" nodeType="interactiveSeq">
                <p:stCondLst>
                  <p:cond evt="onClick" delay="0">
                    <p:tgtEl>
                      <p:spTgt spid="52"/>
                    </p:tgtEl>
                  </p:cond>
                </p:stCondLst>
                <p:endSync evt="end" delay="0">
                  <p:rtn val="all"/>
                </p:endSync>
                <p:childTnLst>
                  <p:par>
                    <p:cTn id="64" fill="hold" nodeType="clickPar">
                      <p:stCondLst>
                        <p:cond delay="0"/>
                      </p:stCondLst>
                      <p:childTnLst>
                        <p:par>
                          <p:cTn id="65" fill="hold" nodeType="withGroup">
                            <p:stCondLst>
                              <p:cond delay="0"/>
                            </p:stCondLst>
                            <p:childTnLst>
                              <p:par>
                                <p:cTn id="66" presetID="0" presetClass="path" presetSubtype="0" accel="50000" decel="50000" fill="hold" grpId="0" nodeType="clickEffect">
                                  <p:stCondLst>
                                    <p:cond delay="0"/>
                                  </p:stCondLst>
                                  <p:childTnLst>
                                    <p:animMotion origin="layout" path="M -0.07292 -0.00185 L -0.07292 -0.00162 L -0.08056 -0.00439 C -0.08212 -0.00486 -0.08368 -0.00532 -0.08524 -0.00578 C -0.0875 -0.00648 -0.08976 -0.0074 -0.09201 -0.00833 C -0.09635 -0.00995 -0.10069 -0.01088 -0.10486 -0.01319 C -0.1092 -0.01574 -0.11372 -0.01759 -0.11771 -0.02083 C -0.11944 -0.02222 -0.12083 -0.02338 -0.12257 -0.02453 C -0.12378 -0.02546 -0.12517 -0.02615 -0.12656 -0.02708 C -0.12847 -0.0287 -0.13194 -0.03217 -0.13194 -0.03194 C -0.13941 -0.04606 -0.13038 -0.03101 -0.1375 -0.03842 C -0.13889 -0.04004 -0.13976 -0.04351 -0.1408 -0.04606 C -0.14306 -0.05208 -0.14201 -0.05 -0.14497 -0.05347 C -0.14531 -0.05486 -0.14566 -0.05625 -0.14618 -0.0574 C -0.14757 -0.05995 -0.14913 -0.06203 -0.15035 -0.06481 C -0.15174 -0.06875 -0.15208 -0.0706 -0.15434 -0.07361 C -0.15521 -0.07476 -0.15625 -0.07523 -0.15694 -0.07615 C -0.16146 -0.08217 -0.15677 -0.07847 -0.16111 -0.08125 C -0.16181 -0.08264 -0.16233 -0.08402 -0.16319 -0.08495 C -0.16372 -0.08588 -0.16441 -0.08634 -0.16528 -0.08634 C -0.16875 -0.08634 -0.1724 -0.08634 -0.17587 -0.08634 L -0.17587 -0.08611 " pathEditMode="relative" rAng="0" ptsTypes="AAAAAAAAAAAAAAAAAAAAAA">
                                      <p:cBhvr>
                                        <p:cTn id="67" dur="2000" fill="hold"/>
                                        <p:tgtEl>
                                          <p:spTgt spid="52"/>
                                        </p:tgtEl>
                                        <p:attrNameLst>
                                          <p:attrName>ppt_x</p:attrName>
                                          <p:attrName>ppt_y</p:attrName>
                                        </p:attrNameLst>
                                      </p:cBhvr>
                                      <p:rCtr x="-5156" y="-4213"/>
                                    </p:animMotion>
                                  </p:childTnLst>
                                </p:cTn>
                              </p:par>
                            </p:childTnLst>
                          </p:cTn>
                        </p:par>
                      </p:childTnLst>
                    </p:cTn>
                  </p:par>
                </p:childTnLst>
              </p:cTn>
              <p:nextCondLst>
                <p:cond evt="onClick" delay="0">
                  <p:tgtEl>
                    <p:spTgt spid="52"/>
                  </p:tgtEl>
                </p:cond>
              </p:nextCondLst>
            </p:seq>
            <p:seq concurrent="1" nextAc="seek">
              <p:cTn id="68" restart="whenNotActive" fill="hold" evtFilter="cancelBubble" nodeType="interactiveSeq">
                <p:stCondLst>
                  <p:cond evt="onClick" delay="0">
                    <p:tgtEl>
                      <p:spTgt spid="9"/>
                    </p:tgtEl>
                  </p:cond>
                </p:stCondLst>
                <p:endSync evt="end" delay="0">
                  <p:rtn val="all"/>
                </p:endSync>
                <p:childTnLst>
                  <p:par>
                    <p:cTn id="69" fill="hold" nodeType="clickPar">
                      <p:stCondLst>
                        <p:cond delay="0"/>
                      </p:stCondLst>
                      <p:childTnLst>
                        <p:par>
                          <p:cTn id="70" fill="hold" nodeType="withGroup">
                            <p:stCondLst>
                              <p:cond delay="0"/>
                            </p:stCondLst>
                            <p:childTnLst>
                              <p:par>
                                <p:cTn id="71" presetID="0" presetClass="path" presetSubtype="0" accel="50000" decel="50000" fill="hold" grpId="0" nodeType="clickEffect">
                                  <p:stCondLst>
                                    <p:cond delay="0"/>
                                  </p:stCondLst>
                                  <p:childTnLst>
                                    <p:animMotion origin="layout" path="M -1.94444E-6 1.85185E-6 L -1.94444E-6 0.00023 C -0.00208 0.00046 -0.00816 0.00185 -0.01111 0.00393 C -0.01423 0.00602 -0.01719 0.00926 -0.02014 0.01227 C -0.02118 0.01389 -0.02239 0.01528 -0.02378 0.01666 C -0.02517 0.01829 -0.02691 0.01898 -0.0283 0.02083 C -0.03107 0.02454 -0.03333 0.03009 -0.03646 0.03333 C -0.03732 0.03449 -0.03819 0.03495 -0.03906 0.03634 C -0.04913 0.05023 -0.04253 0.04444 -0.05 0.05023 C -0.05538 0.05879 -0.05173 0.05324 -0.0618 0.06574 C -0.06319 0.06736 -0.06458 0.06967 -0.06632 0.07129 C -0.06771 0.07268 -0.06944 0.07384 -0.07083 0.07546 C -0.07205 0.07685 -0.07326 0.07801 -0.07448 0.07963 C -0.07604 0.08194 -0.07725 0.08472 -0.07899 0.08657 C -0.08055 0.08842 -0.08264 0.08935 -0.08437 0.09097 C -0.08559 0.09329 -0.08663 0.09583 -0.08802 0.09791 C -0.08941 0.1 -0.09114 0.10162 -0.09253 0.10347 C -0.09479 0.10671 -0.0967 0.10995 -0.09896 0.11342 C -0.10035 0.11574 -0.10208 0.11782 -0.10347 0.12037 C -0.10538 0.1243 -0.10729 0.12801 -0.10972 0.13148 C -0.11285 0.13541 -0.11614 0.13842 -0.11875 0.14282 C -0.12535 0.15254 -0.12413 0.15162 -0.13055 0.15949 C -0.13177 0.16111 -0.13298 0.1625 -0.1342 0.16366 C -0.13594 0.16574 -0.13958 0.16944 -0.13958 0.16967 C -0.14166 0.17384 -0.14375 0.1794 -0.14687 0.18194 C -0.15052 0.18472 -0.15069 0.18449 -0.15416 0.18889 C -0.15503 0.19028 -0.1559 0.1919 -0.15677 0.19305 C -0.15798 0.19467 -0.1592 0.19583 -0.16041 0.19745 C -0.16232 0.1993 -0.16597 0.20278 -0.16597 0.20324 C -0.16632 0.2044 -0.16649 0.20579 -0.16684 0.20717 C -0.16771 0.21018 -0.16979 0.21366 -0.17135 0.21551 C -0.17309 0.21759 -0.17482 0.22014 -0.17673 0.22129 L -0.17951 0.22245 L -0.18385 0.22963 L -0.18385 0.23009 " pathEditMode="relative" rAng="0" ptsTypes="AAAAAAAAAAAAAAAAAAAAAAAAAAAAAAAAAAA">
                                      <p:cBhvr>
                                        <p:cTn id="72" dur="2000" fill="hold"/>
                                        <p:tgtEl>
                                          <p:spTgt spid="9"/>
                                        </p:tgtEl>
                                        <p:attrNameLst>
                                          <p:attrName>ppt_x</p:attrName>
                                          <p:attrName>ppt_y</p:attrName>
                                        </p:attrNameLst>
                                      </p:cBhvr>
                                      <p:rCtr x="-9201" y="11505"/>
                                    </p:animMotion>
                                  </p:childTnLst>
                                </p:cTn>
                              </p:par>
                            </p:childTnLst>
                          </p:cTn>
                        </p:par>
                      </p:childTnLst>
                    </p:cTn>
                  </p:par>
                </p:childTnLst>
              </p:cTn>
              <p:nextCondLst>
                <p:cond evt="onClick" delay="0">
                  <p:tgtEl>
                    <p:spTgt spid="9"/>
                  </p:tgtEl>
                </p:cond>
              </p:nextCondLst>
            </p:seq>
            <p:seq concurrent="1" nextAc="seek">
              <p:cTn id="73" restart="whenNotActive" fill="hold" evtFilter="cancelBubble" nodeType="interactiveSeq">
                <p:stCondLst>
                  <p:cond evt="onClick" delay="0">
                    <p:tgtEl>
                      <p:spTgt spid="7"/>
                    </p:tgtEl>
                  </p:cond>
                </p:stCondLst>
                <p:endSync evt="end" delay="0">
                  <p:rtn val="all"/>
                </p:endSync>
                <p:childTnLst>
                  <p:par>
                    <p:cTn id="74" fill="hold" nodeType="clickPar">
                      <p:stCondLst>
                        <p:cond delay="0"/>
                      </p:stCondLst>
                      <p:childTnLst>
                        <p:par>
                          <p:cTn id="75" fill="hold" nodeType="withGroup">
                            <p:stCondLst>
                              <p:cond delay="0"/>
                            </p:stCondLst>
                            <p:childTnLst>
                              <p:par>
                                <p:cTn id="76" presetID="0" presetClass="path" presetSubtype="0" accel="50000" decel="50000" fill="hold" grpId="0" nodeType="clickEffect">
                                  <p:stCondLst>
                                    <p:cond delay="0"/>
                                  </p:stCondLst>
                                  <p:childTnLst>
                                    <p:animMotion origin="layout" path="M -0.0691 0.00787 L -0.0691 0.0081 C -0.09948 0.02847 -0.07378 0.00903 -0.11076 0.04421 C -0.11372 0.04722 -0.11719 0.04861 -0.12014 0.05162 C -0.13594 0.06828 -0.15208 0.08472 -0.16753 0.10278 C -0.23264 0.18009 -0.18611 0.12708 -0.2217 0.16481 C -0.22483 0.16805 -0.22743 0.17338 -0.2309 0.175 C -0.23611 0.17708 -0.23316 0.17569 -0.23941 0.1794 C -0.24149 0.18171 -0.24201 0.18287 -0.24462 0.18356 C -0.24497 0.18403 -0.24566 0.18356 -0.24601 0.18356 L -0.24601 0.18403 " pathEditMode="relative" rAng="0" ptsTypes="AAAAAAAAAAA">
                                      <p:cBhvr>
                                        <p:cTn id="77" dur="2000" fill="hold"/>
                                        <p:tgtEl>
                                          <p:spTgt spid="7"/>
                                        </p:tgtEl>
                                        <p:attrNameLst>
                                          <p:attrName>ppt_x</p:attrName>
                                          <p:attrName>ppt_y</p:attrName>
                                        </p:attrNameLst>
                                      </p:cBhvr>
                                      <p:rCtr x="-8854" y="8796"/>
                                    </p:animMotion>
                                  </p:childTnLst>
                                </p:cTn>
                              </p:par>
                            </p:childTnLst>
                          </p:cTn>
                        </p:par>
                      </p:childTnLst>
                    </p:cTn>
                  </p:par>
                </p:childTnLst>
              </p:cTn>
              <p:nextCondLst>
                <p:cond evt="onClick" delay="0">
                  <p:tgtEl>
                    <p:spTgt spid="7"/>
                  </p:tgtEl>
                </p:cond>
              </p:nextCondLst>
            </p:seq>
            <p:seq concurrent="1" nextAc="seek">
              <p:cTn id="78" restart="whenNotActive" fill="hold" evtFilter="cancelBubble" nodeType="interactiveSeq">
                <p:stCondLst>
                  <p:cond evt="onClick" delay="0">
                    <p:tgtEl>
                      <p:spTgt spid="11"/>
                    </p:tgtEl>
                  </p:cond>
                </p:stCondLst>
                <p:endSync evt="end" delay="0">
                  <p:rtn val="all"/>
                </p:endSync>
                <p:childTnLst>
                  <p:par>
                    <p:cTn id="79" fill="hold" nodeType="clickPar">
                      <p:stCondLst>
                        <p:cond delay="0"/>
                      </p:stCondLst>
                      <p:childTnLst>
                        <p:par>
                          <p:cTn id="80" fill="hold" nodeType="withGroup">
                            <p:stCondLst>
                              <p:cond delay="0"/>
                            </p:stCondLst>
                            <p:childTnLst>
                              <p:par>
                                <p:cTn id="81" presetID="0" presetClass="path" presetSubtype="0" accel="50000" decel="50000" fill="hold" grpId="0" nodeType="clickEffect">
                                  <p:stCondLst>
                                    <p:cond delay="0"/>
                                  </p:stCondLst>
                                  <p:childTnLst>
                                    <p:animMotion origin="layout" path="M -0.06111 0.0081 L -0.06111 0.00856 C -0.07396 0.00741 -0.08698 0.00718 -0.09983 0.00556 C -0.11545 0.00347 -0.09688 0.00486 -0.11406 0.00301 C -0.1191 0.00255 -0.12413 0.00208 -0.12917 0.00185 L -0.13663 0.00046 C -0.14097 -0.00023 -0.14653 -0.00139 -0.15087 -0.00208 C -0.15521 -0.00255 -0.15955 -0.00278 -0.16406 -0.00324 C -0.16563 -0.0037 -0.16719 -0.00417 -0.16875 -0.0044 C -0.17552 -0.00602 -0.17639 -0.00579 -0.18385 -0.00694 C -0.18594 -0.00741 -0.18819 -0.00787 -0.19045 -0.0081 C -0.19861 -0.00787 -0.20677 -0.00787 -0.21493 -0.00694 C -0.21753 -0.00671 -0.22014 -0.00486 -0.2224 -0.00324 L -0.2224 -0.00301 " pathEditMode="relative" rAng="0" ptsTypes="AAAAAAAAAAAAAA">
                                      <p:cBhvr>
                                        <p:cTn id="82" dur="2000" fill="hold"/>
                                        <p:tgtEl>
                                          <p:spTgt spid="11"/>
                                        </p:tgtEl>
                                        <p:attrNameLst>
                                          <p:attrName>ppt_x</p:attrName>
                                          <p:attrName>ppt_y</p:attrName>
                                        </p:attrNameLst>
                                      </p:cBhvr>
                                      <p:rCtr x="-8073" y="-787"/>
                                    </p:animMotion>
                                  </p:childTnLst>
                                </p:cTn>
                              </p:par>
                            </p:childTnLst>
                          </p:cTn>
                        </p:par>
                      </p:childTnLst>
                    </p:cTn>
                  </p:par>
                </p:childTnLst>
              </p:cTn>
              <p:nextCondLst>
                <p:cond evt="onClick" delay="0">
                  <p:tgtEl>
                    <p:spTgt spid="11"/>
                  </p:tgtEl>
                </p:cond>
              </p:nextCondLst>
            </p:seq>
            <p:seq concurrent="1" nextAc="seek">
              <p:cTn id="83" restart="whenNotActive" fill="hold" evtFilter="cancelBubble" nodeType="interactiveSeq">
                <p:stCondLst>
                  <p:cond evt="onClick" delay="0">
                    <p:tgtEl>
                      <p:spTgt spid="27"/>
                    </p:tgtEl>
                  </p:cond>
                </p:stCondLst>
                <p:endSync evt="end" delay="0">
                  <p:rtn val="all"/>
                </p:endSync>
                <p:childTnLst>
                  <p:par>
                    <p:cTn id="84" fill="hold" nodeType="clickPar">
                      <p:stCondLst>
                        <p:cond delay="0"/>
                      </p:stCondLst>
                      <p:childTnLst>
                        <p:par>
                          <p:cTn id="85" fill="hold" nodeType="withGroup">
                            <p:stCondLst>
                              <p:cond delay="0"/>
                            </p:stCondLst>
                            <p:childTnLst>
                              <p:par>
                                <p:cTn id="86" presetID="0" presetClass="path" presetSubtype="0" accel="50000" decel="50000" fill="hold" grpId="0" nodeType="clickEffect">
                                  <p:stCondLst>
                                    <p:cond delay="0"/>
                                  </p:stCondLst>
                                  <p:childTnLst>
                                    <p:animMotion origin="layout" path="M -0.0691 0.00787 L -0.0691 0.0081 C -0.09948 0.02847 -0.07378 0.00903 -0.11076 0.04421 C -0.11372 0.04722 -0.11719 0.04861 -0.12014 0.05162 C -0.13594 0.06828 -0.15208 0.08472 -0.16753 0.10278 C -0.23264 0.18009 -0.18611 0.12708 -0.2217 0.16481 C -0.22483 0.16805 -0.22743 0.17338 -0.2309 0.175 C -0.23611 0.17708 -0.23316 0.17569 -0.23941 0.1794 C -0.24149 0.18171 -0.24201 0.18287 -0.24462 0.18356 C -0.24497 0.18403 -0.24566 0.18356 -0.24601 0.18356 L -0.24601 0.18403 " pathEditMode="relative" rAng="0" ptsTypes="AAAAAAAAAAA">
                                      <p:cBhvr>
                                        <p:cTn id="87" dur="2000" fill="hold"/>
                                        <p:tgtEl>
                                          <p:spTgt spid="27"/>
                                        </p:tgtEl>
                                        <p:attrNameLst>
                                          <p:attrName>ppt_x</p:attrName>
                                          <p:attrName>ppt_y</p:attrName>
                                        </p:attrNameLst>
                                      </p:cBhvr>
                                      <p:rCtr x="-8854" y="8796"/>
                                    </p:animMotion>
                                  </p:childTnLst>
                                </p:cTn>
                              </p:par>
                            </p:childTnLst>
                          </p:cTn>
                        </p:par>
                      </p:childTnLst>
                    </p:cTn>
                  </p:par>
                </p:childTnLst>
              </p:cTn>
              <p:nextCondLst>
                <p:cond evt="onClick" delay="0">
                  <p:tgtEl>
                    <p:spTgt spid="27"/>
                  </p:tgtEl>
                </p:cond>
              </p:nextCondLst>
            </p:seq>
            <p:seq concurrent="1" nextAc="seek">
              <p:cTn id="88" restart="whenNotActive" fill="hold" evtFilter="cancelBubble" nodeType="interactiveSeq">
                <p:stCondLst>
                  <p:cond evt="onClick" delay="0">
                    <p:tgtEl>
                      <p:spTgt spid="2"/>
                    </p:tgtEl>
                  </p:cond>
                </p:stCondLst>
                <p:endSync evt="end" delay="0">
                  <p:rtn val="all"/>
                </p:endSync>
                <p:childTnLst>
                  <p:par>
                    <p:cTn id="89" fill="hold">
                      <p:stCondLst>
                        <p:cond delay="0"/>
                      </p:stCondLst>
                      <p:childTnLst>
                        <p:par>
                          <p:cTn id="90" fill="hold">
                            <p:stCondLst>
                              <p:cond delay="0"/>
                            </p:stCondLst>
                            <p:childTnLst>
                              <p:par>
                                <p:cTn id="91" presetID="1" presetClass="mediacall" presetSubtype="0" fill="hold" nodeType="clickEffect">
                                  <p:stCondLst>
                                    <p:cond delay="0"/>
                                  </p:stCondLst>
                                  <p:childTnLst>
                                    <p:cmd type="call" cmd="playFrom(0.0)">
                                      <p:cBhvr>
                                        <p:cTn id="92" dur="15527" fill="hold"/>
                                        <p:tgtEl>
                                          <p:spTgt spid="2"/>
                                        </p:tgtEl>
                                      </p:cBhvr>
                                    </p:cmd>
                                  </p:childTnLst>
                                </p:cTn>
                              </p:par>
                            </p:childTnLst>
                          </p:cTn>
                        </p:par>
                      </p:childTnLst>
                    </p:cTn>
                  </p:par>
                </p:childTnLst>
              </p:cTn>
              <p:nextCondLst>
                <p:cond evt="onClick" delay="0">
                  <p:tgtEl>
                    <p:spTgt spid="2"/>
                  </p:tgtEl>
                </p:cond>
              </p:nextCondLst>
            </p:seq>
            <p:audio>
              <p:cMediaNode vol="80000">
                <p:cTn id="93" fill="hold" display="0">
                  <p:stCondLst>
                    <p:cond delay="indefinite"/>
                  </p:stCondLst>
                  <p:endCondLst>
                    <p:cond evt="onStopAudio" delay="0">
                      <p:tgtEl>
                        <p:sldTgt/>
                      </p:tgtEl>
                    </p:cond>
                  </p:endCondLst>
                </p:cTn>
                <p:tgtEl>
                  <p:spTgt spid="2"/>
                </p:tgtEl>
              </p:cMediaNode>
            </p:audio>
          </p:childTnLst>
        </p:cTn>
      </p:par>
    </p:tnLst>
    <p:bldLst>
      <p:bldP spid="6" grpId="0"/>
      <p:bldP spid="7" grpId="0"/>
      <p:bldP spid="8" grpId="0"/>
      <p:bldP spid="9" grpId="0"/>
      <p:bldP spid="10" grpId="0"/>
      <p:bldP spid="11" grpId="0"/>
      <p:bldP spid="12" grpId="0"/>
      <p:bldP spid="52" grpId="0"/>
      <p:bldP spid="63" grpId="0"/>
      <p:bldP spid="2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479425"/>
            <a:ext cx="8220075" cy="993775"/>
          </a:xfrm>
        </p:spPr>
        <p:txBody>
          <a:bodyPr/>
          <a:lstStyle/>
          <a:p>
            <a:pPr eaLnBrk="1" hangingPunct="1"/>
            <a:r>
              <a:rPr lang="en-GB" altLang="en-US" smtClean="0"/>
              <a:t>The Brain</a:t>
            </a:r>
          </a:p>
        </p:txBody>
      </p:sp>
      <p:sp>
        <p:nvSpPr>
          <p:cNvPr id="3" name="Content Placeholder 2"/>
          <p:cNvSpPr>
            <a:spLocks noGrp="1"/>
          </p:cNvSpPr>
          <p:nvPr>
            <p:ph idx="1"/>
          </p:nvPr>
        </p:nvSpPr>
        <p:spPr>
          <a:xfrm>
            <a:off x="755650" y="1514475"/>
            <a:ext cx="7632700" cy="4578350"/>
          </a:xfrm>
        </p:spPr>
        <p:txBody>
          <a:bodyPr/>
          <a:lstStyle/>
          <a:p>
            <a:pPr marL="285750" indent="-285750" eaLnBrk="1" hangingPunct="1">
              <a:buFont typeface="Arial" panose="020B0604020202020204" pitchFamily="34" charset="0"/>
              <a:buChar char="•"/>
            </a:pPr>
            <a:r>
              <a:rPr lang="en-GB" altLang="en-US" smtClean="0">
                <a:latin typeface="Twinkl" pitchFamily="2" charset="0"/>
              </a:rPr>
              <a:t>The brain is protected by the skull and is surrounded by fluid to cushion it if you fall over.</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brain is about the size of a small cauliflower. It sends messages to the rest of the body using the spinal cord. It is a bit like your body’s own control centre.</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brain needs oxygen from blood to work properly. Around 3500 pints/2000 litres of blood flows through the brain every 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36963" y="2005013"/>
            <a:ext cx="1592262"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573463" y="1898650"/>
            <a:ext cx="1719262"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nodeType="afterGroup">
                            <p:stCondLst>
                              <p:cond delay="500"/>
                            </p:stCondLst>
                            <p:childTnLst>
                              <p:par>
                                <p:cTn id="9" presetID="10" presetClass="exit" presetSubtype="0" fill="hold" nodeType="afterEffect">
                                  <p:stCondLst>
                                    <p:cond delay="0"/>
                                  </p:stCondLst>
                                  <p:childTnLst>
                                    <p:animEffect transition="out" filter="fade">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8" end="8"/>
                                            </p:txEl>
                                          </p:spTgt>
                                        </p:tgtEl>
                                        <p:attrNameLst>
                                          <p:attrName>style.visibility</p:attrName>
                                        </p:attrNameLst>
                                      </p:cBhvr>
                                      <p:to>
                                        <p:strVal val="visible"/>
                                      </p:to>
                                    </p:set>
                                    <p:animEffect transition="in" filter="fade">
                                      <p:cBhvr>
                                        <p:cTn id="24"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157288" y="3090863"/>
            <a:ext cx="2208212" cy="1227137"/>
          </a:xfrm>
          <a:prstGeom prst="rect">
            <a:avLst/>
          </a:prstGeom>
          <a:solidFill>
            <a:schemeClr val="bg1"/>
          </a:solidFill>
          <a:ln w="38100">
            <a:solidFill>
              <a:srgbClr val="883F9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p:cNvSpPr/>
          <p:nvPr/>
        </p:nvSpPr>
        <p:spPr>
          <a:xfrm>
            <a:off x="5857875" y="3225800"/>
            <a:ext cx="2222500" cy="1027113"/>
          </a:xfrm>
          <a:prstGeom prst="rect">
            <a:avLst/>
          </a:prstGeom>
          <a:solidFill>
            <a:schemeClr val="bg1"/>
          </a:solidFill>
          <a:ln w="38100">
            <a:solidFill>
              <a:srgbClr val="72767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p:cNvSpPr/>
          <p:nvPr/>
        </p:nvSpPr>
        <p:spPr>
          <a:xfrm>
            <a:off x="755650" y="5081588"/>
            <a:ext cx="7632700" cy="879475"/>
          </a:xfrm>
          <a:prstGeom prst="rect">
            <a:avLst/>
          </a:prstGeom>
          <a:solidFill>
            <a:schemeClr val="bg1"/>
          </a:solidFill>
          <a:ln w="38100">
            <a:solidFill>
              <a:srgbClr val="F0C75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3" name="Title 1"/>
          <p:cNvSpPr>
            <a:spLocks noGrp="1"/>
          </p:cNvSpPr>
          <p:nvPr>
            <p:ph type="title"/>
          </p:nvPr>
        </p:nvSpPr>
        <p:spPr>
          <a:xfrm>
            <a:off x="457200" y="479425"/>
            <a:ext cx="8220075" cy="993775"/>
          </a:xfrm>
        </p:spPr>
        <p:txBody>
          <a:bodyPr/>
          <a:lstStyle/>
          <a:p>
            <a:pPr eaLnBrk="1" hangingPunct="1"/>
            <a:r>
              <a:rPr lang="en-GB" altLang="en-US" smtClean="0"/>
              <a:t>The Brain</a:t>
            </a:r>
          </a:p>
        </p:txBody>
      </p:sp>
      <p:sp>
        <p:nvSpPr>
          <p:cNvPr id="3" name="Content Placeholder 2"/>
          <p:cNvSpPr>
            <a:spLocks noGrp="1"/>
          </p:cNvSpPr>
          <p:nvPr>
            <p:ph idx="1"/>
          </p:nvPr>
        </p:nvSpPr>
        <p:spPr>
          <a:xfrm>
            <a:off x="755650" y="1514475"/>
            <a:ext cx="7632700" cy="407988"/>
          </a:xfrm>
        </p:spPr>
        <p:txBody>
          <a:bodyPr rtlCol="0">
            <a:noAutofit/>
          </a:bodyPr>
          <a:lstStyle/>
          <a:p>
            <a:pPr algn="ctr" eaLnBrk="1" fontAlgn="auto" hangingPunct="1">
              <a:spcAft>
                <a:spcPts val="0"/>
              </a:spcAft>
              <a:defRPr/>
            </a:pPr>
            <a:r>
              <a:rPr lang="en-GB" dirty="0"/>
              <a:t>The brain is split into two sides called hemispheres. </a:t>
            </a:r>
            <a:br>
              <a:rPr lang="en-GB" dirty="0"/>
            </a:br>
            <a:r>
              <a:rPr lang="en-GB" dirty="0"/>
              <a:t>Different parts of the brain control different functions.</a:t>
            </a:r>
            <a:endParaRPr lang="en-GB" dirty="0">
              <a:cs typeface="+mn-cs"/>
            </a:endParaRPr>
          </a:p>
        </p:txBody>
      </p:sp>
      <p:sp>
        <p:nvSpPr>
          <p:cNvPr id="4" name="TextBox 3"/>
          <p:cNvSpPr txBox="1">
            <a:spLocks noChangeArrowheads="1"/>
          </p:cNvSpPr>
          <p:nvPr/>
        </p:nvSpPr>
        <p:spPr bwMode="auto">
          <a:xfrm>
            <a:off x="1266825" y="3117850"/>
            <a:ext cx="19970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t>The right side of the brain controls the left side of the body.</a:t>
            </a:r>
            <a:endParaRPr lang="en-GB" altLang="en-US">
              <a:solidFill>
                <a:schemeClr val="tx1"/>
              </a:solidFill>
            </a:endParaRPr>
          </a:p>
        </p:txBody>
      </p:sp>
      <p:sp>
        <p:nvSpPr>
          <p:cNvPr id="5" name="TextBox 4"/>
          <p:cNvSpPr txBox="1">
            <a:spLocks noChangeArrowheads="1"/>
          </p:cNvSpPr>
          <p:nvPr/>
        </p:nvSpPr>
        <p:spPr bwMode="auto">
          <a:xfrm>
            <a:off x="5857875" y="3286125"/>
            <a:ext cx="2220913"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t>The left side controls the right side of the body.</a:t>
            </a:r>
            <a:endParaRPr lang="en-GB" altLang="en-US">
              <a:solidFill>
                <a:schemeClr val="tx1"/>
              </a:solidFill>
            </a:endParaRPr>
          </a:p>
        </p:txBody>
      </p:sp>
      <p:sp>
        <p:nvSpPr>
          <p:cNvPr id="13" name="Rectangle 12"/>
          <p:cNvSpPr>
            <a:spLocks noChangeArrowheads="1"/>
          </p:cNvSpPr>
          <p:nvPr/>
        </p:nvSpPr>
        <p:spPr bwMode="auto">
          <a:xfrm>
            <a:off x="808038" y="5189538"/>
            <a:ext cx="75358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There are areas of the brain that help with all of our senses, our behaviour, our speech, our memory and movements.</a:t>
            </a:r>
          </a:p>
        </p:txBody>
      </p:sp>
      <p:pic>
        <p:nvPicPr>
          <p:cNvPr id="12298"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14738" y="2727325"/>
            <a:ext cx="1993900"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0" grpId="0" animBg="1"/>
      <p:bldP spid="4" grpId="0"/>
      <p:bldP spid="5" grpId="0"/>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614988" y="3951288"/>
            <a:ext cx="2754312" cy="1916112"/>
          </a:xfrm>
          <a:prstGeom prst="rect">
            <a:avLst/>
          </a:prstGeom>
          <a:solidFill>
            <a:schemeClr val="bg1"/>
          </a:solidFill>
          <a:ln w="38100">
            <a:solidFill>
              <a:srgbClr val="C83D3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p:cNvSpPr/>
          <p:nvPr/>
        </p:nvSpPr>
        <p:spPr>
          <a:xfrm>
            <a:off x="755650" y="4119563"/>
            <a:ext cx="2755900" cy="1420812"/>
          </a:xfrm>
          <a:prstGeom prst="rect">
            <a:avLst/>
          </a:prstGeom>
          <a:solidFill>
            <a:schemeClr val="bg1"/>
          </a:solidFill>
          <a:ln w="38100">
            <a:solidFill>
              <a:srgbClr val="5694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6" name="Title 1"/>
          <p:cNvSpPr>
            <a:spLocks noGrp="1"/>
          </p:cNvSpPr>
          <p:nvPr>
            <p:ph type="title"/>
          </p:nvPr>
        </p:nvSpPr>
        <p:spPr>
          <a:xfrm>
            <a:off x="457200" y="479425"/>
            <a:ext cx="8220075" cy="993775"/>
          </a:xfrm>
        </p:spPr>
        <p:txBody>
          <a:bodyPr/>
          <a:lstStyle/>
          <a:p>
            <a:pPr eaLnBrk="1" hangingPunct="1"/>
            <a:r>
              <a:rPr lang="en-GB" altLang="en-US" smtClean="0"/>
              <a:t>The Heart</a:t>
            </a:r>
          </a:p>
        </p:txBody>
      </p:sp>
      <p:sp>
        <p:nvSpPr>
          <p:cNvPr id="3" name="Content Placeholder 2"/>
          <p:cNvSpPr>
            <a:spLocks noGrp="1"/>
          </p:cNvSpPr>
          <p:nvPr>
            <p:ph idx="1"/>
          </p:nvPr>
        </p:nvSpPr>
        <p:spPr>
          <a:xfrm>
            <a:off x="755650" y="1514475"/>
            <a:ext cx="7632700" cy="4578350"/>
          </a:xfrm>
        </p:spPr>
        <p:txBody>
          <a:bodyPr/>
          <a:lstStyle/>
          <a:p>
            <a:pPr marL="285750" indent="-285750" eaLnBrk="1" hangingPunct="1">
              <a:buFont typeface="Arial" panose="020B0604020202020204" pitchFamily="34" charset="0"/>
              <a:buChar char="•"/>
              <a:defRPr/>
            </a:pPr>
            <a:r>
              <a:rPr lang="en-GB" dirty="0"/>
              <a:t>The heart is like a pump, but it is a muscle. It is located in the centre of the chest and it is about the size of your fist.</a:t>
            </a:r>
          </a:p>
          <a:p>
            <a:pPr eaLnBrk="1" hangingPunct="1">
              <a:defRPr/>
            </a:pPr>
            <a:endParaRPr lang="en-GB" altLang="en-US" dirty="0">
              <a:latin typeface="Twinkl" pitchFamily="2" charset="0"/>
            </a:endParaRPr>
          </a:p>
          <a:p>
            <a:pPr marL="285750" indent="-285750" eaLnBrk="1" hangingPunct="1">
              <a:buFont typeface="Arial" panose="020B0604020202020204" pitchFamily="34" charset="0"/>
              <a:buChar char="•"/>
              <a:defRPr/>
            </a:pPr>
            <a:r>
              <a:rPr lang="en-GB" altLang="en-US" dirty="0">
                <a:latin typeface="Twinkl" pitchFamily="2" charset="0"/>
              </a:rPr>
              <a:t>The heart sends blood around the body.</a:t>
            </a:r>
          </a:p>
          <a:p>
            <a:pPr marL="285750" indent="-285750" eaLnBrk="1" hangingPunct="1">
              <a:buFont typeface="Arial" panose="020B0604020202020204" pitchFamily="34" charset="0"/>
              <a:buChar char="•"/>
              <a:defRPr/>
            </a:pPr>
            <a:endParaRPr lang="en-GB" altLang="en-US" dirty="0">
              <a:latin typeface="Twinkl" pitchFamily="2" charset="0"/>
            </a:endParaRPr>
          </a:p>
          <a:p>
            <a:pPr marL="285750" indent="-285750" eaLnBrk="1" hangingPunct="1">
              <a:buFont typeface="Arial" panose="020B0604020202020204" pitchFamily="34" charset="0"/>
              <a:buChar char="•"/>
              <a:defRPr/>
            </a:pPr>
            <a:r>
              <a:rPr lang="en-GB" altLang="en-US" dirty="0">
                <a:latin typeface="Twinkl" pitchFamily="2" charset="0"/>
              </a:rPr>
              <a:t>The blood provides the body with the oxygen and nutrients it needs.</a:t>
            </a:r>
          </a:p>
        </p:txBody>
      </p:sp>
      <p:sp>
        <p:nvSpPr>
          <p:cNvPr id="5" name="TextBox 4"/>
          <p:cNvSpPr txBox="1">
            <a:spLocks noChangeArrowheads="1"/>
          </p:cNvSpPr>
          <p:nvPr/>
        </p:nvSpPr>
        <p:spPr bwMode="auto">
          <a:xfrm>
            <a:off x="939800" y="4229100"/>
            <a:ext cx="257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right side of the heart receives blood from the body and pumps it to the lungs.</a:t>
            </a:r>
          </a:p>
        </p:txBody>
      </p:sp>
      <p:sp>
        <p:nvSpPr>
          <p:cNvPr id="6" name="TextBox 5"/>
          <p:cNvSpPr txBox="1">
            <a:spLocks noChangeArrowheads="1"/>
          </p:cNvSpPr>
          <p:nvPr/>
        </p:nvSpPr>
        <p:spPr bwMode="auto">
          <a:xfrm>
            <a:off x="5684838" y="4032250"/>
            <a:ext cx="2614612"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left side of the heart does the exact opposite. It receives blood from the lungs and pumps it out to the body.</a:t>
            </a: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90938" y="3636963"/>
            <a:ext cx="17430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par>
                                <p:cTn id="18" presetID="26" presetClass="emph" presetSubtype="0" repeatCount="2000" fill="hold" nodeType="withEffect">
                                  <p:stCondLst>
                                    <p:cond delay="0"/>
                                  </p:stCondLst>
                                  <p:childTnLst>
                                    <p:animEffect transition="out" filter="fade">
                                      <p:cBhvr>
                                        <p:cTn id="19" dur="1000" tmFilter="0, 0; .2, .5; .8, .5; 1, 0"/>
                                        <p:tgtEl>
                                          <p:spTgt spid="7"/>
                                        </p:tgtEl>
                                      </p:cBhvr>
                                    </p:animEffect>
                                    <p:animScale>
                                      <p:cBhvr>
                                        <p:cTn id="20" dur="500" autoRev="1" fill="hold"/>
                                        <p:tgtEl>
                                          <p:spTgt spid="7"/>
                                        </p:tgtEl>
                                      </p:cBhvr>
                                      <p:by x="105000" y="105000"/>
                                    </p:animScale>
                                  </p:childTnLst>
                                </p:cTn>
                              </p:par>
                              <p:par>
                                <p:cTn id="21" presetID="10" presetClass="entr" presetSubtype="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r>
              <a:rPr lang="en-GB" altLang="en-US" smtClean="0"/>
              <a:t>The Trachea</a:t>
            </a:r>
          </a:p>
        </p:txBody>
      </p:sp>
      <p:sp>
        <p:nvSpPr>
          <p:cNvPr id="3" name="Content Placeholder 2"/>
          <p:cNvSpPr>
            <a:spLocks noGrp="1"/>
          </p:cNvSpPr>
          <p:nvPr>
            <p:ph idx="1"/>
          </p:nvPr>
        </p:nvSpPr>
        <p:spPr>
          <a:xfrm>
            <a:off x="755650" y="1514475"/>
            <a:ext cx="7632700" cy="4578350"/>
          </a:xfrm>
        </p:spPr>
        <p:txBody>
          <a:bodyPr/>
          <a:lstStyle/>
          <a:p>
            <a:pPr marL="285750" indent="-285750">
              <a:buFont typeface="Arial" panose="020B0604020202020204" pitchFamily="34" charset="0"/>
              <a:buChar char="•"/>
              <a:defRPr/>
            </a:pPr>
            <a:r>
              <a:rPr lang="en-GB" dirty="0"/>
              <a:t>The trachea, also known as the windpipe, is a hollow tube that connects the nose and mouth to the lungs.</a:t>
            </a:r>
          </a:p>
          <a:p>
            <a:pPr marL="285750" indent="-285750">
              <a:buFont typeface="Arial" panose="020B0604020202020204" pitchFamily="34" charset="0"/>
              <a:buChar char="•"/>
              <a:defRPr/>
            </a:pPr>
            <a:r>
              <a:rPr lang="en-GB" dirty="0"/>
              <a:t>It begins at the lower part of the larynx (the voice box) and continues down to the lungs.</a:t>
            </a:r>
          </a:p>
          <a:p>
            <a:pPr marL="285750" indent="-285750">
              <a:buFont typeface="Arial" panose="020B0604020202020204" pitchFamily="34" charset="0"/>
              <a:buChar char="•"/>
              <a:defRPr/>
            </a:pPr>
            <a:r>
              <a:rPr lang="en-GB" dirty="0"/>
              <a:t>The trachea allows air to flow in from our nose and mouth, down to our lungs.</a:t>
            </a:r>
          </a:p>
          <a:p>
            <a:pPr marL="285750" indent="-285750">
              <a:buFont typeface="Arial" panose="020B0604020202020204" pitchFamily="34" charset="0"/>
              <a:buChar char="•"/>
              <a:defRPr/>
            </a:pPr>
            <a:r>
              <a:rPr lang="en-GB" dirty="0"/>
              <a:t>If the trachea becomes blocked, breathing is restricted which can be very serious.</a:t>
            </a:r>
          </a:p>
          <a:p>
            <a:pPr marL="285750" indent="-285750">
              <a:buFont typeface="Arial" panose="020B0604020202020204" pitchFamily="34" charset="0"/>
              <a:buChar char="•"/>
              <a:defRPr/>
            </a:pPr>
            <a:endParaRPr lang="en-GB" dirty="0"/>
          </a:p>
          <a:p>
            <a:pPr>
              <a:defRPr/>
            </a:pPr>
            <a:endParaRPr lang="en-GB" dirty="0"/>
          </a:p>
          <a:p>
            <a:pPr marL="285750" indent="-285750">
              <a:buFont typeface="Arial" panose="020B0604020202020204" pitchFamily="34" charset="0"/>
              <a:buChar char="•"/>
              <a:defRPr/>
            </a:pPr>
            <a:endParaRPr lang="en-GB" dirty="0"/>
          </a:p>
        </p:txBody>
      </p:sp>
      <p:pic>
        <p:nvPicPr>
          <p:cNvPr id="1434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86200" y="3835400"/>
            <a:ext cx="1400175"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50888" y="4430713"/>
            <a:ext cx="4752975" cy="1662112"/>
          </a:xfrm>
          <a:prstGeom prst="rect">
            <a:avLst/>
          </a:prstGeom>
          <a:solidFill>
            <a:schemeClr val="bg1"/>
          </a:solidFill>
          <a:ln w="38100">
            <a:solidFill>
              <a:srgbClr val="EA989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363" name="Title 1"/>
          <p:cNvSpPr>
            <a:spLocks noGrp="1"/>
          </p:cNvSpPr>
          <p:nvPr>
            <p:ph type="title"/>
          </p:nvPr>
        </p:nvSpPr>
        <p:spPr>
          <a:xfrm>
            <a:off x="457200" y="479425"/>
            <a:ext cx="8220075" cy="993775"/>
          </a:xfrm>
        </p:spPr>
        <p:txBody>
          <a:bodyPr/>
          <a:lstStyle/>
          <a:p>
            <a:pPr eaLnBrk="1" hangingPunct="1"/>
            <a:r>
              <a:rPr lang="en-GB" altLang="en-US" smtClean="0"/>
              <a:t>The Lungs</a:t>
            </a:r>
          </a:p>
        </p:txBody>
      </p:sp>
      <p:sp>
        <p:nvSpPr>
          <p:cNvPr id="3" name="Content Placeholder 2"/>
          <p:cNvSpPr>
            <a:spLocks noGrp="1"/>
          </p:cNvSpPr>
          <p:nvPr>
            <p:ph idx="1"/>
          </p:nvPr>
        </p:nvSpPr>
        <p:spPr>
          <a:xfrm>
            <a:off x="755650" y="1327150"/>
            <a:ext cx="5291138" cy="4579938"/>
          </a:xfrm>
        </p:spPr>
        <p:txBody>
          <a:bodyPr/>
          <a:lstStyle/>
          <a:p>
            <a:pPr marL="285750" indent="-285750" eaLnBrk="1" hangingPunct="1">
              <a:lnSpc>
                <a:spcPct val="150000"/>
              </a:lnSpc>
              <a:buFont typeface="Arial" panose="020B0604020202020204" pitchFamily="34" charset="0"/>
              <a:buChar char="•"/>
            </a:pPr>
            <a:r>
              <a:rPr lang="en-GB" altLang="en-US" smtClean="0">
                <a:latin typeface="Twinkl" pitchFamily="2" charset="0"/>
              </a:rPr>
              <a:t>The ribcage protects the lungs.</a:t>
            </a:r>
          </a:p>
          <a:p>
            <a:pPr marL="285750" indent="-285750" eaLnBrk="1" hangingPunct="1">
              <a:lnSpc>
                <a:spcPct val="150000"/>
              </a:lnSpc>
              <a:buFont typeface="Arial" panose="020B0604020202020204" pitchFamily="34" charset="0"/>
              <a:buChar char="•"/>
            </a:pPr>
            <a:r>
              <a:rPr lang="en-GB" altLang="en-US" smtClean="0">
                <a:latin typeface="Twinkl" pitchFamily="2" charset="0"/>
              </a:rPr>
              <a:t>The lungs take up most of the space in the chest.</a:t>
            </a:r>
          </a:p>
          <a:p>
            <a:pPr marL="285750" indent="-285750" eaLnBrk="1" hangingPunct="1">
              <a:lnSpc>
                <a:spcPct val="150000"/>
              </a:lnSpc>
              <a:buFont typeface="Arial" panose="020B0604020202020204" pitchFamily="34" charset="0"/>
              <a:buChar char="•"/>
            </a:pPr>
            <a:r>
              <a:rPr lang="en-GB" altLang="en-US" smtClean="0">
                <a:latin typeface="Twinkl" pitchFamily="2" charset="0"/>
              </a:rPr>
              <a:t>The left lung is smaller than the right lung so that there is enough space for the heart.</a:t>
            </a:r>
          </a:p>
          <a:p>
            <a:pPr marL="285750" indent="-285750" eaLnBrk="1" hangingPunct="1">
              <a:lnSpc>
                <a:spcPct val="150000"/>
              </a:lnSpc>
              <a:buFont typeface="Arial" panose="020B0604020202020204" pitchFamily="34" charset="0"/>
              <a:buChar char="•"/>
            </a:pPr>
            <a:r>
              <a:rPr lang="en-GB" altLang="en-US" smtClean="0">
                <a:latin typeface="Twinkl" pitchFamily="2" charset="0"/>
              </a:rPr>
              <a:t>The lungs allow you to take in fresh air and get rid of stale air.</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930900" y="3135313"/>
            <a:ext cx="2432050"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776288" y="4524375"/>
            <a:ext cx="476408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Your body needs oxygen to stay alive. When you breathe in, oxygen enters the lungs. The oxygen goes into the bloodstream through your lungs and is carried to the parts of the body that need it.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80088" y="2773363"/>
            <a:ext cx="2678112" cy="328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45325" y="2674938"/>
            <a:ext cx="2032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6750" y="3429000"/>
            <a:ext cx="2032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4363" y="4086225"/>
            <a:ext cx="2032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2705609" flipV="1">
            <a:off x="6584950" y="4368800"/>
            <a:ext cx="3333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8507809" flipV="1">
            <a:off x="6629400" y="4681538"/>
            <a:ext cx="3333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7789165" flipV="1">
            <a:off x="6477794" y="5039519"/>
            <a:ext cx="3333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8630647" flipV="1">
            <a:off x="7393781" y="4309269"/>
            <a:ext cx="3333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402180" flipV="1">
            <a:off x="7367588" y="4749800"/>
            <a:ext cx="3333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2389165" flipV="1">
            <a:off x="7431088" y="5091113"/>
            <a:ext cx="333375" cy="12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26" presetClass="emph" presetSubtype="0" fill="hold" nodeType="withEffect">
                                  <p:stCondLst>
                                    <p:cond delay="0"/>
                                  </p:stCondLst>
                                  <p:childTnLst>
                                    <p:animEffect transition="out" filter="fade">
                                      <p:cBhvr>
                                        <p:cTn id="9" dur="1000" tmFilter="0, 0; .2, .5; .8, .5; 1, 0"/>
                                        <p:tgtEl>
                                          <p:spTgt spid="7"/>
                                        </p:tgtEl>
                                      </p:cBhvr>
                                    </p:animEffect>
                                    <p:animScale>
                                      <p:cBhvr>
                                        <p:cTn id="10" dur="500" autoRev="1" fill="hold"/>
                                        <p:tgtEl>
                                          <p:spTgt spid="7"/>
                                        </p:tgtEl>
                                      </p:cBhvr>
                                      <p:by x="105000" y="105000"/>
                                    </p:animScale>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500"/>
                                        <p:tgtEl>
                                          <p:spTgt spid="3">
                                            <p:txEl>
                                              <p:pRg st="1" end="1"/>
                                            </p:txEl>
                                          </p:spTgt>
                                        </p:tgtEl>
                                      </p:cBhvr>
                                    </p:animEffect>
                                  </p:childTnLst>
                                </p:cTn>
                              </p:par>
                              <p:par>
                                <p:cTn id="16" presetID="10" presetClass="exit" presetSubtype="0" fill="hold" nodeType="withEffect">
                                  <p:stCondLst>
                                    <p:cond delay="0"/>
                                  </p:stCondLst>
                                  <p:childTnLst>
                                    <p:animEffect transition="out" filter="fade">
                                      <p:cBhvr>
                                        <p:cTn id="17" dur="500"/>
                                        <p:tgtEl>
                                          <p:spTgt spid="7"/>
                                        </p:tgtEl>
                                      </p:cBhvr>
                                    </p:animEffect>
                                    <p:set>
                                      <p:cBhvr>
                                        <p:cTn id="18" dur="1" fill="hold">
                                          <p:stCondLst>
                                            <p:cond delay="499"/>
                                          </p:stCondLst>
                                        </p:cTn>
                                        <p:tgtEl>
                                          <p:spTgt spid="7"/>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500"/>
                                        <p:tgtEl>
                                          <p:spTgt spid="3">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childTnLst>
                                </p:cTn>
                              </p:par>
                              <p:par>
                                <p:cTn id="29" presetID="26" presetClass="emph" presetSubtype="0" repeatCount="2000" fill="hold" nodeType="withEffect">
                                  <p:stCondLst>
                                    <p:cond delay="0"/>
                                  </p:stCondLst>
                                  <p:childTnLst>
                                    <p:animEffect transition="out" filter="fade">
                                      <p:cBhvr>
                                        <p:cTn id="30" dur="2000" tmFilter="0, 0; .2, .5; .8, .5; 1, 0"/>
                                        <p:tgtEl>
                                          <p:spTgt spid="4"/>
                                        </p:tgtEl>
                                      </p:cBhvr>
                                    </p:animEffect>
                                    <p:animScale>
                                      <p:cBhvr>
                                        <p:cTn id="31" dur="1000" autoRev="1" fill="hold"/>
                                        <p:tgtEl>
                                          <p:spTgt spid="4"/>
                                        </p:tgtEl>
                                      </p:cBhvr>
                                      <p:by x="105000" y="105000"/>
                                    </p:animScale>
                                  </p:childTnLst>
                                </p:cTn>
                              </p:par>
                            </p:childTnLst>
                          </p:cTn>
                        </p:par>
                      </p:childTnLst>
                    </p:cTn>
                  </p:par>
                  <p:par>
                    <p:cTn id="32" fill="hold" nodeType="clickPar">
                      <p:stCondLst>
                        <p:cond delay="indefinite"/>
                      </p:stCondLst>
                      <p:childTnLst>
                        <p:par>
                          <p:cTn id="33" fill="hold" nodeType="withGroup">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par>
                                <p:cTn id="40" presetID="10" presetClass="entr" presetSubtype="0"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500"/>
                                        <p:tgtEl>
                                          <p:spTgt spid="8"/>
                                        </p:tgtEl>
                                      </p:cBhvr>
                                    </p:animEffect>
                                  </p:childTnLst>
                                </p:cTn>
                              </p:par>
                            </p:childTnLst>
                          </p:cTn>
                        </p:par>
                        <p:par>
                          <p:cTn id="43" fill="hold" nodeType="afterGroup">
                            <p:stCondLst>
                              <p:cond delay="500"/>
                            </p:stCondLst>
                            <p:childTnLst>
                              <p:par>
                                <p:cTn id="44" presetID="10"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childTnLst>
                                </p:cTn>
                              </p:par>
                            </p:childTnLst>
                          </p:cTn>
                        </p:par>
                        <p:par>
                          <p:cTn id="47" fill="hold" nodeType="afterGroup">
                            <p:stCondLst>
                              <p:cond delay="1000"/>
                            </p:stCondLst>
                            <p:childTnLst>
                              <p:par>
                                <p:cTn id="48" presetID="10" presetClass="entr" presetSubtype="0"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fade">
                                      <p:cBhvr>
                                        <p:cTn id="50" dur="500"/>
                                        <p:tgtEl>
                                          <p:spTgt spid="11"/>
                                        </p:tgtEl>
                                      </p:cBhvr>
                                    </p:animEffect>
                                  </p:childTnLst>
                                </p:cTn>
                              </p:par>
                            </p:childTnLst>
                          </p:cTn>
                        </p:par>
                        <p:par>
                          <p:cTn id="51" fill="hold" nodeType="afterGroup">
                            <p:stCondLst>
                              <p:cond delay="1500"/>
                            </p:stCondLst>
                            <p:childTnLst>
                              <p:par>
                                <p:cTn id="52" presetID="10" presetClass="entr" presetSubtype="0" fill="hold"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500"/>
                                        <p:tgtEl>
                                          <p:spTgt spid="12"/>
                                        </p:tgtEl>
                                      </p:cBhvr>
                                    </p:animEffect>
                                  </p:childTnLst>
                                </p:cTn>
                              </p:par>
                              <p:par>
                                <p:cTn id="55" presetID="10" presetClass="entr" presetSubtype="0"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500"/>
                                        <p:tgtEl>
                                          <p:spTgt spid="13"/>
                                        </p:tgtEl>
                                      </p:cBhvr>
                                    </p:animEffect>
                                  </p:childTnLst>
                                </p:cTn>
                              </p:par>
                              <p:par>
                                <p:cTn id="58" presetID="10" presetClass="entr" presetSubtype="0"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par>
                                <p:cTn id="61" presetID="10" presetClass="entr" presetSubtype="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fade">
                                      <p:cBhvr>
                                        <p:cTn id="63" dur="500"/>
                                        <p:tgtEl>
                                          <p:spTgt spid="15"/>
                                        </p:tgtEl>
                                      </p:cBhvr>
                                    </p:animEffect>
                                  </p:childTnLst>
                                </p:cTn>
                              </p:par>
                              <p:par>
                                <p:cTn id="64" presetID="10" presetClass="entr" presetSubtype="0" fill="hold"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fade">
                                      <p:cBhvr>
                                        <p:cTn id="66" dur="500"/>
                                        <p:tgtEl>
                                          <p:spTgt spid="16"/>
                                        </p:tgtEl>
                                      </p:cBhvr>
                                    </p:animEffect>
                                  </p:childTnLst>
                                </p:cTn>
                              </p:par>
                              <p:par>
                                <p:cTn id="67" presetID="10"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animEffect transition="in" filter="fade">
                                      <p:cBhvr>
                                        <p:cTn id="6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479425"/>
            <a:ext cx="8220075" cy="993775"/>
          </a:xfrm>
        </p:spPr>
        <p:txBody>
          <a:bodyPr/>
          <a:lstStyle/>
          <a:p>
            <a:pPr eaLnBrk="1" hangingPunct="1"/>
            <a:r>
              <a:rPr lang="en-GB" altLang="en-US" smtClean="0"/>
              <a:t>The Liver</a:t>
            </a:r>
          </a:p>
        </p:txBody>
      </p:sp>
      <p:sp>
        <p:nvSpPr>
          <p:cNvPr id="3" name="Content Placeholder 2"/>
          <p:cNvSpPr>
            <a:spLocks noGrp="1"/>
          </p:cNvSpPr>
          <p:nvPr>
            <p:ph idx="1"/>
          </p:nvPr>
        </p:nvSpPr>
        <p:spPr>
          <a:xfrm>
            <a:off x="755650" y="1514475"/>
            <a:ext cx="7632700" cy="4578350"/>
          </a:xfrm>
        </p:spPr>
        <p:txBody>
          <a:bodyPr/>
          <a:lstStyle/>
          <a:p>
            <a:pPr marL="285750" indent="-285750" eaLnBrk="1" hangingPunct="1">
              <a:buFont typeface="Arial" panose="020B0604020202020204" pitchFamily="34" charset="0"/>
              <a:buChar char="•"/>
            </a:pPr>
            <a:r>
              <a:rPr lang="en-GB" altLang="en-US" smtClean="0">
                <a:latin typeface="Twinkl" pitchFamily="2" charset="0"/>
              </a:rPr>
              <a:t>The liver is the largest organ inside the body.</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liver gets rid of toxins and helps the body store energy.</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When the body is fully grown the liver will weigh 1.5 kilograms, but by the time it is 60 years old it will have shrunk to 0.8 kilograms!</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22613" y="3803650"/>
            <a:ext cx="3251200"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par>
                                <p:cTn id="18" presetID="6" presetClass="emph" presetSubtype="0" fill="hold" nodeType="withEffect">
                                  <p:stCondLst>
                                    <p:cond delay="0"/>
                                  </p:stCondLst>
                                  <p:childTnLst>
                                    <p:animScale>
                                      <p:cBhvr>
                                        <p:cTn id="19" dur="2000" fill="hold"/>
                                        <p:tgtEl>
                                          <p:spTgt spid="4"/>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57200" y="479425"/>
            <a:ext cx="8220075" cy="993775"/>
          </a:xfrm>
        </p:spPr>
        <p:txBody>
          <a:bodyPr/>
          <a:lstStyle/>
          <a:p>
            <a:pPr eaLnBrk="1" hangingPunct="1"/>
            <a:r>
              <a:rPr lang="en-GB" altLang="en-US" smtClean="0"/>
              <a:t>The Stomach</a:t>
            </a:r>
          </a:p>
        </p:txBody>
      </p:sp>
      <p:sp>
        <p:nvSpPr>
          <p:cNvPr id="3" name="Content Placeholder 2"/>
          <p:cNvSpPr>
            <a:spLocks noGrp="1"/>
          </p:cNvSpPr>
          <p:nvPr>
            <p:ph idx="1"/>
          </p:nvPr>
        </p:nvSpPr>
        <p:spPr>
          <a:xfrm>
            <a:off x="755650" y="1514475"/>
            <a:ext cx="5521325" cy="4578350"/>
          </a:xfrm>
        </p:spPr>
        <p:txBody>
          <a:bodyPr/>
          <a:lstStyle/>
          <a:p>
            <a:pPr marL="285750" indent="-285750" eaLnBrk="1" hangingPunct="1">
              <a:buFont typeface="Arial" panose="020B0604020202020204" pitchFamily="34" charset="0"/>
              <a:buChar char="•"/>
            </a:pPr>
            <a:r>
              <a:rPr lang="en-GB" altLang="en-US" smtClean="0">
                <a:latin typeface="Twinkl" pitchFamily="2" charset="0"/>
              </a:rPr>
              <a:t>When we eat food the body sends it to the stomach and it stays there for 2 ½ to 3 hours.</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stomach muscles squash the food until it is a creamy pulp.</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The stomach produces juices to break down food and kills germs you may have swallowed.</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83188" y="2414588"/>
            <a:ext cx="3205162" cy="347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2" presetClass="emph" presetSubtype="0" fill="hold" nodeType="clickEffect">
                                  <p:stCondLst>
                                    <p:cond delay="0"/>
                                  </p:stCondLst>
                                  <p:childTnLst>
                                    <p:animRot by="120000">
                                      <p:cBhvr>
                                        <p:cTn id="6" dur="200" fill="hold">
                                          <p:stCondLst>
                                            <p:cond delay="0"/>
                                          </p:stCondLst>
                                        </p:cTn>
                                        <p:tgtEl>
                                          <p:spTgt spid="4"/>
                                        </p:tgtEl>
                                        <p:attrNameLst>
                                          <p:attrName>r</p:attrName>
                                        </p:attrNameLst>
                                      </p:cBhvr>
                                    </p:animRot>
                                    <p:animRot by="-240000">
                                      <p:cBhvr>
                                        <p:cTn id="7" dur="400" fill="hold">
                                          <p:stCondLst>
                                            <p:cond delay="400"/>
                                          </p:stCondLst>
                                        </p:cTn>
                                        <p:tgtEl>
                                          <p:spTgt spid="4"/>
                                        </p:tgtEl>
                                        <p:attrNameLst>
                                          <p:attrName>r</p:attrName>
                                        </p:attrNameLst>
                                      </p:cBhvr>
                                    </p:animRot>
                                    <p:animRot by="240000">
                                      <p:cBhvr>
                                        <p:cTn id="8" dur="400" fill="hold">
                                          <p:stCondLst>
                                            <p:cond delay="800"/>
                                          </p:stCondLst>
                                        </p:cTn>
                                        <p:tgtEl>
                                          <p:spTgt spid="4"/>
                                        </p:tgtEl>
                                        <p:attrNameLst>
                                          <p:attrName>r</p:attrName>
                                        </p:attrNameLst>
                                      </p:cBhvr>
                                    </p:animRot>
                                    <p:animRot by="-240000">
                                      <p:cBhvr>
                                        <p:cTn id="9" dur="400" fill="hold">
                                          <p:stCondLst>
                                            <p:cond delay="1200"/>
                                          </p:stCondLst>
                                        </p:cTn>
                                        <p:tgtEl>
                                          <p:spTgt spid="4"/>
                                        </p:tgtEl>
                                        <p:attrNameLst>
                                          <p:attrName>r</p:attrName>
                                        </p:attrNameLst>
                                      </p:cBhvr>
                                    </p:animRot>
                                    <p:animRot by="120000">
                                      <p:cBhvr>
                                        <p:cTn id="10" dur="400" fill="hold">
                                          <p:stCondLst>
                                            <p:cond delay="1600"/>
                                          </p:stCondLst>
                                        </p:cTn>
                                        <p:tgtEl>
                                          <p:spTgt spid="4"/>
                                        </p:tgtEl>
                                        <p:attrNameLst>
                                          <p:attrName>r</p:attrName>
                                        </p:attrNameLst>
                                      </p:cBhvr>
                                    </p:animRot>
                                  </p:childTnLst>
                                </p:cTn>
                              </p:par>
                              <p:par>
                                <p:cTn id="11" presetID="10" presetClass="entr" presetSubtype="0" fill="hold" nodeType="with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500"/>
                                        <p:tgtEl>
                                          <p:spTgt spid="3">
                                            <p:txEl>
                                              <p:pRg st="2" end="2"/>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5132388"/>
            <a:ext cx="7631113" cy="949325"/>
          </a:xfrm>
          <a:prstGeom prst="rect">
            <a:avLst/>
          </a:prstGeom>
          <a:solidFill>
            <a:schemeClr val="bg1"/>
          </a:solidFill>
          <a:ln w="38100">
            <a:solidFill>
              <a:srgbClr val="E7BB8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1"/>
          <p:cNvSpPr>
            <a:spLocks noGrp="1"/>
          </p:cNvSpPr>
          <p:nvPr>
            <p:ph type="title"/>
          </p:nvPr>
        </p:nvSpPr>
        <p:spPr>
          <a:xfrm>
            <a:off x="457200" y="479425"/>
            <a:ext cx="8220075" cy="993775"/>
          </a:xfrm>
        </p:spPr>
        <p:txBody>
          <a:bodyPr/>
          <a:lstStyle/>
          <a:p>
            <a:pPr eaLnBrk="1" hangingPunct="1"/>
            <a:r>
              <a:rPr lang="en-GB" altLang="en-US" smtClean="0"/>
              <a:t>The Skin</a:t>
            </a:r>
          </a:p>
        </p:txBody>
      </p:sp>
      <p:sp>
        <p:nvSpPr>
          <p:cNvPr id="3" name="Content Placeholder 2"/>
          <p:cNvSpPr>
            <a:spLocks noGrp="1"/>
          </p:cNvSpPr>
          <p:nvPr>
            <p:ph idx="1"/>
          </p:nvPr>
        </p:nvSpPr>
        <p:spPr>
          <a:xfrm>
            <a:off x="755650" y="1330325"/>
            <a:ext cx="5911850" cy="3756025"/>
          </a:xfrm>
        </p:spPr>
        <p:txBody>
          <a:bodyPr rtlCol="0">
            <a:normAutofit/>
          </a:bodyPr>
          <a:lstStyle/>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is tough and strong, just right for covering your body and protecting it.</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helps to keep our body at just the right temperature.</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is the body’s largest organ!</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allows us to have the sense of touch.</a:t>
            </a:r>
          </a:p>
          <a:p>
            <a:pPr marL="285750" indent="-285750" eaLnBrk="1" fontAlgn="auto" hangingPunct="1">
              <a:lnSpc>
                <a:spcPct val="100000"/>
              </a:lnSpc>
              <a:spcBef>
                <a:spcPts val="400"/>
              </a:spcBef>
              <a:spcAft>
                <a:spcPts val="0"/>
              </a:spcAft>
              <a:buFont typeface="Arial" panose="020B0604020202020204" pitchFamily="34" charset="0"/>
              <a:buChar char="•"/>
              <a:defRPr/>
            </a:pPr>
            <a:endParaRPr lang="en-GB" sz="1750" dirty="0">
              <a:cs typeface="+mn-cs"/>
            </a:endParaRPr>
          </a:p>
          <a:p>
            <a:pPr marL="285750" indent="-285750" eaLnBrk="1" fontAlgn="auto" hangingPunct="1">
              <a:lnSpc>
                <a:spcPct val="100000"/>
              </a:lnSpc>
              <a:spcBef>
                <a:spcPts val="400"/>
              </a:spcBef>
              <a:spcAft>
                <a:spcPts val="0"/>
              </a:spcAft>
              <a:buFont typeface="Arial" panose="020B0604020202020204" pitchFamily="34" charset="0"/>
              <a:buChar char="•"/>
              <a:defRPr/>
            </a:pPr>
            <a:r>
              <a:rPr lang="en-GB" sz="1750" dirty="0">
                <a:cs typeface="+mn-cs"/>
              </a:rPr>
              <a:t>The skin is very important. It covers and protects everything inside the body.</a:t>
            </a:r>
          </a:p>
        </p:txBody>
      </p:sp>
      <p:pic>
        <p:nvPicPr>
          <p:cNvPr id="18437" name="Picture 3"/>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57925" y="1255713"/>
            <a:ext cx="2089150" cy="390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850900" y="5159375"/>
            <a:ext cx="7442200" cy="922338"/>
          </a:xfrm>
          <a:prstGeom prst="rect">
            <a:avLst/>
          </a:prstGeom>
          <a:noFill/>
        </p:spPr>
        <p:txBody>
          <a:bodyPr>
            <a:spAutoFit/>
          </a:bodyPr>
          <a:lstStyle/>
          <a:p>
            <a:pPr eaLnBrk="1" fontAlgn="auto" hangingPunct="1">
              <a:spcBef>
                <a:spcPts val="0"/>
              </a:spcBef>
              <a:spcAft>
                <a:spcPts val="0"/>
              </a:spcAft>
              <a:defRPr/>
            </a:pPr>
            <a:r>
              <a:rPr lang="en-GB" sz="1750" dirty="0">
                <a:latin typeface="+mn-lt"/>
              </a:rPr>
              <a:t>Skin is always renewing itself. Though you cannot see it happening, every minute of the day we lose about 30,000 to 40,000 dead skin cells off the surface of our skin.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57200" y="479425"/>
            <a:ext cx="8220075" cy="993775"/>
          </a:xfrm>
        </p:spPr>
        <p:txBody>
          <a:bodyPr/>
          <a:lstStyle/>
          <a:p>
            <a:pPr eaLnBrk="1" hangingPunct="1"/>
            <a:r>
              <a:rPr lang="en-GB" altLang="en-US" smtClean="0"/>
              <a:t>The Intestines</a:t>
            </a:r>
          </a:p>
        </p:txBody>
      </p:sp>
      <p:sp>
        <p:nvSpPr>
          <p:cNvPr id="19459" name="Content Placeholder 2"/>
          <p:cNvSpPr>
            <a:spLocks noGrp="1"/>
          </p:cNvSpPr>
          <p:nvPr>
            <p:ph idx="1"/>
          </p:nvPr>
        </p:nvSpPr>
        <p:spPr>
          <a:xfrm>
            <a:off x="755650" y="1514475"/>
            <a:ext cx="3363913" cy="377825"/>
          </a:xfrm>
        </p:spPr>
        <p:txBody>
          <a:bodyPr/>
          <a:lstStyle/>
          <a:p>
            <a:pPr eaLnBrk="1" hangingPunct="1"/>
            <a:r>
              <a:rPr lang="en-GB" altLang="en-US" smtClean="0">
                <a:latin typeface="Twinkl" pitchFamily="2" charset="0"/>
              </a:rPr>
              <a:t>The intestines are in two parts:</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913313" y="2236788"/>
            <a:ext cx="3035300" cy="320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72113" y="2528888"/>
            <a:ext cx="2160587"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3859213" y="1452563"/>
            <a:ext cx="21066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large intestine </a:t>
            </a:r>
          </a:p>
        </p:txBody>
      </p:sp>
      <p:sp>
        <p:nvSpPr>
          <p:cNvPr id="9" name="Rectangle 8"/>
          <p:cNvSpPr>
            <a:spLocks noChangeArrowheads="1"/>
          </p:cNvSpPr>
          <p:nvPr/>
        </p:nvSpPr>
        <p:spPr bwMode="auto">
          <a:xfrm>
            <a:off x="5743575" y="1452563"/>
            <a:ext cx="25892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and the small intestine.</a:t>
            </a:r>
          </a:p>
        </p:txBody>
      </p:sp>
      <p:sp>
        <p:nvSpPr>
          <p:cNvPr id="17" name="Rectangle 16"/>
          <p:cNvSpPr/>
          <p:nvPr/>
        </p:nvSpPr>
        <p:spPr>
          <a:xfrm>
            <a:off x="755650" y="2236788"/>
            <a:ext cx="3478213" cy="1900237"/>
          </a:xfrm>
          <a:prstGeom prst="rect">
            <a:avLst/>
          </a:prstGeom>
          <a:solidFill>
            <a:schemeClr val="bg1"/>
          </a:solidFill>
          <a:ln w="38100">
            <a:solidFill>
              <a:srgbClr val="872D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 name="Rectangle 17"/>
          <p:cNvSpPr/>
          <p:nvPr/>
        </p:nvSpPr>
        <p:spPr>
          <a:xfrm>
            <a:off x="755650" y="4322763"/>
            <a:ext cx="3478213" cy="1360487"/>
          </a:xfrm>
          <a:prstGeom prst="rect">
            <a:avLst/>
          </a:prstGeom>
          <a:solidFill>
            <a:schemeClr val="bg1"/>
          </a:solidFill>
          <a:ln w="38100">
            <a:solidFill>
              <a:srgbClr val="B9515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 name="Rectangle 18"/>
          <p:cNvSpPr>
            <a:spLocks noChangeArrowheads="1"/>
          </p:cNvSpPr>
          <p:nvPr/>
        </p:nvSpPr>
        <p:spPr bwMode="auto">
          <a:xfrm>
            <a:off x="842963" y="2305050"/>
            <a:ext cx="3390900"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small intestine is a narrow coiled tube that is about 6 or 7 metres long. When food leaves the stomach it comes here so that nutrients can be absorbed back into the body.</a:t>
            </a:r>
          </a:p>
        </p:txBody>
      </p:sp>
      <p:sp>
        <p:nvSpPr>
          <p:cNvPr id="20" name="Rectangle 19"/>
          <p:cNvSpPr>
            <a:spLocks noChangeArrowheads="1"/>
          </p:cNvSpPr>
          <p:nvPr/>
        </p:nvSpPr>
        <p:spPr bwMode="auto">
          <a:xfrm>
            <a:off x="842963" y="4381500"/>
            <a:ext cx="3276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Water and food that cannot be digested pass into the large intestine and come out of your body as waste.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7" grpId="0" animBg="1"/>
      <p:bldP spid="18" grpId="0" animBg="1"/>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479425"/>
            <a:ext cx="8220075" cy="993775"/>
          </a:xfrm>
        </p:spPr>
        <p:txBody>
          <a:bodyPr/>
          <a:lstStyle/>
          <a:p>
            <a:pPr eaLnBrk="1" hangingPunct="1"/>
            <a:r>
              <a:rPr lang="en-GB" altLang="en-US" smtClean="0"/>
              <a:t>The Kidneys</a:t>
            </a:r>
          </a:p>
        </p:txBody>
      </p:sp>
      <p:sp>
        <p:nvSpPr>
          <p:cNvPr id="3" name="Content Placeholder 2"/>
          <p:cNvSpPr>
            <a:spLocks noGrp="1"/>
          </p:cNvSpPr>
          <p:nvPr>
            <p:ph idx="1"/>
          </p:nvPr>
        </p:nvSpPr>
        <p:spPr>
          <a:xfrm>
            <a:off x="755650" y="1514475"/>
            <a:ext cx="7632700" cy="1071563"/>
          </a:xfrm>
        </p:spPr>
        <p:txBody>
          <a:bodyPr rtlCol="0">
            <a:normAutofit/>
          </a:bodyPr>
          <a:lstStyle/>
          <a:p>
            <a:pPr marL="285750" indent="-285750" eaLnBrk="1" fontAlgn="auto" hangingPunct="1">
              <a:spcAft>
                <a:spcPts val="0"/>
              </a:spcAft>
              <a:buFont typeface="Arial" panose="020B0604020202020204" pitchFamily="34" charset="0"/>
              <a:buChar char="•"/>
              <a:defRPr/>
            </a:pPr>
            <a:r>
              <a:rPr lang="en-GB" dirty="0">
                <a:cs typeface="+mn-cs"/>
              </a:rPr>
              <a:t>One of the main jobs of the kidneys is to filter out the waste in the blood. Most of the waste is just stuff your body doesn’t need because it already has enough. The waste is combined with water to make urine. This travels to the bladder.</a:t>
            </a:r>
          </a:p>
          <a:p>
            <a:pPr eaLnBrk="1" fontAlgn="auto" hangingPunct="1">
              <a:spcAft>
                <a:spcPts val="0"/>
              </a:spcAft>
              <a:defRPr/>
            </a:pPr>
            <a:endParaRPr lang="en-GB" dirty="0">
              <a:cs typeface="+mn-cs"/>
            </a:endParaRPr>
          </a:p>
        </p:txBody>
      </p:sp>
      <p:pic>
        <p:nvPicPr>
          <p:cNvPr id="2048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27650" y="2470150"/>
            <a:ext cx="2608263" cy="273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755650" y="2627313"/>
            <a:ext cx="45720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pPr>
            <a:r>
              <a:rPr lang="en-GB" altLang="en-US">
                <a:solidFill>
                  <a:schemeClr val="tx1"/>
                </a:solidFill>
              </a:rPr>
              <a:t>The kidney is just as important as the heart. The body needs at least one kidney to survive.</a:t>
            </a:r>
          </a:p>
        </p:txBody>
      </p:sp>
      <p:sp>
        <p:nvSpPr>
          <p:cNvPr id="6" name="Rectangle 5"/>
          <p:cNvSpPr/>
          <p:nvPr/>
        </p:nvSpPr>
        <p:spPr>
          <a:xfrm>
            <a:off x="755650" y="3746500"/>
            <a:ext cx="4491038" cy="1085850"/>
          </a:xfrm>
          <a:prstGeom prst="rect">
            <a:avLst/>
          </a:prstGeom>
          <a:solidFill>
            <a:schemeClr val="bg1"/>
          </a:solidFill>
          <a:ln w="38100">
            <a:solidFill>
              <a:srgbClr val="872D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Rectangle 6"/>
          <p:cNvSpPr>
            <a:spLocks noChangeArrowheads="1"/>
          </p:cNvSpPr>
          <p:nvPr/>
        </p:nvSpPr>
        <p:spPr bwMode="auto">
          <a:xfrm>
            <a:off x="790575" y="3827463"/>
            <a:ext cx="43672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If you have ever seen a kidney bean, then you have a pretty good idea of what a kidney looks like!</a:t>
            </a:r>
          </a:p>
        </p:txBody>
      </p:sp>
      <p:sp>
        <p:nvSpPr>
          <p:cNvPr id="8" name="Rectangle 7"/>
          <p:cNvSpPr/>
          <p:nvPr/>
        </p:nvSpPr>
        <p:spPr>
          <a:xfrm>
            <a:off x="755650" y="5008563"/>
            <a:ext cx="4491038" cy="1085850"/>
          </a:xfrm>
          <a:prstGeom prst="rect">
            <a:avLst/>
          </a:prstGeom>
          <a:solidFill>
            <a:schemeClr val="bg1"/>
          </a:solidFill>
          <a:ln w="38100">
            <a:solidFill>
              <a:srgbClr val="872D2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 name="Rectangle 8"/>
          <p:cNvSpPr>
            <a:spLocks noChangeArrowheads="1"/>
          </p:cNvSpPr>
          <p:nvPr/>
        </p:nvSpPr>
        <p:spPr bwMode="auto">
          <a:xfrm>
            <a:off x="790575" y="5094288"/>
            <a:ext cx="4367213"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Kidneys come in pairs. Each kidney is 13cm long and about 8cm wide. About the size of a computer mouse.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479425"/>
            <a:ext cx="8220075" cy="993775"/>
          </a:xfrm>
        </p:spPr>
        <p:txBody>
          <a:bodyPr/>
          <a:lstStyle/>
          <a:p>
            <a:pPr eaLnBrk="1" hangingPunct="1"/>
            <a:r>
              <a:rPr lang="en-GB" altLang="en-US" smtClean="0"/>
              <a:t>The Bladder</a:t>
            </a:r>
          </a:p>
        </p:txBody>
      </p:sp>
      <p:sp>
        <p:nvSpPr>
          <p:cNvPr id="3" name="Content Placeholder 2"/>
          <p:cNvSpPr>
            <a:spLocks noGrp="1"/>
          </p:cNvSpPr>
          <p:nvPr>
            <p:ph idx="1"/>
          </p:nvPr>
        </p:nvSpPr>
        <p:spPr>
          <a:xfrm>
            <a:off x="755650" y="1989138"/>
            <a:ext cx="5059363" cy="2879725"/>
          </a:xfrm>
        </p:spPr>
        <p:txBody>
          <a:bodyPr/>
          <a:lstStyle/>
          <a:p>
            <a:pPr marL="285750" indent="-285750" eaLnBrk="1" hangingPunct="1">
              <a:buFont typeface="Arial" panose="020B0604020202020204" pitchFamily="34" charset="0"/>
              <a:buChar char="•"/>
            </a:pPr>
            <a:r>
              <a:rPr lang="en-GB" altLang="en-US" smtClean="0">
                <a:latin typeface="Twinkl" pitchFamily="2" charset="0"/>
              </a:rPr>
              <a:t>The bladder is a bag that collect the urine that leaves the kidneys. When the bladder is full it sends a message to the brain and you go to the toilet.</a:t>
            </a: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endParaRPr lang="en-GB" altLang="en-US" smtClean="0">
              <a:latin typeface="Twinkl" pitchFamily="2" charset="0"/>
            </a:endParaRPr>
          </a:p>
          <a:p>
            <a:pPr marL="285750" indent="-285750" eaLnBrk="1" hangingPunct="1">
              <a:buFont typeface="Arial" panose="020B0604020202020204" pitchFamily="34" charset="0"/>
              <a:buChar char="•"/>
            </a:pPr>
            <a:r>
              <a:rPr lang="en-GB" altLang="en-US" smtClean="0">
                <a:latin typeface="Twinkl" pitchFamily="2" charset="0"/>
              </a:rPr>
              <a:t>Drinking plenty of water and avoiding rich foods will help keeps the bladder and kidneys in good condition.</a:t>
            </a:r>
          </a:p>
        </p:txBody>
      </p:sp>
      <p:pic>
        <p:nvPicPr>
          <p:cNvPr id="2150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83300" y="1514475"/>
            <a:ext cx="1925638"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033" y="466275"/>
            <a:ext cx="8220075" cy="994306"/>
          </a:xfrm>
        </p:spPr>
        <p:txBody>
          <a:bodyPr/>
          <a:lstStyle/>
          <a:p>
            <a:r>
              <a:rPr lang="en-GB" dirty="0" smtClean="0"/>
              <a:t>Task!</a:t>
            </a:r>
            <a:endParaRPr lang="en-GB" dirty="0"/>
          </a:p>
        </p:txBody>
      </p:sp>
      <p:sp>
        <p:nvSpPr>
          <p:cNvPr id="3" name="Content Placeholder 2"/>
          <p:cNvSpPr>
            <a:spLocks noGrp="1"/>
          </p:cNvSpPr>
          <p:nvPr>
            <p:ph idx="1"/>
          </p:nvPr>
        </p:nvSpPr>
        <p:spPr>
          <a:xfrm>
            <a:off x="492033" y="1191729"/>
            <a:ext cx="4445727" cy="3188683"/>
          </a:xfrm>
        </p:spPr>
        <p:txBody>
          <a:bodyPr/>
          <a:lstStyle/>
          <a:p>
            <a:r>
              <a:rPr lang="en-GB" dirty="0" smtClean="0"/>
              <a:t>Now I want you to draw a large outline of a body on a page in your workbook. OR work on a computer- copy and paste a picture onto a word document and use textboxes and arrows to label the organs.</a:t>
            </a:r>
          </a:p>
          <a:p>
            <a:r>
              <a:rPr lang="en-GB" dirty="0" smtClean="0"/>
              <a:t>Draw arrows to and label the organs! Write one fact about each organ. If you can’t remember, go back through the slides to check. </a:t>
            </a:r>
          </a:p>
          <a:p>
            <a:r>
              <a:rPr lang="en-GB" dirty="0" smtClean="0"/>
              <a:t>I have done one for you. </a:t>
            </a:r>
          </a:p>
          <a:p>
            <a:r>
              <a:rPr lang="en-GB" dirty="0" smtClean="0"/>
              <a:t>The organs are:</a:t>
            </a:r>
          </a:p>
          <a:p>
            <a:endParaRPr lang="en-GB" dirty="0"/>
          </a:p>
        </p:txBody>
      </p:sp>
      <p:pic>
        <p:nvPicPr>
          <p:cNvPr id="29702" name="Picture 6" descr="NHS The Health Literacy Place | Body outline - adul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2333" y="1364985"/>
            <a:ext cx="3543300" cy="4876801"/>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Arrow Connector 4"/>
          <p:cNvCxnSpPr/>
          <p:nvPr/>
        </p:nvCxnSpPr>
        <p:spPr>
          <a:xfrm flipH="1">
            <a:off x="6862354" y="1473201"/>
            <a:ext cx="566057" cy="32076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351396" y="894919"/>
            <a:ext cx="1457187" cy="1477328"/>
          </a:xfrm>
          <a:prstGeom prst="rect">
            <a:avLst/>
          </a:prstGeom>
          <a:noFill/>
        </p:spPr>
        <p:txBody>
          <a:bodyPr wrap="square" rtlCol="0">
            <a:spAutoFit/>
          </a:bodyPr>
          <a:lstStyle/>
          <a:p>
            <a:r>
              <a:rPr lang="en-GB" dirty="0" smtClean="0"/>
              <a:t>Brain: It is split into two sides called hemispheres</a:t>
            </a:r>
            <a:endParaRPr lang="en-GB" dirty="0"/>
          </a:p>
        </p:txBody>
      </p:sp>
      <p:sp>
        <p:nvSpPr>
          <p:cNvPr id="10" name="Content Placeholder 2"/>
          <p:cNvSpPr txBox="1">
            <a:spLocks/>
          </p:cNvSpPr>
          <p:nvPr/>
        </p:nvSpPr>
        <p:spPr bwMode="auto">
          <a:xfrm>
            <a:off x="530131" y="4450080"/>
            <a:ext cx="4445727" cy="1594341"/>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0" tIns="0" rIns="0" bIns="0" numCol="2" anchor="t" anchorCtr="0" compatLnSpc="1">
            <a:prstTxWarp prst="textNoShape">
              <a:avLst/>
            </a:prstTxWarp>
          </a:bodyPr>
          <a:lstStyle>
            <a:lvl1pPr marL="0" indent="0" algn="l" rtl="0" eaLnBrk="0" fontAlgn="base" hangingPunct="0">
              <a:lnSpc>
                <a:spcPct val="90000"/>
              </a:lnSpc>
              <a:spcBef>
                <a:spcPts val="1000"/>
              </a:spcBef>
              <a:spcAft>
                <a:spcPct val="0"/>
              </a:spcAft>
              <a:buFont typeface="Arial" panose="020B0604020202020204" pitchFamily="34" charset="0"/>
              <a:buNone/>
              <a:defRPr kern="1200" baseline="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Arial" panose="020B0604020202020204" pitchFamily="34" charset="0"/>
              <a:buChar char="•"/>
            </a:pPr>
            <a:r>
              <a:rPr lang="en-GB" dirty="0" smtClean="0"/>
              <a:t>Bladder</a:t>
            </a:r>
          </a:p>
          <a:p>
            <a:pPr marL="285750" indent="-285750">
              <a:buFont typeface="Arial" panose="020B0604020202020204" pitchFamily="34" charset="0"/>
              <a:buChar char="•"/>
            </a:pPr>
            <a:r>
              <a:rPr lang="en-GB" dirty="0" smtClean="0"/>
              <a:t>Kidneys</a:t>
            </a:r>
          </a:p>
          <a:p>
            <a:pPr marL="285750" indent="-285750">
              <a:buFont typeface="Arial" panose="020B0604020202020204" pitchFamily="34" charset="0"/>
              <a:buChar char="•"/>
            </a:pPr>
            <a:r>
              <a:rPr lang="en-GB" dirty="0" smtClean="0"/>
              <a:t>Large intestine</a:t>
            </a:r>
          </a:p>
          <a:p>
            <a:pPr marL="285750" indent="-285750">
              <a:buFont typeface="Arial" panose="020B0604020202020204" pitchFamily="34" charset="0"/>
              <a:buChar char="•"/>
            </a:pPr>
            <a:r>
              <a:rPr lang="en-GB" dirty="0" smtClean="0"/>
              <a:t>Small intestine </a:t>
            </a:r>
          </a:p>
          <a:p>
            <a:pPr marL="285750" indent="-285750">
              <a:buFont typeface="Arial" panose="020B0604020202020204" pitchFamily="34" charset="0"/>
              <a:buChar char="•"/>
            </a:pPr>
            <a:r>
              <a:rPr lang="en-GB" dirty="0" smtClean="0"/>
              <a:t>Liver</a:t>
            </a:r>
          </a:p>
          <a:p>
            <a:pPr marL="285750" indent="-285750">
              <a:buFont typeface="Arial" panose="020B0604020202020204" pitchFamily="34" charset="0"/>
              <a:buChar char="•"/>
            </a:pPr>
            <a:r>
              <a:rPr lang="en-GB" dirty="0" smtClean="0"/>
              <a:t>Heart </a:t>
            </a:r>
          </a:p>
          <a:p>
            <a:pPr marL="285750" indent="-285750">
              <a:buFont typeface="Arial" panose="020B0604020202020204" pitchFamily="34" charset="0"/>
              <a:buChar char="•"/>
            </a:pPr>
            <a:r>
              <a:rPr lang="en-GB" dirty="0" smtClean="0"/>
              <a:t>Skin </a:t>
            </a:r>
          </a:p>
          <a:p>
            <a:pPr marL="285750" indent="-285750">
              <a:buFont typeface="Arial" panose="020B0604020202020204" pitchFamily="34" charset="0"/>
              <a:buChar char="•"/>
            </a:pPr>
            <a:r>
              <a:rPr lang="en-GB" dirty="0" smtClean="0"/>
              <a:t>Stomach</a:t>
            </a:r>
          </a:p>
          <a:p>
            <a:pPr marL="285750" indent="-285750">
              <a:buFont typeface="Arial" panose="020B0604020202020204" pitchFamily="34" charset="0"/>
              <a:buChar char="•"/>
            </a:pPr>
            <a:r>
              <a:rPr lang="en-GB" dirty="0" smtClean="0"/>
              <a:t>Trachea</a:t>
            </a:r>
          </a:p>
          <a:p>
            <a:pPr marL="285750" indent="-285750">
              <a:buFont typeface="Arial" panose="020B0604020202020204" pitchFamily="34" charset="0"/>
              <a:buChar char="•"/>
            </a:pPr>
            <a:r>
              <a:rPr lang="en-GB" dirty="0" smtClean="0"/>
              <a:t>Brain  </a:t>
            </a:r>
            <a:endParaRPr lang="en-GB" dirty="0"/>
          </a:p>
        </p:txBody>
      </p:sp>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duotone>
              <a:prstClr val="black"/>
              <a:srgbClr val="FF0000">
                <a:tint val="45000"/>
                <a:satMod val="400000"/>
              </a:srgbClr>
            </a:duotone>
          </a:blip>
          <a:stretch>
            <a:fillRect/>
          </a:stretch>
        </p:blipFill>
        <p:spPr>
          <a:xfrm>
            <a:off x="5334816" y="704366"/>
            <a:ext cx="487363" cy="487363"/>
          </a:xfrm>
          <a:prstGeom prst="rect">
            <a:avLst/>
          </a:prstGeom>
        </p:spPr>
      </p:pic>
    </p:spTree>
    <p:extLst>
      <p:ext uri="{BB962C8B-B14F-4D97-AF65-F5344CB8AC3E}">
        <p14:creationId xmlns:p14="http://schemas.microsoft.com/office/powerpoint/2010/main" val="210569638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790" fill="hold"/>
                                        <p:tgtEl>
                                          <p:spTgt spid="7"/>
                                        </p:tgtEl>
                                      </p:cBhvr>
                                    </p:cmd>
                                  </p:childTnLst>
                                </p:cTn>
                              </p:par>
                            </p:childTnLst>
                          </p:cTn>
                        </p:par>
                      </p:childTnLst>
                    </p:cTn>
                  </p:par>
                </p:childTnLst>
              </p:cTn>
              <p:nextCondLst>
                <p:cond evt="onClick" delay="0">
                  <p:tgtEl>
                    <p:spTgt spid="7"/>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1410</TotalTime>
  <Words>1067</Words>
  <Application>Microsoft Office PowerPoint</Application>
  <PresentationFormat>On-screen Show (4:3)</PresentationFormat>
  <Paragraphs>106</Paragraphs>
  <Slides>15</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Twinkl</vt:lpstr>
      <vt:lpstr>Calibri</vt:lpstr>
      <vt:lpstr>Sassoon Infant Rg</vt:lpstr>
      <vt:lpstr>Arial</vt:lpstr>
      <vt:lpstr>Twinkl SemiBold</vt:lpstr>
      <vt:lpstr>Office Theme</vt:lpstr>
      <vt:lpstr>PowerPoint Presentation</vt:lpstr>
      <vt:lpstr>Let’s have a look inside the body…</vt:lpstr>
      <vt:lpstr>Here Are All the Organs</vt:lpstr>
      <vt:lpstr>The Brain</vt:lpstr>
      <vt:lpstr>The Brain</vt:lpstr>
      <vt:lpstr>The Heart</vt:lpstr>
      <vt:lpstr>The Trachea</vt:lpstr>
      <vt:lpstr>The Lungs</vt:lpstr>
      <vt:lpstr>The Liver</vt:lpstr>
      <vt:lpstr>The Stomach</vt:lpstr>
      <vt:lpstr>The Skin</vt:lpstr>
      <vt:lpstr>The Intestines</vt:lpstr>
      <vt:lpstr>The Kidneys</vt:lpstr>
      <vt:lpstr>The Bladder</vt:lpstr>
      <vt:lpstr>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Hannah Dannell</cp:lastModifiedBy>
  <cp:revision>146</cp:revision>
  <dcterms:created xsi:type="dcterms:W3CDTF">2014-10-01T16:09:27Z</dcterms:created>
  <dcterms:modified xsi:type="dcterms:W3CDTF">2020-04-22T19:45:41Z</dcterms:modified>
</cp:coreProperties>
</file>