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>
  <p:sldMasterIdLst>
    <p:sldMasterId id="2147483648" r:id="rId3"/>
  </p:sldMasterIdLst>
  <p:handoutMasterIdLst>
    <p:handoutMasterId r:id="rId31"/>
  </p:handoutMasterIdLst>
  <p:sldIdLst>
    <p:sldId id="294" r:id="rId4"/>
    <p:sldId id="256" r:id="rId5"/>
    <p:sldId id="257" r:id="rId6"/>
    <p:sldId id="279" r:id="rId7"/>
    <p:sldId id="278" r:id="rId8"/>
    <p:sldId id="258" r:id="rId9"/>
    <p:sldId id="259" r:id="rId10"/>
    <p:sldId id="260" r:id="rId11"/>
    <p:sldId id="261" r:id="rId12"/>
    <p:sldId id="262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95" r:id="rId28"/>
    <p:sldId id="296" r:id="rId29"/>
    <p:sldId id="297" r:id="rId30"/>
  </p:sldIdLst>
  <p:sldSz cx="9144000" cy="6858000" type="screen4x3"/>
  <p:notesSz cx="7099300" cy="10234613"/>
  <p:embeddedFontLst>
    <p:embeddedFont>
      <p:font typeface="Comic Sans MS" panose="030F0702030302020204" pitchFamily="66" charset="0"/>
      <p:regular r:id="rId32"/>
      <p:bold r:id="rId33"/>
      <p:italic r:id="rId34"/>
      <p:boldItalic r:id="rId35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rgbClr val="424200"/>
        </a:solidFill>
        <a:latin typeface="Comic Sans MS" panose="030F0702030302020204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424200"/>
        </a:solidFill>
        <a:latin typeface="Comic Sans MS" panose="030F0702030302020204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424200"/>
        </a:solidFill>
        <a:latin typeface="Comic Sans MS" panose="030F0702030302020204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424200"/>
        </a:solidFill>
        <a:latin typeface="Comic Sans MS" panose="030F0702030302020204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424200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rgbClr val="424200"/>
        </a:solidFill>
        <a:latin typeface="Comic Sans MS" panose="030F0702030302020204" pitchFamily="66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rgbClr val="424200"/>
        </a:solidFill>
        <a:latin typeface="Comic Sans MS" panose="030F0702030302020204" pitchFamily="66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rgbClr val="424200"/>
        </a:solidFill>
        <a:latin typeface="Comic Sans MS" panose="030F0702030302020204" pitchFamily="66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rgbClr val="424200"/>
        </a:solidFill>
        <a:latin typeface="Comic Sans MS" panose="030F0702030302020204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424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47D05B-A27B-B3EF-9B4C-DCC9600AFF0A}" v="2" dt="2020-04-15T18:35:13.7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06" autoAdjust="0"/>
    <p:restoredTop sz="90929"/>
  </p:normalViewPr>
  <p:slideViewPr>
    <p:cSldViewPr>
      <p:cViewPr>
        <p:scale>
          <a:sx n="75" d="100"/>
          <a:sy n="75" d="100"/>
        </p:scale>
        <p:origin x="1469" y="1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ableStyles" Target="tableStyles.xml"/><Relationship Id="rId21" Type="http://schemas.openxmlformats.org/officeDocument/2006/relationships/slide" Target="slides/slide18.xml"/><Relationship Id="rId34" Type="http://schemas.openxmlformats.org/officeDocument/2006/relationships/font" Target="fonts/font3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font" Target="fonts/font2.fntdata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font" Target="fonts/font1.fntdata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font" Target="fonts/font4.fntdata"/><Relationship Id="rId8" Type="http://schemas.openxmlformats.org/officeDocument/2006/relationships/slide" Target="slides/slide5.xml"/><Relationship Id="rId3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64890041-D0FF-465A-86C5-E2ED7A7E0DC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1AF8BCBA-5CC2-4526-AA13-09CAC28C2DE2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725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8916" name="Rectangle 4">
            <a:extLst>
              <a:ext uri="{FF2B5EF4-FFF2-40B4-BE49-F238E27FC236}">
                <a16:creationId xmlns:a16="http://schemas.microsoft.com/office/drawing/2014/main" id="{2373B62B-7647-42B0-8750-8D52ACB4B3EC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3438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8917" name="Rectangle 5">
            <a:extLst>
              <a:ext uri="{FF2B5EF4-FFF2-40B4-BE49-F238E27FC236}">
                <a16:creationId xmlns:a16="http://schemas.microsoft.com/office/drawing/2014/main" id="{C66487BC-4967-4135-8A6B-0F37F3C1D6C3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fld id="{19EE64E5-223C-4C98-BF57-A0460751BAE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8117DBB-461E-48BE-A717-7D84D20C71E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67CE68D-EFCD-445A-A6AE-942B31C306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168EBCA-6889-404F-BBA6-188728ACCC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35EC0D-D304-4237-931F-EB896C13B6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9455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62C31E0-9F20-453E-8A1F-51555F6B16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4A1DB1B-B55E-4303-9651-3381673DF2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A819095-7328-4983-9DEF-F922E257BD6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73C261-E2B9-44D2-B2A9-C169A24AB97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86002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C20DA74-305A-4935-BA0C-55057C78514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8D2860D-98E1-4BCB-A63A-E08880D3B8F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DB2BC0A-319B-41A3-8A8D-36A12A14E66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1C76F8-FB2F-4D90-93BD-38D73B29A27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70645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8AC9E0-1FB5-4DAC-ACBA-743F43D1DD3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C404CCD-8292-4DD8-9279-F4C568F84B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25B796-8FA3-43D8-87E3-BC828E4981C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77E4D4-E12A-45F1-8CF7-4806B93B10A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1296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FDABC322-7205-4BD4-A300-A83ACD01777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33BAF860-90B9-4E1E-A620-882E10CA3F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93479A76-C9D7-4D3B-9BD7-C6E20C5C0B6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F8EBED-F3D2-463C-965E-C006975230D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0741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16EF1CEB-29E7-42CA-98FE-7909C24AAC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645911D-3524-475C-B569-EB6D8740AF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656AF68-DA51-4357-A194-A84F3B0AFA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A88692-0916-4D5C-A08D-6166DBC6E5E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07249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C88E14DA-3B22-460F-A3EE-D106DA3D8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E08D288-D1BB-4A86-983E-DE2D26215B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2836210-00E1-4529-9467-977EC62B921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F6F4C6-7438-4CC5-A217-D2BB8BF0E79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90199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90F5BB-140B-428E-9043-FE3A6291216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9090427-B0B0-4F35-8A40-0A09250B97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2F195A-B480-494C-8652-2790B27EE9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FEE189-1A9B-4DB4-AC27-38154FF848D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043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544848-4312-4E09-A26B-F25BE8F25BE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340A761-1E28-46F3-81FB-C91EA8AEB8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4B57C5-53C3-447E-B113-4D07D4CD8A6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5CF1B9-DA99-48C0-8E59-B656859CBD8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7725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368ED0D-89E7-4CCF-BDDA-5EDD1BAE75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6BD4C9B-7F92-48A8-A88A-A1F31BF911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D43BFB-7D8B-4751-A262-19140E258D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9E3416-9F1F-47C0-B46A-2971D909A51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9543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23D1677-2BC6-4704-8635-E22E659F7D3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EF6BED3-E8F1-447C-9622-B3B70EC61EE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5692A19-E718-46C3-B4F9-BBBD11B193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FA891A-ED22-4FBC-BB4B-9BB06D68CBD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654771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E93DD2-09DD-47C5-81C8-7B1EC9D8DF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E559876-0C48-410E-959E-64661EB6DA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C395481-8F53-44F9-A3F9-58DFAD81DE0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E2C85B-871B-4A0E-A41D-D92FD1569BC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005979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4D1CCF-6124-4A52-8CFA-4342221B0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F585F1-1B85-4004-9AE3-DA727777D1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D0E18D-DD5B-4ECA-9D86-CF78D41B375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94608F-7ED1-41C6-9D8C-B3EAB65B91A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16354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4FAE8E6-DE2C-4ABE-8EA2-6D36C6F0AF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1099490B-5457-4A4F-B8C4-B7027F4A66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31CEC3FC-A88B-464A-9DA7-A2772117D6D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B106042-6231-46AC-A6DA-B0700FF19E7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F15FB68A-3BCD-4DC1-B24A-9E79DA016BB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fld id="{0A91C9DF-36DF-4536-86B4-12189CFB5C0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54433982-BDF0-44F8-8621-93264DF3B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1700213"/>
            <a:ext cx="7772400" cy="1143000"/>
          </a:xfrm>
        </p:spPr>
        <p:txBody>
          <a:bodyPr/>
          <a:lstStyle/>
          <a:p>
            <a:pPr algn="l"/>
            <a:br>
              <a:rPr lang="en-GB" altLang="en-US" b="1" u="sng" dirty="0"/>
            </a:br>
            <a:r>
              <a:rPr lang="en-GB" altLang="en-US" b="1" u="sng" dirty="0"/>
              <a:t>IK: the different animal groups</a:t>
            </a:r>
            <a:br>
              <a:rPr lang="en-GB" altLang="en-US" b="1" u="sng" dirty="0"/>
            </a:br>
            <a:br>
              <a:rPr lang="en-GB" altLang="en-US" b="1" u="sng" dirty="0"/>
            </a:br>
            <a:endParaRPr lang="en-GB" altLang="en-US" b="1" u="sng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2A4A9E0-7C35-4B34-A9B6-3FC263103C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762000"/>
            <a:ext cx="7772400" cy="1143000"/>
          </a:xfrm>
        </p:spPr>
        <p:txBody>
          <a:bodyPr/>
          <a:lstStyle/>
          <a:p>
            <a:r>
              <a:rPr lang="en-GB" altLang="en-US">
                <a:solidFill>
                  <a:srgbClr val="424200"/>
                </a:solidFill>
                <a:latin typeface="Comic Sans MS" panose="030F0702030302020204" pitchFamily="66" charset="0"/>
              </a:rPr>
              <a:t>Classification of Animals</a:t>
            </a:r>
            <a:endParaRPr lang="en-GB" altLang="en-US">
              <a:solidFill>
                <a:srgbClr val="424200"/>
              </a:solidFill>
            </a:endParaRPr>
          </a:p>
        </p:txBody>
      </p:sp>
      <p:sp>
        <p:nvSpPr>
          <p:cNvPr id="2051" name="Text Box 3">
            <a:extLst>
              <a:ext uri="{FF2B5EF4-FFF2-40B4-BE49-F238E27FC236}">
                <a16:creationId xmlns:a16="http://schemas.microsoft.com/office/drawing/2014/main" id="{D10D46E3-7ED8-4731-8CD6-1616C15DC4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514600"/>
            <a:ext cx="5638800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ts val="500"/>
              </a:spcBef>
              <a:spcAft>
                <a:spcPts val="500"/>
              </a:spcAft>
              <a:buFontTx/>
              <a:buNone/>
            </a:pPr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Scientists have divided the Animal Kingdom into two main groups:</a:t>
            </a:r>
            <a:endParaRPr lang="en-GB" altLang="en-US" sz="2400">
              <a:solidFill>
                <a:srgbClr val="424200"/>
              </a:solidFill>
            </a:endParaRPr>
          </a:p>
        </p:txBody>
      </p:sp>
      <p:sp>
        <p:nvSpPr>
          <p:cNvPr id="2053" name="Text Box 5">
            <a:extLst>
              <a:ext uri="{FF2B5EF4-FFF2-40B4-BE49-F238E27FC236}">
                <a16:creationId xmlns:a16="http://schemas.microsoft.com/office/drawing/2014/main" id="{1035A600-FB56-464C-BD04-335508091B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810000"/>
            <a:ext cx="25908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vertebrates (animals with a backbone)</a:t>
            </a:r>
          </a:p>
        </p:txBody>
      </p:sp>
      <p:sp>
        <p:nvSpPr>
          <p:cNvPr id="2054" name="Text Box 6">
            <a:extLst>
              <a:ext uri="{FF2B5EF4-FFF2-40B4-BE49-F238E27FC236}">
                <a16:creationId xmlns:a16="http://schemas.microsoft.com/office/drawing/2014/main" id="{476F3EF3-F2D6-441A-9373-B5D1BE4990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810000"/>
            <a:ext cx="28194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invertebrates (animals without a backbone)</a:t>
            </a:r>
          </a:p>
        </p:txBody>
      </p:sp>
      <p:sp>
        <p:nvSpPr>
          <p:cNvPr id="2055" name="Text Box 7">
            <a:extLst>
              <a:ext uri="{FF2B5EF4-FFF2-40B4-BE49-F238E27FC236}">
                <a16:creationId xmlns:a16="http://schemas.microsoft.com/office/drawing/2014/main" id="{9851B57C-9C4F-451B-AB36-F033C4E541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3810000"/>
            <a:ext cx="121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and</a:t>
            </a:r>
            <a:endParaRPr lang="en-GB" altLang="en-US" sz="2400">
              <a:solidFill>
                <a:srgbClr val="4242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  <p:bldP spid="2051" grpId="0" autoUpdateAnimBg="0"/>
      <p:bldP spid="2053" grpId="0" autoUpdateAnimBg="0"/>
      <p:bldP spid="2054" grpId="0" autoUpdateAnimBg="0"/>
      <p:bldP spid="205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6788CD6A-58C9-45D3-A0D1-2ADE1AF25D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solidFill>
                  <a:srgbClr val="424200"/>
                </a:solidFill>
                <a:latin typeface="Comic Sans MS" panose="030F0702030302020204" pitchFamily="66" charset="0"/>
              </a:rPr>
              <a:t>Vertebrates</a:t>
            </a:r>
            <a:endParaRPr lang="en-GB" altLang="en-US">
              <a:solidFill>
                <a:srgbClr val="424200"/>
              </a:solidFill>
            </a:endParaRPr>
          </a:p>
        </p:txBody>
      </p:sp>
      <p:sp>
        <p:nvSpPr>
          <p:cNvPr id="3080" name="Text Box 8">
            <a:extLst>
              <a:ext uri="{FF2B5EF4-FFF2-40B4-BE49-F238E27FC236}">
                <a16:creationId xmlns:a16="http://schemas.microsoft.com/office/drawing/2014/main" id="{66FF19C7-71F8-41C3-95A1-FEFC1810FA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2133600"/>
            <a:ext cx="70866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Animals with backbones can be divided into five more groups:</a:t>
            </a:r>
            <a:endParaRPr lang="en-GB" altLang="en-US" sz="2400">
              <a:solidFill>
                <a:srgbClr val="424200"/>
              </a:solidFill>
            </a:endParaRPr>
          </a:p>
        </p:txBody>
      </p:sp>
      <p:sp>
        <p:nvSpPr>
          <p:cNvPr id="3083" name="Text Box 11">
            <a:extLst>
              <a:ext uri="{FF2B5EF4-FFF2-40B4-BE49-F238E27FC236}">
                <a16:creationId xmlns:a16="http://schemas.microsoft.com/office/drawing/2014/main" id="{F41193D0-745D-4F41-90FB-69F6671D0A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3581400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Mammals</a:t>
            </a:r>
            <a:endParaRPr lang="en-GB" altLang="en-US" sz="2400">
              <a:solidFill>
                <a:srgbClr val="424200"/>
              </a:solidFill>
            </a:endParaRPr>
          </a:p>
        </p:txBody>
      </p:sp>
      <p:sp>
        <p:nvSpPr>
          <p:cNvPr id="3084" name="Text Box 12">
            <a:extLst>
              <a:ext uri="{FF2B5EF4-FFF2-40B4-BE49-F238E27FC236}">
                <a16:creationId xmlns:a16="http://schemas.microsoft.com/office/drawing/2014/main" id="{611387E5-DC33-40C6-BE2F-27BB48A492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3581400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Birds</a:t>
            </a:r>
            <a:endParaRPr lang="en-GB" altLang="en-US" sz="2400">
              <a:solidFill>
                <a:srgbClr val="424200"/>
              </a:solidFill>
            </a:endParaRPr>
          </a:p>
        </p:txBody>
      </p:sp>
      <p:sp>
        <p:nvSpPr>
          <p:cNvPr id="3085" name="Text Box 13">
            <a:extLst>
              <a:ext uri="{FF2B5EF4-FFF2-40B4-BE49-F238E27FC236}">
                <a16:creationId xmlns:a16="http://schemas.microsoft.com/office/drawing/2014/main" id="{4040AAB3-89C9-47DB-9086-12D4A484C1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3581400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Reptiles</a:t>
            </a:r>
            <a:endParaRPr lang="en-GB" altLang="en-US" sz="2400">
              <a:solidFill>
                <a:srgbClr val="424200"/>
              </a:solidFill>
            </a:endParaRPr>
          </a:p>
        </p:txBody>
      </p:sp>
      <p:sp>
        <p:nvSpPr>
          <p:cNvPr id="3086" name="Text Box 14">
            <a:extLst>
              <a:ext uri="{FF2B5EF4-FFF2-40B4-BE49-F238E27FC236}">
                <a16:creationId xmlns:a16="http://schemas.microsoft.com/office/drawing/2014/main" id="{E5456B87-D0F2-46E4-88E5-CA05B0D1B0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4419600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Amphibians</a:t>
            </a:r>
            <a:endParaRPr lang="en-GB" altLang="en-US" sz="2400">
              <a:solidFill>
                <a:srgbClr val="424200"/>
              </a:solidFill>
            </a:endParaRPr>
          </a:p>
        </p:txBody>
      </p:sp>
      <p:sp>
        <p:nvSpPr>
          <p:cNvPr id="3087" name="Text Box 15">
            <a:extLst>
              <a:ext uri="{FF2B5EF4-FFF2-40B4-BE49-F238E27FC236}">
                <a16:creationId xmlns:a16="http://schemas.microsoft.com/office/drawing/2014/main" id="{5729A3BD-06D5-487A-81C1-5F63185E58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4419600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Fish</a:t>
            </a:r>
            <a:endParaRPr lang="en-GB" altLang="en-US" sz="2400">
              <a:solidFill>
                <a:srgbClr val="4242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  <p:bldP spid="3080" grpId="0" autoUpdateAnimBg="0"/>
      <p:bldP spid="3083" grpId="0" autoUpdateAnimBg="0"/>
      <p:bldP spid="3084" grpId="0" autoUpdateAnimBg="0"/>
      <p:bldP spid="3085" grpId="0" autoUpdateAnimBg="0"/>
      <p:bldP spid="3086" grpId="0" autoUpdateAnimBg="0"/>
      <p:bldP spid="3087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2164F82D-E353-4D64-BBE1-513C0C7D41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>
                <a:solidFill>
                  <a:srgbClr val="424200"/>
                </a:solidFill>
                <a:latin typeface="Comic Sans MS" panose="030F0702030302020204" pitchFamily="66" charset="0"/>
              </a:rPr>
              <a:t>Invertebrates</a:t>
            </a:r>
            <a:endParaRPr lang="en-GB" altLang="en-US" sz="4400">
              <a:solidFill>
                <a:srgbClr val="424200"/>
              </a:solidFill>
            </a:endParaRPr>
          </a:p>
        </p:txBody>
      </p:sp>
      <p:sp>
        <p:nvSpPr>
          <p:cNvPr id="26627" name="Text Box 3">
            <a:extLst>
              <a:ext uri="{FF2B5EF4-FFF2-40B4-BE49-F238E27FC236}">
                <a16:creationId xmlns:a16="http://schemas.microsoft.com/office/drawing/2014/main" id="{6C47721D-C2CF-4E0A-B914-E5B019D562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5257800"/>
            <a:ext cx="701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Animals without a backbone.</a:t>
            </a:r>
          </a:p>
        </p:txBody>
      </p:sp>
      <p:pic>
        <p:nvPicPr>
          <p:cNvPr id="6148" name="Picture 9">
            <a:extLst>
              <a:ext uri="{FF2B5EF4-FFF2-40B4-BE49-F238E27FC236}">
                <a16:creationId xmlns:a16="http://schemas.microsoft.com/office/drawing/2014/main" id="{88A0258A-C1BF-4B90-AE08-41FEFA595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676400"/>
            <a:ext cx="1951038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10">
            <a:extLst>
              <a:ext uri="{FF2B5EF4-FFF2-40B4-BE49-F238E27FC236}">
                <a16:creationId xmlns:a16="http://schemas.microsoft.com/office/drawing/2014/main" id="{FBD1EA15-5E99-4062-A40F-F47295E3E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676400"/>
            <a:ext cx="1951038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11">
            <a:extLst>
              <a:ext uri="{FF2B5EF4-FFF2-40B4-BE49-F238E27FC236}">
                <a16:creationId xmlns:a16="http://schemas.microsoft.com/office/drawing/2014/main" id="{1719C016-C550-413E-9D3E-1D4C33982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676400"/>
            <a:ext cx="1951038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12">
            <a:extLst>
              <a:ext uri="{FF2B5EF4-FFF2-40B4-BE49-F238E27FC236}">
                <a16:creationId xmlns:a16="http://schemas.microsoft.com/office/drawing/2014/main" id="{E6ED1D70-508B-4185-8942-F635BEA6C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429000"/>
            <a:ext cx="1951038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13">
            <a:extLst>
              <a:ext uri="{FF2B5EF4-FFF2-40B4-BE49-F238E27FC236}">
                <a16:creationId xmlns:a16="http://schemas.microsoft.com/office/drawing/2014/main" id="{97FA2BA9-FBA6-4991-A7FF-911F39A4D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3429000"/>
            <a:ext cx="1951038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15">
            <a:extLst>
              <a:ext uri="{FF2B5EF4-FFF2-40B4-BE49-F238E27FC236}">
                <a16:creationId xmlns:a16="http://schemas.microsoft.com/office/drawing/2014/main" id="{EBFD97A5-FEEA-458F-802B-96EC4A89C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429000"/>
            <a:ext cx="1951038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utoUpdateAnimBg="0"/>
      <p:bldP spid="2662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026">
            <a:extLst>
              <a:ext uri="{FF2B5EF4-FFF2-40B4-BE49-F238E27FC236}">
                <a16:creationId xmlns:a16="http://schemas.microsoft.com/office/drawing/2014/main" id="{CF74B7A0-1AE9-4621-AE0F-F468ED49E8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solidFill>
                  <a:srgbClr val="424200"/>
                </a:solidFill>
                <a:latin typeface="Comic Sans MS" panose="030F0702030302020204" pitchFamily="66" charset="0"/>
              </a:rPr>
              <a:t>Vertebrates</a:t>
            </a:r>
            <a:endParaRPr lang="en-GB" altLang="en-US">
              <a:solidFill>
                <a:srgbClr val="424200"/>
              </a:solidFill>
            </a:endParaRPr>
          </a:p>
        </p:txBody>
      </p:sp>
      <p:sp>
        <p:nvSpPr>
          <p:cNvPr id="25603" name="Text Box 1027">
            <a:extLst>
              <a:ext uri="{FF2B5EF4-FFF2-40B4-BE49-F238E27FC236}">
                <a16:creationId xmlns:a16="http://schemas.microsoft.com/office/drawing/2014/main" id="{41680512-8AA5-4BC7-A1C6-A04E3B2464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5257800"/>
            <a:ext cx="701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Animals with a backbone.</a:t>
            </a:r>
          </a:p>
        </p:txBody>
      </p:sp>
      <p:pic>
        <p:nvPicPr>
          <p:cNvPr id="25604" name="Picture 1028">
            <a:extLst>
              <a:ext uri="{FF2B5EF4-FFF2-40B4-BE49-F238E27FC236}">
                <a16:creationId xmlns:a16="http://schemas.microsoft.com/office/drawing/2014/main" id="{D71F7817-88E2-49A1-924D-F13D60D89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6002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utoUpdateAnimBg="0"/>
      <p:bldP spid="25603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DBBCFFC2-A0B6-456C-9EFA-4CA8F0176C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solidFill>
                  <a:srgbClr val="424200"/>
                </a:solidFill>
                <a:latin typeface="Comic Sans MS" panose="030F0702030302020204" pitchFamily="66" charset="0"/>
              </a:rPr>
              <a:t>Mammals</a:t>
            </a:r>
            <a:endParaRPr lang="en-GB" altLang="en-US">
              <a:solidFill>
                <a:srgbClr val="424200"/>
              </a:solidFill>
            </a:endParaRP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576E40E9-A971-436E-8638-DEC39B60D57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GB" altLang="en-US" sz="2800">
                <a:solidFill>
                  <a:srgbClr val="424200"/>
                </a:solidFill>
              </a:rPr>
              <a:t>Give birth to live young.</a:t>
            </a:r>
          </a:p>
          <a:p>
            <a:r>
              <a:rPr lang="en-GB" altLang="en-US" sz="2800">
                <a:solidFill>
                  <a:srgbClr val="424200"/>
                </a:solidFill>
              </a:rPr>
              <a:t>Feed their babies with their own milk.</a:t>
            </a:r>
          </a:p>
          <a:p>
            <a:r>
              <a:rPr lang="en-GB" altLang="en-US" sz="2800">
                <a:solidFill>
                  <a:srgbClr val="424200"/>
                </a:solidFill>
              </a:rPr>
              <a:t>Are more or less covered with hair.</a:t>
            </a:r>
          </a:p>
          <a:p>
            <a:r>
              <a:rPr lang="en-GB" altLang="en-US" sz="2800">
                <a:solidFill>
                  <a:srgbClr val="424200"/>
                </a:solidFill>
              </a:rPr>
              <a:t>Are warm-blooded.</a:t>
            </a:r>
          </a:p>
          <a:p>
            <a:r>
              <a:rPr lang="en-GB" altLang="en-US" sz="2800">
                <a:solidFill>
                  <a:srgbClr val="424200"/>
                </a:solidFill>
              </a:rPr>
              <a:t>About 4000 species</a:t>
            </a:r>
          </a:p>
          <a:p>
            <a:r>
              <a:rPr lang="en-GB" altLang="en-US" sz="2800">
                <a:solidFill>
                  <a:srgbClr val="424200"/>
                </a:solidFill>
              </a:rPr>
              <a:t>Some live in water, some don’t</a:t>
            </a:r>
          </a:p>
        </p:txBody>
      </p:sp>
      <p:pic>
        <p:nvPicPr>
          <p:cNvPr id="8196" name="Picture 6">
            <a:extLst>
              <a:ext uri="{FF2B5EF4-FFF2-40B4-BE49-F238E27FC236}">
                <a16:creationId xmlns:a16="http://schemas.microsoft.com/office/drawing/2014/main" id="{CB579EC4-DB10-45CB-AF8F-874B35EB10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133600"/>
            <a:ext cx="3902075" cy="292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  <p:bldP spid="4099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D2254EAA-38F4-45A8-8A43-95E84F9FF9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solidFill>
                  <a:srgbClr val="424200"/>
                </a:solidFill>
                <a:latin typeface="Comic Sans MS" panose="030F0702030302020204" pitchFamily="66" charset="0"/>
              </a:rPr>
              <a:t>Birds</a:t>
            </a:r>
            <a:endParaRPr lang="en-GB" altLang="en-US">
              <a:solidFill>
                <a:srgbClr val="424200"/>
              </a:solidFill>
            </a:endParaRP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83262C53-70A3-41E8-AB5B-C2A7953277D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Have feathers.</a:t>
            </a:r>
          </a:p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Lay hard-shelled eggs.</a:t>
            </a:r>
          </a:p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Are warm-blooded.</a:t>
            </a:r>
          </a:p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Hollow bones</a:t>
            </a:r>
          </a:p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Around 10,000 species</a:t>
            </a:r>
          </a:p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Not all birds can fly</a:t>
            </a:r>
          </a:p>
          <a:p>
            <a:endParaRPr lang="en-GB" altLang="en-US" sz="2800">
              <a:solidFill>
                <a:srgbClr val="424200"/>
              </a:solidFill>
            </a:endParaRPr>
          </a:p>
        </p:txBody>
      </p:sp>
      <p:pic>
        <p:nvPicPr>
          <p:cNvPr id="5125" name="Picture 5">
            <a:extLst>
              <a:ext uri="{FF2B5EF4-FFF2-40B4-BE49-F238E27FC236}">
                <a16:creationId xmlns:a16="http://schemas.microsoft.com/office/drawing/2014/main" id="{EC6C1738-D96F-42EE-A161-3EFE7D75E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905000"/>
            <a:ext cx="4038600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  <p:bldP spid="5123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C943F05B-C9AF-4CEC-A721-8721E45D7A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solidFill>
                  <a:srgbClr val="424200"/>
                </a:solidFill>
                <a:latin typeface="Comic Sans MS" panose="030F0702030302020204" pitchFamily="66" charset="0"/>
              </a:rPr>
              <a:t>Reptiles</a:t>
            </a:r>
            <a:endParaRPr lang="en-GB" altLang="en-US">
              <a:solidFill>
                <a:srgbClr val="424200"/>
              </a:solidFill>
            </a:endParaRP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58BE200F-0EEC-43EE-8446-082C2461FE2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Are cold-blooded.</a:t>
            </a:r>
          </a:p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Most lay soft-shelled eggs.</a:t>
            </a:r>
          </a:p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Have a dry skin covered with scales.</a:t>
            </a:r>
          </a:p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Some have legs, some don’t</a:t>
            </a:r>
          </a:p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Live on land</a:t>
            </a:r>
          </a:p>
          <a:p>
            <a:endParaRPr lang="en-GB" altLang="en-US" sz="2800">
              <a:solidFill>
                <a:srgbClr val="4242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44" name="Picture 7">
            <a:extLst>
              <a:ext uri="{FF2B5EF4-FFF2-40B4-BE49-F238E27FC236}">
                <a16:creationId xmlns:a16="http://schemas.microsoft.com/office/drawing/2014/main" id="{515646AD-38A0-42C4-8941-04772DB22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133600"/>
            <a:ext cx="3902075" cy="292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  <p:bldP spid="6147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503AD5EA-D9B2-4E69-8968-FFB62FBFC5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146050"/>
            <a:ext cx="7772400" cy="1143000"/>
          </a:xfrm>
        </p:spPr>
        <p:txBody>
          <a:bodyPr/>
          <a:lstStyle/>
          <a:p>
            <a:r>
              <a:rPr lang="en-GB" altLang="en-US">
                <a:solidFill>
                  <a:srgbClr val="424200"/>
                </a:solidFill>
                <a:latin typeface="Comic Sans MS" panose="030F0702030302020204" pitchFamily="66" charset="0"/>
              </a:rPr>
              <a:t>Amphibians</a:t>
            </a:r>
            <a:endParaRPr lang="en-GB" altLang="en-US">
              <a:solidFill>
                <a:srgbClr val="424200"/>
              </a:solidFill>
            </a:endParaRP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FC4195DC-1D11-4A83-BF8F-1AF7FE89A05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412875"/>
            <a:ext cx="3810000" cy="4683125"/>
          </a:xfrm>
        </p:spPr>
        <p:txBody>
          <a:bodyPr/>
          <a:lstStyle/>
          <a:p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Are cold-blooded.</a:t>
            </a:r>
          </a:p>
          <a:p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Lay eggs.</a:t>
            </a:r>
          </a:p>
          <a:p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Have a smooth, moist skin.</a:t>
            </a:r>
          </a:p>
          <a:p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Are able to live on land as well as in the water </a:t>
            </a:r>
          </a:p>
          <a:p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Tend to live in moist places to stop their skin from drying out</a:t>
            </a:r>
          </a:p>
          <a:p>
            <a:r>
              <a:rPr lang="en-GB" altLang="en-US" sz="2400">
                <a:solidFill>
                  <a:srgbClr val="424200"/>
                </a:solidFill>
                <a:latin typeface="Comic Sans MS" panose="030F0702030302020204" pitchFamily="66" charset="0"/>
              </a:rPr>
              <a:t>More than 4000 species</a:t>
            </a:r>
            <a:endParaRPr lang="en-GB" altLang="en-US" sz="2400">
              <a:solidFill>
                <a:srgbClr val="424200"/>
              </a:solidFill>
            </a:endParaRPr>
          </a:p>
        </p:txBody>
      </p:sp>
      <p:pic>
        <p:nvPicPr>
          <p:cNvPr id="11268" name="Picture 6">
            <a:extLst>
              <a:ext uri="{FF2B5EF4-FFF2-40B4-BE49-F238E27FC236}">
                <a16:creationId xmlns:a16="http://schemas.microsoft.com/office/drawing/2014/main" id="{65DDB556-80ED-4F59-A7A5-42F6A7BEF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286000"/>
            <a:ext cx="3902075" cy="292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3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utoUpdateAnimBg="0"/>
      <p:bldP spid="7171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212C4730-559F-4337-BB22-2F4D954437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en-GB" altLang="en-US">
                <a:solidFill>
                  <a:srgbClr val="424200"/>
                </a:solidFill>
                <a:latin typeface="Comic Sans MS" panose="030F0702030302020204" pitchFamily="66" charset="0"/>
              </a:rPr>
              <a:t>Fish</a:t>
            </a:r>
            <a:endParaRPr lang="en-GB" altLang="en-US">
              <a:solidFill>
                <a:srgbClr val="424200"/>
              </a:solidFill>
            </a:endParaRP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81F7AC37-6676-4189-B508-5258AC99A3C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43000"/>
            <a:ext cx="5076825" cy="4953000"/>
          </a:xfrm>
        </p:spPr>
        <p:txBody>
          <a:bodyPr/>
          <a:lstStyle/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Are cold-blooded.</a:t>
            </a:r>
          </a:p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Lay eggs (but some do give birth to live young).</a:t>
            </a:r>
          </a:p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Have a moist skin covered in scales.</a:t>
            </a:r>
          </a:p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Breathe through gills.</a:t>
            </a:r>
          </a:p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Live and breathe underwater</a:t>
            </a:r>
          </a:p>
          <a:p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Fish</a:t>
            </a:r>
            <a:r>
              <a:rPr lang="en-GB" altLang="en-US" sz="2800" i="1">
                <a:solidFill>
                  <a:srgbClr val="424200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rgbClr val="424200"/>
                </a:solidFill>
                <a:latin typeface="Comic Sans MS" panose="030F0702030302020204" pitchFamily="66" charset="0"/>
              </a:rPr>
              <a:t>make up about half of all known vertebrate species</a:t>
            </a:r>
          </a:p>
          <a:p>
            <a:pPr>
              <a:buFontTx/>
              <a:buNone/>
            </a:pPr>
            <a:endParaRPr lang="en-GB" altLang="en-US" sz="2800">
              <a:solidFill>
                <a:srgbClr val="4242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2292" name="Picture 6" descr="C:\My Documents\My Pictures\fish.jpg">
            <a:extLst>
              <a:ext uri="{FF2B5EF4-FFF2-40B4-BE49-F238E27FC236}">
                <a16:creationId xmlns:a16="http://schemas.microsoft.com/office/drawing/2014/main" id="{9BA0C559-B9D0-4C98-93AA-44D3DE548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220913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  <p:bldP spid="8195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0F1D6C8C-9F7F-4D6F-911E-2A8E4342BB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8382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rgbClr val="000000"/>
                </a:solidFill>
                <a:latin typeface="Comic Sans MS" panose="030F0702030302020204" pitchFamily="66" charset="0"/>
              </a:rPr>
              <a:t>What am I?</a:t>
            </a:r>
            <a:br>
              <a:rPr lang="en-GB" altLang="en-US" sz="480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 sz="3600">
                <a:solidFill>
                  <a:srgbClr val="000000"/>
                </a:solidFill>
                <a:latin typeface="Comic Sans MS" panose="030F0702030302020204" pitchFamily="66" charset="0"/>
              </a:rPr>
              <a:t>Mammal, Bird, Fish, Amphibian or Reptile?</a:t>
            </a:r>
            <a:br>
              <a:rPr lang="en-GB" altLang="en-US" sz="3600">
                <a:solidFill>
                  <a:srgbClr val="000000"/>
                </a:solidFill>
              </a:rPr>
            </a:br>
            <a:endParaRPr lang="en-GB" altLang="en-US" sz="4400">
              <a:solidFill>
                <a:schemeClr val="tx2"/>
              </a:solidFill>
            </a:endParaRPr>
          </a:p>
        </p:txBody>
      </p:sp>
      <p:sp>
        <p:nvSpPr>
          <p:cNvPr id="39939" name="Text Box 3">
            <a:extLst>
              <a:ext uri="{FF2B5EF4-FFF2-40B4-BE49-F238E27FC236}">
                <a16:creationId xmlns:a16="http://schemas.microsoft.com/office/drawing/2014/main" id="{B770B597-7870-4E20-A54F-4A72CEE65A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4572000"/>
            <a:ext cx="67056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I am a mammal. My body is warm and furry.</a:t>
            </a:r>
            <a:r>
              <a:rPr lang="en-GB" altLang="en-US" sz="2400"/>
              <a:t> </a:t>
            </a:r>
            <a:r>
              <a:rPr lang="en-GB" altLang="en-US" sz="2400">
                <a:latin typeface="Comic Sans MS" panose="030F0702030302020204" pitchFamily="66" charset="0"/>
              </a:rPr>
              <a:t>I feed my babies on milk. I give birth to live young.</a:t>
            </a:r>
          </a:p>
        </p:txBody>
      </p:sp>
      <p:pic>
        <p:nvPicPr>
          <p:cNvPr id="13316" name="Picture 4" descr="D:\Websites\TLR v1.3\graphics\powerpoint\squirrel.gif">
            <a:extLst>
              <a:ext uri="{FF2B5EF4-FFF2-40B4-BE49-F238E27FC236}">
                <a16:creationId xmlns:a16="http://schemas.microsoft.com/office/drawing/2014/main" id="{51F4A8FF-32DB-4E10-8218-97146F83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2300288"/>
            <a:ext cx="3238500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autoUpdateAnimBg="0"/>
      <p:bldP spid="3993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602705E2-22B5-4673-906C-E5A265E284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8382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400">
                <a:latin typeface="Comic Sans MS" panose="030F0702030302020204" pitchFamily="66" charset="0"/>
              </a:rPr>
              <a:t>What am I?</a:t>
            </a:r>
            <a:br>
              <a:rPr lang="en-GB" altLang="en-US" sz="5400">
                <a:latin typeface="Comic Sans MS" panose="030F0702030302020204" pitchFamily="66" charset="0"/>
              </a:rPr>
            </a:br>
            <a:r>
              <a:rPr lang="en-GB" altLang="en-US" sz="4000">
                <a:latin typeface="Comic Sans MS" panose="030F0702030302020204" pitchFamily="66" charset="0"/>
              </a:rPr>
              <a:t>Mammal, Bird, Fish, Amphibian or Reptile?</a:t>
            </a:r>
            <a:br>
              <a:rPr lang="en-GB" altLang="en-US" sz="4000"/>
            </a:br>
            <a:endParaRPr lang="en-GB" altLang="en-US" sz="4400">
              <a:solidFill>
                <a:schemeClr val="tx2"/>
              </a:solidFill>
            </a:endParaRPr>
          </a:p>
        </p:txBody>
      </p:sp>
      <p:sp>
        <p:nvSpPr>
          <p:cNvPr id="40963" name="Text Box 3">
            <a:extLst>
              <a:ext uri="{FF2B5EF4-FFF2-40B4-BE49-F238E27FC236}">
                <a16:creationId xmlns:a16="http://schemas.microsoft.com/office/drawing/2014/main" id="{C464B47F-0282-4B14-BDB7-4D9CA18F79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4572000"/>
            <a:ext cx="67056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I am a mammal. My body is covered in hair, or fur.</a:t>
            </a:r>
            <a:r>
              <a:rPr lang="en-GB" altLang="en-US" sz="2400"/>
              <a:t> </a:t>
            </a:r>
            <a:r>
              <a:rPr lang="en-GB" altLang="en-US" sz="2400">
                <a:latin typeface="Comic Sans MS" panose="030F0702030302020204" pitchFamily="66" charset="0"/>
              </a:rPr>
              <a:t>I feed my babies on milk. I give birth to live young.</a:t>
            </a:r>
          </a:p>
        </p:txBody>
      </p:sp>
      <p:pic>
        <p:nvPicPr>
          <p:cNvPr id="14340" name="Picture 4" descr="D:\Websites\TLR v1.3\graphics\powerpoint\wildcat.gif">
            <a:extLst>
              <a:ext uri="{FF2B5EF4-FFF2-40B4-BE49-F238E27FC236}">
                <a16:creationId xmlns:a16="http://schemas.microsoft.com/office/drawing/2014/main" id="{A6B5CA4B-CD9A-4A41-B773-9EAA0A6E9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2366963"/>
            <a:ext cx="357187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autoUpdateAnimBg="0"/>
      <p:bldP spid="40963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292B0D11-35E5-4793-92D5-3CB486718F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8382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What am I?</a:t>
            </a:r>
            <a:br>
              <a:rPr lang="en-GB" altLang="en-US" sz="4800">
                <a:latin typeface="Comic Sans MS" panose="030F0702030302020204" pitchFamily="66" charset="0"/>
              </a:rPr>
            </a:br>
            <a:r>
              <a:rPr lang="en-GB" altLang="en-US" sz="3600">
                <a:latin typeface="Comic Sans MS" panose="030F0702030302020204" pitchFamily="66" charset="0"/>
              </a:rPr>
              <a:t>Mammal, Bird, Fish, Amphibian or Reptile?</a:t>
            </a:r>
            <a:br>
              <a:rPr lang="en-GB" altLang="en-US" sz="3600"/>
            </a:br>
            <a:endParaRPr lang="en-GB" altLang="en-US" sz="4400">
              <a:solidFill>
                <a:schemeClr val="tx2"/>
              </a:solidFill>
            </a:endParaRPr>
          </a:p>
        </p:txBody>
      </p:sp>
      <p:sp>
        <p:nvSpPr>
          <p:cNvPr id="41987" name="Text Box 3">
            <a:extLst>
              <a:ext uri="{FF2B5EF4-FFF2-40B4-BE49-F238E27FC236}">
                <a16:creationId xmlns:a16="http://schemas.microsoft.com/office/drawing/2014/main" id="{60A751C2-50CB-446F-B9B7-509242EDA3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5105400"/>
            <a:ext cx="67818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I am an amphibian. My body is moist and smooth. I lay eggs. I like to live in or near to water. </a:t>
            </a:r>
          </a:p>
        </p:txBody>
      </p:sp>
      <p:pic>
        <p:nvPicPr>
          <p:cNvPr id="15364" name="Picture 4" descr="D:\Websites\TLR v1.3\graphics\powerpoint\frog.gif">
            <a:extLst>
              <a:ext uri="{FF2B5EF4-FFF2-40B4-BE49-F238E27FC236}">
                <a16:creationId xmlns:a16="http://schemas.microsoft.com/office/drawing/2014/main" id="{AF9C1013-74F7-4196-B575-B08E06383F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788" y="2438400"/>
            <a:ext cx="2638425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autoUpdateAnimBg="0"/>
      <p:bldP spid="41987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20C871E5-427B-4FE3-B8E8-E4CA420154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8382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What am I?</a:t>
            </a:r>
            <a:br>
              <a:rPr lang="en-GB" altLang="en-US" sz="4800">
                <a:latin typeface="Comic Sans MS" panose="030F0702030302020204" pitchFamily="66" charset="0"/>
              </a:rPr>
            </a:br>
            <a:r>
              <a:rPr lang="en-GB" altLang="en-US" sz="3600">
                <a:latin typeface="Comic Sans MS" panose="030F0702030302020204" pitchFamily="66" charset="0"/>
              </a:rPr>
              <a:t>Mammal, Bird, Fish, Amphibian or Reptile?</a:t>
            </a:r>
            <a:br>
              <a:rPr lang="en-GB" altLang="en-US" sz="3600"/>
            </a:br>
            <a:endParaRPr lang="en-GB" altLang="en-US" sz="4400">
              <a:solidFill>
                <a:schemeClr val="tx2"/>
              </a:solidFill>
            </a:endParaRPr>
          </a:p>
        </p:txBody>
      </p:sp>
      <p:sp>
        <p:nvSpPr>
          <p:cNvPr id="43011" name="Text Box 3">
            <a:extLst>
              <a:ext uri="{FF2B5EF4-FFF2-40B4-BE49-F238E27FC236}">
                <a16:creationId xmlns:a16="http://schemas.microsoft.com/office/drawing/2014/main" id="{E59B5BD7-546E-4561-9D5A-1CAC8E1165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4876800"/>
            <a:ext cx="60198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I am a bird. My body is warm and covered with feathers. I lay eggs which hatch out into chicks.</a:t>
            </a:r>
          </a:p>
        </p:txBody>
      </p:sp>
      <p:pic>
        <p:nvPicPr>
          <p:cNvPr id="16388" name="Picture 4" descr="D:\Websites\TLR v1.3\graphics\powerpoint\duck.gif">
            <a:extLst>
              <a:ext uri="{FF2B5EF4-FFF2-40B4-BE49-F238E27FC236}">
                <a16:creationId xmlns:a16="http://schemas.microsoft.com/office/drawing/2014/main" id="{4D78847B-2D77-4710-BC75-FBEE400654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950" y="2414588"/>
            <a:ext cx="3086100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3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autoUpdateAnimBg="0"/>
      <p:bldP spid="43011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CEB01FFF-8BF5-42C0-832D-D1EE1F6199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838200"/>
            <a:ext cx="7848600" cy="1676400"/>
          </a:xfrm>
        </p:spPr>
        <p:txBody>
          <a:bodyPr/>
          <a:lstStyle/>
          <a:p>
            <a:r>
              <a:rPr lang="en-GB" altLang="en-US">
                <a:solidFill>
                  <a:srgbClr val="000000"/>
                </a:solidFill>
                <a:latin typeface="Comic Sans MS" panose="030F0702030302020204" pitchFamily="66" charset="0"/>
              </a:rPr>
              <a:t>What am I?</a:t>
            </a:r>
            <a:br>
              <a:rPr lang="en-GB" altLang="en-US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 sz="3200">
                <a:solidFill>
                  <a:srgbClr val="000000"/>
                </a:solidFill>
                <a:latin typeface="Comic Sans MS" panose="030F0702030302020204" pitchFamily="66" charset="0"/>
              </a:rPr>
              <a:t>Mammal, Bird, Fish, Amphibian or Reptile?</a:t>
            </a:r>
            <a:br>
              <a:rPr lang="en-GB" altLang="en-US" sz="3200">
                <a:solidFill>
                  <a:srgbClr val="000000"/>
                </a:solidFill>
              </a:rPr>
            </a:br>
            <a:endParaRPr lang="en-GB" altLang="en-US"/>
          </a:p>
        </p:txBody>
      </p:sp>
      <p:sp>
        <p:nvSpPr>
          <p:cNvPr id="44035" name="Text Box 3">
            <a:extLst>
              <a:ext uri="{FF2B5EF4-FFF2-40B4-BE49-F238E27FC236}">
                <a16:creationId xmlns:a16="http://schemas.microsoft.com/office/drawing/2014/main" id="{1F3FD4D3-D223-4400-A7C9-C60849A1B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4572000"/>
            <a:ext cx="67056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Although I have wings, I am in fact a mammal. My body is covered in hair, not feathers.</a:t>
            </a:r>
            <a:r>
              <a:rPr lang="en-GB" altLang="en-US" sz="2400"/>
              <a:t> </a:t>
            </a:r>
            <a:r>
              <a:rPr lang="en-GB" altLang="en-US" sz="2400">
                <a:latin typeface="Comic Sans MS" panose="030F0702030302020204" pitchFamily="66" charset="0"/>
              </a:rPr>
              <a:t>I feed my babies on milk. I do not lay eggs.</a:t>
            </a:r>
          </a:p>
        </p:txBody>
      </p:sp>
      <p:pic>
        <p:nvPicPr>
          <p:cNvPr id="17412" name="Picture 4" descr="D:\Websites\TLR v1.3\graphics\powerpoint\bat.gif">
            <a:extLst>
              <a:ext uri="{FF2B5EF4-FFF2-40B4-BE49-F238E27FC236}">
                <a16:creationId xmlns:a16="http://schemas.microsoft.com/office/drawing/2014/main" id="{9DAA5D2C-E16C-482E-81A7-10B70D762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00" y="2300288"/>
            <a:ext cx="3581400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autoUpdateAnimBg="0"/>
      <p:bldP spid="44035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>
            <a:extLst>
              <a:ext uri="{FF2B5EF4-FFF2-40B4-BE49-F238E27FC236}">
                <a16:creationId xmlns:a16="http://schemas.microsoft.com/office/drawing/2014/main" id="{38A1043B-78D4-4EB1-9EB8-9BB8EED610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4572000"/>
            <a:ext cx="67056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I am a mammal. If you stand very close to me, you will see I have hairs on my body.</a:t>
            </a:r>
            <a:r>
              <a:rPr lang="en-GB" altLang="en-US" sz="2400"/>
              <a:t> </a:t>
            </a:r>
            <a:r>
              <a:rPr lang="en-GB" altLang="en-US" sz="2400">
                <a:latin typeface="Comic Sans MS" panose="030F0702030302020204" pitchFamily="66" charset="0"/>
              </a:rPr>
              <a:t>I feed my babies on milk. I do not lay eggs.</a:t>
            </a:r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ECD645F9-868C-45B8-A4A4-1D6F205041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8382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>
                <a:solidFill>
                  <a:srgbClr val="000000"/>
                </a:solidFill>
                <a:latin typeface="Comic Sans MS" panose="030F0702030302020204" pitchFamily="66" charset="0"/>
              </a:rPr>
              <a:t>What am I?</a:t>
            </a:r>
            <a:br>
              <a:rPr lang="en-GB" altLang="en-US" sz="440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>
                <a:solidFill>
                  <a:srgbClr val="000000"/>
                </a:solidFill>
                <a:latin typeface="Comic Sans MS" panose="030F0702030302020204" pitchFamily="66" charset="0"/>
              </a:rPr>
              <a:t>Mammal, Bird, Fish, Amphibian or Reptile?</a:t>
            </a:r>
            <a:br>
              <a:rPr lang="en-GB" altLang="en-US">
                <a:solidFill>
                  <a:srgbClr val="000000"/>
                </a:solidFill>
              </a:rPr>
            </a:br>
            <a:endParaRPr lang="en-GB" altLang="en-US" sz="4400">
              <a:solidFill>
                <a:schemeClr val="tx2"/>
              </a:solidFill>
            </a:endParaRPr>
          </a:p>
        </p:txBody>
      </p:sp>
      <p:pic>
        <p:nvPicPr>
          <p:cNvPr id="18436" name="Picture 4" descr="D:\Websites\TLR v1.3\graphics\powerpoint\elephant.gif">
            <a:extLst>
              <a:ext uri="{FF2B5EF4-FFF2-40B4-BE49-F238E27FC236}">
                <a16:creationId xmlns:a16="http://schemas.microsoft.com/office/drawing/2014/main" id="{2081317D-AD7E-4B4E-BE3D-97605B8EF2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0" y="2295525"/>
            <a:ext cx="2476500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utoUpdateAnimBg="0"/>
      <p:bldP spid="45059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768B4DC6-FF6D-420B-8C45-72DA6F5872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8382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>
                <a:solidFill>
                  <a:srgbClr val="000000"/>
                </a:solidFill>
                <a:latin typeface="Comic Sans MS" panose="030F0702030302020204" pitchFamily="66" charset="0"/>
              </a:rPr>
              <a:t>What am I?</a:t>
            </a:r>
            <a:br>
              <a:rPr lang="en-GB" altLang="en-US" sz="440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>
                <a:solidFill>
                  <a:srgbClr val="000000"/>
                </a:solidFill>
                <a:latin typeface="Comic Sans MS" panose="030F0702030302020204" pitchFamily="66" charset="0"/>
              </a:rPr>
              <a:t>Mammal, Bird, Fish, Amphibian or Reptile?</a:t>
            </a:r>
            <a:br>
              <a:rPr lang="en-GB" altLang="en-US">
                <a:solidFill>
                  <a:srgbClr val="000000"/>
                </a:solidFill>
              </a:rPr>
            </a:br>
            <a:endParaRPr lang="en-GB" altLang="en-US" sz="4400">
              <a:solidFill>
                <a:schemeClr val="tx2"/>
              </a:solidFill>
            </a:endParaRPr>
          </a:p>
        </p:txBody>
      </p:sp>
      <p:sp>
        <p:nvSpPr>
          <p:cNvPr id="46083" name="Text Box 3">
            <a:extLst>
              <a:ext uri="{FF2B5EF4-FFF2-40B4-BE49-F238E27FC236}">
                <a16:creationId xmlns:a16="http://schemas.microsoft.com/office/drawing/2014/main" id="{B87CF2D5-CDF1-45A3-8D18-B929A808E7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5105400"/>
            <a:ext cx="6781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I am a reptile. My body is covered in dry scales. I lay eggs. </a:t>
            </a:r>
          </a:p>
        </p:txBody>
      </p:sp>
      <p:pic>
        <p:nvPicPr>
          <p:cNvPr id="19460" name="Picture 4" descr="D:\Websites\TLR v1.3\graphics\powerpoint\crocodile.gif">
            <a:extLst>
              <a:ext uri="{FF2B5EF4-FFF2-40B4-BE49-F238E27FC236}">
                <a16:creationId xmlns:a16="http://schemas.microsoft.com/office/drawing/2014/main" id="{9B1C476C-7B94-455E-8C15-CB3743635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325" y="2562225"/>
            <a:ext cx="318135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autoUpdateAnimBg="0"/>
      <p:bldP spid="46083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A4EF8635-7856-4F7B-8987-E3551DD165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8382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>
                <a:solidFill>
                  <a:srgbClr val="000000"/>
                </a:solidFill>
                <a:latin typeface="Comic Sans MS" panose="030F0702030302020204" pitchFamily="66" charset="0"/>
              </a:rPr>
              <a:t>What am I?</a:t>
            </a:r>
            <a:br>
              <a:rPr lang="en-GB" altLang="en-US" sz="440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>
                <a:solidFill>
                  <a:srgbClr val="000000"/>
                </a:solidFill>
                <a:latin typeface="Comic Sans MS" panose="030F0702030302020204" pitchFamily="66" charset="0"/>
              </a:rPr>
              <a:t>Mammal, Bird, Fish, Amphibian or Reptile?</a:t>
            </a:r>
            <a:br>
              <a:rPr lang="en-GB" altLang="en-US">
                <a:solidFill>
                  <a:srgbClr val="000000"/>
                </a:solidFill>
              </a:rPr>
            </a:br>
            <a:endParaRPr lang="en-GB" altLang="en-US" sz="4400">
              <a:solidFill>
                <a:schemeClr val="tx2"/>
              </a:solidFill>
            </a:endParaRPr>
          </a:p>
        </p:txBody>
      </p:sp>
      <p:sp>
        <p:nvSpPr>
          <p:cNvPr id="47107" name="Text Box 3">
            <a:extLst>
              <a:ext uri="{FF2B5EF4-FFF2-40B4-BE49-F238E27FC236}">
                <a16:creationId xmlns:a16="http://schemas.microsoft.com/office/drawing/2014/main" id="{E4A2B8A4-24D4-48E6-B30D-B91D5E4695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4876800"/>
            <a:ext cx="60198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I am a bird. My body is warm and covered with feathers. I lay eggs which hatch out into chicks.</a:t>
            </a:r>
          </a:p>
        </p:txBody>
      </p:sp>
      <p:pic>
        <p:nvPicPr>
          <p:cNvPr id="20484" name="Picture 4" descr="D:\Websites\TLR v1.3\graphics\powerpoint\owl.gif">
            <a:extLst>
              <a:ext uri="{FF2B5EF4-FFF2-40B4-BE49-F238E27FC236}">
                <a16:creationId xmlns:a16="http://schemas.microsoft.com/office/drawing/2014/main" id="{F2244E58-127F-462A-8055-335B899A1D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3" y="2295525"/>
            <a:ext cx="212407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utoUpdateAnimBg="0"/>
      <p:bldP spid="47107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1323A1C6-D3F1-4CAE-B6BF-2B4C3262DA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8382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>
                <a:solidFill>
                  <a:srgbClr val="000000"/>
                </a:solidFill>
                <a:latin typeface="Comic Sans MS" panose="030F0702030302020204" pitchFamily="66" charset="0"/>
              </a:rPr>
              <a:t>What am I?</a:t>
            </a:r>
            <a:br>
              <a:rPr lang="en-GB" altLang="en-US" sz="440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>
                <a:solidFill>
                  <a:srgbClr val="000000"/>
                </a:solidFill>
                <a:latin typeface="Comic Sans MS" panose="030F0702030302020204" pitchFamily="66" charset="0"/>
              </a:rPr>
              <a:t>Mammal, Bird, Fish, Amphibian or Reptile?</a:t>
            </a:r>
            <a:br>
              <a:rPr lang="en-GB" altLang="en-US">
                <a:solidFill>
                  <a:srgbClr val="000000"/>
                </a:solidFill>
              </a:rPr>
            </a:br>
            <a:endParaRPr lang="en-GB" altLang="en-US" sz="4400">
              <a:solidFill>
                <a:schemeClr val="tx2"/>
              </a:solidFill>
            </a:endParaRPr>
          </a:p>
        </p:txBody>
      </p:sp>
      <p:sp>
        <p:nvSpPr>
          <p:cNvPr id="48131" name="Text Box 3">
            <a:extLst>
              <a:ext uri="{FF2B5EF4-FFF2-40B4-BE49-F238E27FC236}">
                <a16:creationId xmlns:a16="http://schemas.microsoft.com/office/drawing/2014/main" id="{5AFA1A86-183A-4D68-896C-4ADA666A7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5105400"/>
            <a:ext cx="70104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I am a fish. My body is cold to touch and is covered in scales. I lay eggs. I use gills to breathe with under water.</a:t>
            </a:r>
          </a:p>
        </p:txBody>
      </p:sp>
      <p:pic>
        <p:nvPicPr>
          <p:cNvPr id="21508" name="Picture 4" descr="D:\Websites\TLR v1.3\graphics\powerpoint\tropicalfish1.gif">
            <a:extLst>
              <a:ext uri="{FF2B5EF4-FFF2-40B4-BE49-F238E27FC236}">
                <a16:creationId xmlns:a16="http://schemas.microsoft.com/office/drawing/2014/main" id="{83B27281-BE7D-4269-93A1-8AFD2254F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588" y="2543175"/>
            <a:ext cx="2790825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autoUpdateAnimBg="0"/>
      <p:bldP spid="48131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D1740EAC-2389-4A53-B01A-2080DD806A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8382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>
                <a:solidFill>
                  <a:srgbClr val="000000"/>
                </a:solidFill>
                <a:latin typeface="Comic Sans MS" panose="030F0702030302020204" pitchFamily="66" charset="0"/>
              </a:rPr>
              <a:t>What am I?</a:t>
            </a:r>
            <a:br>
              <a:rPr lang="en-GB" altLang="en-US" sz="440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>
                <a:solidFill>
                  <a:srgbClr val="000000"/>
                </a:solidFill>
                <a:latin typeface="Comic Sans MS" panose="030F0702030302020204" pitchFamily="66" charset="0"/>
              </a:rPr>
              <a:t>Mammal, Bird, Fish, Amphibian or Reptile?</a:t>
            </a:r>
            <a:br>
              <a:rPr lang="en-GB" altLang="en-US">
                <a:solidFill>
                  <a:srgbClr val="000000"/>
                </a:solidFill>
              </a:rPr>
            </a:br>
            <a:endParaRPr lang="en-GB" altLang="en-US" sz="4400">
              <a:solidFill>
                <a:schemeClr val="tx2"/>
              </a:solidFill>
            </a:endParaRPr>
          </a:p>
        </p:txBody>
      </p:sp>
      <p:sp>
        <p:nvSpPr>
          <p:cNvPr id="49155" name="Text Box 3">
            <a:extLst>
              <a:ext uri="{FF2B5EF4-FFF2-40B4-BE49-F238E27FC236}">
                <a16:creationId xmlns:a16="http://schemas.microsoft.com/office/drawing/2014/main" id="{DEC28163-F8DD-4F38-93CF-75915855F7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5105400"/>
            <a:ext cx="6781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I am a reptile. My body is covered in dry scales. I lay eggs. </a:t>
            </a:r>
          </a:p>
        </p:txBody>
      </p:sp>
      <p:pic>
        <p:nvPicPr>
          <p:cNvPr id="22532" name="Picture 4" descr="D:\Websites\TLR v1.3\graphics\powerpoint\tortoise.gif">
            <a:extLst>
              <a:ext uri="{FF2B5EF4-FFF2-40B4-BE49-F238E27FC236}">
                <a16:creationId xmlns:a16="http://schemas.microsoft.com/office/drawing/2014/main" id="{09FB1E4E-B313-4023-B41A-4BBC1B685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75" y="2524125"/>
            <a:ext cx="276225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autoUpdateAnimBg="0"/>
      <p:bldP spid="49155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>
            <a:extLst>
              <a:ext uri="{FF2B5EF4-FFF2-40B4-BE49-F238E27FC236}">
                <a16:creationId xmlns:a16="http://schemas.microsoft.com/office/drawing/2014/main" id="{28112747-57BD-47F3-8B62-7F995D213B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5105400"/>
            <a:ext cx="67818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I am an amphibian. My body is moist and smooth. I lay eggs. I like to live in or near to water. </a:t>
            </a:r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FCAD320A-8B33-4442-8E26-31FDBE7E9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8382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>
                <a:latin typeface="Comic Sans MS" panose="030F0702030302020204" pitchFamily="66" charset="0"/>
              </a:rPr>
              <a:t>What am I?</a:t>
            </a:r>
            <a:br>
              <a:rPr lang="en-GB" altLang="en-US" sz="4400">
                <a:latin typeface="Comic Sans MS" panose="030F0702030302020204" pitchFamily="66" charset="0"/>
              </a:rPr>
            </a:br>
            <a:r>
              <a:rPr lang="en-GB" altLang="en-US">
                <a:latin typeface="Comic Sans MS" panose="030F0702030302020204" pitchFamily="66" charset="0"/>
              </a:rPr>
              <a:t>Mammal, Bird, Fish, Amphibian or Reptile?</a:t>
            </a:r>
            <a:br>
              <a:rPr lang="en-GB" altLang="en-US">
                <a:solidFill>
                  <a:schemeClr val="tx2"/>
                </a:solidFill>
              </a:rPr>
            </a:br>
            <a:endParaRPr lang="en-GB" altLang="en-US" sz="4400">
              <a:solidFill>
                <a:schemeClr val="tx2"/>
              </a:solidFill>
            </a:endParaRPr>
          </a:p>
        </p:txBody>
      </p:sp>
      <p:pic>
        <p:nvPicPr>
          <p:cNvPr id="23556" name="Picture 4" descr="D:\Websites\TLR v1.3\graphics\powerpoint\salamander.gif">
            <a:extLst>
              <a:ext uri="{FF2B5EF4-FFF2-40B4-BE49-F238E27FC236}">
                <a16:creationId xmlns:a16="http://schemas.microsoft.com/office/drawing/2014/main" id="{5766F599-A6E7-45C6-B410-119AB1CB5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75" y="2581275"/>
            <a:ext cx="3524250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autoUpdateAnimBg="0"/>
      <p:bldP spid="50179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>
            <a:extLst>
              <a:ext uri="{FF2B5EF4-FFF2-40B4-BE49-F238E27FC236}">
                <a16:creationId xmlns:a16="http://schemas.microsoft.com/office/drawing/2014/main" id="{63A672D6-2057-43AA-A408-5976519783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4572000"/>
            <a:ext cx="67056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I am a mammal. My body is warm and furry.</a:t>
            </a:r>
            <a:r>
              <a:rPr lang="en-GB" altLang="en-US" sz="2400"/>
              <a:t> </a:t>
            </a:r>
            <a:r>
              <a:rPr lang="en-GB" altLang="en-US" sz="2400">
                <a:latin typeface="Comic Sans MS" panose="030F0702030302020204" pitchFamily="66" charset="0"/>
              </a:rPr>
              <a:t>I feed my babies on milk. I give birth to live young.</a:t>
            </a: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CE6AA1DC-2BFF-4E3B-937B-6776724496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8382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What am I?</a:t>
            </a:r>
            <a:br>
              <a:rPr lang="en-GB" altLang="en-US" sz="4800">
                <a:latin typeface="Comic Sans MS" panose="030F0702030302020204" pitchFamily="66" charset="0"/>
              </a:rPr>
            </a:br>
            <a:r>
              <a:rPr lang="en-GB" altLang="en-US" sz="3600">
                <a:latin typeface="Comic Sans MS" panose="030F0702030302020204" pitchFamily="66" charset="0"/>
              </a:rPr>
              <a:t>Mammal, Bird, Fish, </a:t>
            </a:r>
            <a:r>
              <a:rPr lang="en-GB" altLang="en-US" sz="3600">
                <a:solidFill>
                  <a:srgbClr val="000000"/>
                </a:solidFill>
                <a:latin typeface="Comic Sans MS" panose="030F0702030302020204" pitchFamily="66" charset="0"/>
              </a:rPr>
              <a:t>Amphibian</a:t>
            </a:r>
            <a:r>
              <a:rPr lang="en-GB" altLang="en-US" sz="3600">
                <a:latin typeface="Comic Sans MS" panose="030F0702030302020204" pitchFamily="66" charset="0"/>
              </a:rPr>
              <a:t> or Reptile?</a:t>
            </a:r>
            <a:br>
              <a:rPr lang="en-GB" altLang="en-US" sz="3600"/>
            </a:br>
            <a:endParaRPr lang="en-GB" altLang="en-US" sz="4400">
              <a:solidFill>
                <a:schemeClr val="tx2"/>
              </a:solidFill>
            </a:endParaRPr>
          </a:p>
        </p:txBody>
      </p:sp>
      <p:pic>
        <p:nvPicPr>
          <p:cNvPr id="24580" name="Picture 4" descr="D:\Websites\TLR v1.3\graphics\powerpoint\deer.gif">
            <a:extLst>
              <a:ext uri="{FF2B5EF4-FFF2-40B4-BE49-F238E27FC236}">
                <a16:creationId xmlns:a16="http://schemas.microsoft.com/office/drawing/2014/main" id="{AD817E66-60C6-4ADB-BF31-621F263FA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290763"/>
            <a:ext cx="2447925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autoUpdateAnimBg="0"/>
      <p:bldP spid="51203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45960248-F401-4158-B0C6-8169C3D58E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8382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>
                <a:solidFill>
                  <a:schemeClr val="tx2"/>
                </a:solidFill>
                <a:latin typeface="Comic Sans MS" panose="030F0702030302020204" pitchFamily="66" charset="0"/>
              </a:rPr>
              <a:t>What am I?</a:t>
            </a:r>
            <a:br>
              <a:rPr lang="en-GB" altLang="en-US" sz="4400">
                <a:solidFill>
                  <a:schemeClr val="tx2"/>
                </a:solidFill>
                <a:latin typeface="Comic Sans MS" panose="030F0702030302020204" pitchFamily="66" charset="0"/>
              </a:rPr>
            </a:br>
            <a:r>
              <a:rPr lang="en-GB" altLang="en-US">
                <a:solidFill>
                  <a:schemeClr val="tx2"/>
                </a:solidFill>
                <a:latin typeface="Comic Sans MS" panose="030F0702030302020204" pitchFamily="66" charset="0"/>
              </a:rPr>
              <a:t>Mammal, Bird, </a:t>
            </a:r>
            <a:r>
              <a:rPr lang="en-GB" altLang="en-US">
                <a:latin typeface="Comic Sans MS" panose="030F0702030302020204" pitchFamily="66" charset="0"/>
              </a:rPr>
              <a:t>Fish</a:t>
            </a:r>
            <a:r>
              <a:rPr lang="en-GB" altLang="en-US">
                <a:solidFill>
                  <a:schemeClr val="tx2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>
                <a:solidFill>
                  <a:srgbClr val="000000"/>
                </a:solidFill>
                <a:latin typeface="Comic Sans MS" panose="030F0702030302020204" pitchFamily="66" charset="0"/>
              </a:rPr>
              <a:t>Amphibian</a:t>
            </a:r>
            <a:r>
              <a:rPr lang="en-GB" altLang="en-US">
                <a:solidFill>
                  <a:schemeClr val="tx2"/>
                </a:solidFill>
                <a:latin typeface="Comic Sans MS" panose="030F0702030302020204" pitchFamily="66" charset="0"/>
              </a:rPr>
              <a:t> or Reptile?</a:t>
            </a:r>
            <a:br>
              <a:rPr lang="en-GB" altLang="en-US">
                <a:solidFill>
                  <a:schemeClr val="tx2"/>
                </a:solidFill>
              </a:rPr>
            </a:br>
            <a:endParaRPr lang="en-GB" altLang="en-US" sz="4400">
              <a:solidFill>
                <a:schemeClr val="tx2"/>
              </a:solidFill>
            </a:endParaRPr>
          </a:p>
        </p:txBody>
      </p:sp>
      <p:sp>
        <p:nvSpPr>
          <p:cNvPr id="52227" name="Text Box 3">
            <a:extLst>
              <a:ext uri="{FF2B5EF4-FFF2-40B4-BE49-F238E27FC236}">
                <a16:creationId xmlns:a16="http://schemas.microsoft.com/office/drawing/2014/main" id="{67640524-AE3A-4445-8EB1-158921D408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5105400"/>
            <a:ext cx="6781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I am a reptile. My body is covered in dry scales. I lay eggs. </a:t>
            </a:r>
          </a:p>
        </p:txBody>
      </p:sp>
      <p:pic>
        <p:nvPicPr>
          <p:cNvPr id="25604" name="Picture 4" descr="D:\Websites\TLR v1.3\graphics\powerpoint\snake.gif">
            <a:extLst>
              <a:ext uri="{FF2B5EF4-FFF2-40B4-BE49-F238E27FC236}">
                <a16:creationId xmlns:a16="http://schemas.microsoft.com/office/drawing/2014/main" id="{46E27135-9C4C-47D1-9002-E19DE9511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863" y="2524125"/>
            <a:ext cx="2962275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 autoUpdateAnimBg="0"/>
      <p:bldP spid="52227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D405C6B1-052B-48AB-9485-73D462EDBA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8382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2"/>
                </a:solidFill>
                <a:latin typeface="Comic Sans MS" panose="030F0702030302020204" pitchFamily="66" charset="0"/>
              </a:rPr>
              <a:t>What </a:t>
            </a:r>
            <a:r>
              <a:rPr lang="en-GB" altLang="en-US" sz="4800">
                <a:latin typeface="Comic Sans MS" panose="030F0702030302020204" pitchFamily="66" charset="0"/>
              </a:rPr>
              <a:t>am</a:t>
            </a:r>
            <a:r>
              <a:rPr lang="en-GB" altLang="en-US" sz="4800">
                <a:solidFill>
                  <a:schemeClr val="tx2"/>
                </a:solidFill>
                <a:latin typeface="Comic Sans MS" panose="030F0702030302020204" pitchFamily="66" charset="0"/>
              </a:rPr>
              <a:t> I?</a:t>
            </a:r>
            <a:br>
              <a:rPr lang="en-GB" altLang="en-US" sz="4800">
                <a:solidFill>
                  <a:schemeClr val="tx2"/>
                </a:solidFill>
                <a:latin typeface="Comic Sans MS" panose="030F0702030302020204" pitchFamily="66" charset="0"/>
              </a:rPr>
            </a:br>
            <a:r>
              <a:rPr lang="en-GB" altLang="en-US" sz="3600">
                <a:solidFill>
                  <a:schemeClr val="tx2"/>
                </a:solidFill>
                <a:latin typeface="Comic Sans MS" panose="030F0702030302020204" pitchFamily="66" charset="0"/>
              </a:rPr>
              <a:t>Mammal, Bird, Fish, Amphibian or Reptile?</a:t>
            </a:r>
            <a:br>
              <a:rPr lang="en-GB" altLang="en-US" sz="3600">
                <a:solidFill>
                  <a:schemeClr val="tx2"/>
                </a:solidFill>
              </a:rPr>
            </a:br>
            <a:endParaRPr lang="en-GB" altLang="en-US" sz="4400">
              <a:solidFill>
                <a:schemeClr val="tx2"/>
              </a:solidFill>
            </a:endParaRPr>
          </a:p>
        </p:txBody>
      </p:sp>
      <p:sp>
        <p:nvSpPr>
          <p:cNvPr id="53251" name="Text Box 3">
            <a:extLst>
              <a:ext uri="{FF2B5EF4-FFF2-40B4-BE49-F238E27FC236}">
                <a16:creationId xmlns:a16="http://schemas.microsoft.com/office/drawing/2014/main" id="{F0D3E0DF-67D2-479C-BAB3-85BD7635AF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5105400"/>
            <a:ext cx="70104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I am a fish. My body is cold to touch and is covered in scales. I lay eggs. I use gills to breathe with under water.</a:t>
            </a:r>
          </a:p>
        </p:txBody>
      </p:sp>
      <p:pic>
        <p:nvPicPr>
          <p:cNvPr id="26628" name="Picture 4" descr="D:\Websites\TLR v1.3\graphics\powerpoint\tropicalfish2.gif">
            <a:extLst>
              <a:ext uri="{FF2B5EF4-FFF2-40B4-BE49-F238E27FC236}">
                <a16:creationId xmlns:a16="http://schemas.microsoft.com/office/drawing/2014/main" id="{403D0E34-52D4-45C7-89DA-CD6B8C242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788" y="2619375"/>
            <a:ext cx="3400425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utoUpdateAnimBg="0"/>
      <p:bldP spid="53251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>
            <a:extLst>
              <a:ext uri="{FF2B5EF4-FFF2-40B4-BE49-F238E27FC236}">
                <a16:creationId xmlns:a16="http://schemas.microsoft.com/office/drawing/2014/main" id="{B8185404-68C6-4CB1-8193-887A3F46A3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33375"/>
            <a:ext cx="8442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9pPr>
          </a:lstStyle>
          <a:p>
            <a:r>
              <a:rPr lang="en-GB" altLang="en-US" sz="3600" b="1" u="sng"/>
              <a:t>What is a non-chronological report?</a:t>
            </a:r>
          </a:p>
        </p:txBody>
      </p:sp>
      <p:sp>
        <p:nvSpPr>
          <p:cNvPr id="27651" name="TextBox 2">
            <a:extLst>
              <a:ext uri="{FF2B5EF4-FFF2-40B4-BE49-F238E27FC236}">
                <a16:creationId xmlns:a16="http://schemas.microsoft.com/office/drawing/2014/main" id="{AE4E0E1C-AA0D-4092-9C29-06D8F544A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988" y="1558925"/>
            <a:ext cx="34782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9pPr>
          </a:lstStyle>
          <a:p>
            <a:r>
              <a:rPr lang="en-GB" altLang="en-US"/>
              <a:t>An information page!</a:t>
            </a:r>
          </a:p>
        </p:txBody>
      </p:sp>
      <p:pic>
        <p:nvPicPr>
          <p:cNvPr id="27652" name="Picture 3">
            <a:extLst>
              <a:ext uri="{FF2B5EF4-FFF2-40B4-BE49-F238E27FC236}">
                <a16:creationId xmlns:a16="http://schemas.microsoft.com/office/drawing/2014/main" id="{D42A7E3A-1018-4465-BB7B-13DA7206DB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19" t="17799" r="27936" b="14255"/>
          <a:stretch>
            <a:fillRect/>
          </a:stretch>
        </p:blipFill>
        <p:spPr bwMode="auto">
          <a:xfrm>
            <a:off x="4716463" y="1144588"/>
            <a:ext cx="4103687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">
            <a:extLst>
              <a:ext uri="{FF2B5EF4-FFF2-40B4-BE49-F238E27FC236}">
                <a16:creationId xmlns:a16="http://schemas.microsoft.com/office/drawing/2014/main" id="{EB5F1D27-AD93-432D-B065-8C5489EE8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188913"/>
            <a:ext cx="8928100" cy="6494462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1pPr>
            <a:lvl2pPr marL="742950" indent="-285750"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2pPr>
            <a:lvl3pPr marL="1143000" indent="-228600"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3pPr>
            <a:lvl4pPr marL="1600200" indent="-228600"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4pPr>
            <a:lvl5pPr marL="2057400" indent="-228600"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424200"/>
                </a:solidFill>
                <a:latin typeface="Comic Sans MS" panose="030F0702030302020204" pitchFamily="66" charset="0"/>
              </a:defRPr>
            </a:lvl9pPr>
          </a:lstStyle>
          <a:p>
            <a:pPr algn="ctr"/>
            <a:r>
              <a:rPr lang="en-GB" altLang="en-US" sz="3600" b="1" u="sng"/>
              <a:t>Classifying Animals</a:t>
            </a:r>
          </a:p>
          <a:p>
            <a:r>
              <a:rPr lang="en-GB" altLang="en-US" sz="2000"/>
              <a:t>‘Classifying’ means grouping animals according to their characteristics. Animals can be classified into two main groups: vertebrates and invertebrates. Vertebrates are animals with a backbone such as mammals, birds and reptiles. Invertebrates are animals without a backbone such as insects and arachnids (spiders and scorpions). </a:t>
            </a:r>
          </a:p>
          <a:p>
            <a:r>
              <a:rPr lang="en-GB" altLang="en-US" sz="2000"/>
              <a:t>Read on to find out more about vertebrates.</a:t>
            </a:r>
          </a:p>
          <a:p>
            <a:endParaRPr lang="en-GB" altLang="en-US" sz="2000"/>
          </a:p>
          <a:p>
            <a:r>
              <a:rPr lang="en-GB" altLang="en-US" sz="2000" b="1" u="sng"/>
              <a:t>Birds</a:t>
            </a:r>
          </a:p>
          <a:p>
            <a:r>
              <a:rPr lang="en-GB" altLang="en-US" sz="2000"/>
              <a:t>All birds have feathers and lay hard-shelled eggs. They are warm-blooded and have hollow bones which makes they lighter so they can fly. There are around 10,000 species of bird but not all birds can fly.</a:t>
            </a:r>
          </a:p>
          <a:p>
            <a:endParaRPr lang="en-GB" altLang="en-US" sz="2000"/>
          </a:p>
          <a:p>
            <a:r>
              <a:rPr lang="en-GB" altLang="en-US" sz="2000" b="1" u="sng"/>
              <a:t>Mammals</a:t>
            </a:r>
          </a:p>
          <a:p>
            <a:r>
              <a:rPr lang="en-GB" altLang="en-US" sz="2000"/>
              <a:t>Mammals give birth to live young and they feed their babies with their own milk. They are more or less covered with hair and they are warm-blooded. There are around 4000 species of mammals (fewer than birds) and some live in water, for example whales, and some don’t such as cats and dogs.</a:t>
            </a:r>
          </a:p>
          <a:p>
            <a:endParaRPr lang="en-GB" altLang="en-US" sz="20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0267B1-38AD-49EA-9EC2-7B80312949A8}"/>
              </a:ext>
            </a:extLst>
          </p:cNvPr>
          <p:cNvSpPr txBox="1"/>
          <p:nvPr/>
        </p:nvSpPr>
        <p:spPr>
          <a:xfrm>
            <a:off x="250825" y="188913"/>
            <a:ext cx="8642350" cy="61864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600" b="1" u="sng" dirty="0"/>
              <a:t>Success criteria:</a:t>
            </a:r>
          </a:p>
          <a:p>
            <a:pPr>
              <a:defRPr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dirty="0"/>
              <a:t>Introduction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GB" dirty="0"/>
              <a:t>Explain what ‘classification’ means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GB" dirty="0"/>
              <a:t>Explain how animals can be classified into 2 groups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GB" dirty="0"/>
              <a:t>Explain what a vertebrate and an invertebrate is</a:t>
            </a:r>
          </a:p>
          <a:p>
            <a:pPr>
              <a:defRPr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dirty="0"/>
              <a:t>Put subtitles for each vertebrate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GB" dirty="0"/>
              <a:t>Mammals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GB" dirty="0"/>
              <a:t>Birds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GB" dirty="0"/>
              <a:t>Reptiles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GB" dirty="0"/>
              <a:t>Amphibians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GB" dirty="0"/>
              <a:t>Fish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dirty="0"/>
              <a:t>Give information about each one, writing in full sentences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dirty="0"/>
              <a:t>Draw pictures if you have time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rgbClr val="424200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rgbClr val="424200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ED506C110229A4F8F69D091145AF1A6" ma:contentTypeVersion="10" ma:contentTypeDescription="Create a new document." ma:contentTypeScope="" ma:versionID="0fe2b359161e5ddf21fdcba4d1aab7da">
  <xsd:schema xmlns:xsd="http://www.w3.org/2001/XMLSchema" xmlns:xs="http://www.w3.org/2001/XMLSchema" xmlns:p="http://schemas.microsoft.com/office/2006/metadata/properties" xmlns:ns2="470c8432-7b8a-4dcb-89ec-aa4837633d66" targetNamespace="http://schemas.microsoft.com/office/2006/metadata/properties" ma:root="true" ma:fieldsID="a08d377971bece984b86f53958444da3" ns2:_="">
    <xsd:import namespace="470c8432-7b8a-4dcb-89ec-aa4837633d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0c8432-7b8a-4dcb-89ec-aa4837633d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39C48F2-4235-46F7-95AC-142462CA937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2C0C441-7360-4404-BDEE-D4B336DEFB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0c8432-7b8a-4dcb-89ec-aa4837633d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790</TotalTime>
  <Words>874</Words>
  <Application>Microsoft Office PowerPoint</Application>
  <PresentationFormat>On-screen Show (4:3)</PresentationFormat>
  <Paragraphs>105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Default Design</vt:lpstr>
      <vt:lpstr> IK: the different animal groups  </vt:lpstr>
      <vt:lpstr>Classification of Animals</vt:lpstr>
      <vt:lpstr>Vertebrates</vt:lpstr>
      <vt:lpstr>PowerPoint Presentation</vt:lpstr>
      <vt:lpstr>Vertebrates</vt:lpstr>
      <vt:lpstr>Mammals</vt:lpstr>
      <vt:lpstr>Birds</vt:lpstr>
      <vt:lpstr>Reptiles</vt:lpstr>
      <vt:lpstr>Amphibians</vt:lpstr>
      <vt:lpstr>Fish</vt:lpstr>
      <vt:lpstr>PowerPoint Presentation</vt:lpstr>
      <vt:lpstr>PowerPoint Presentation</vt:lpstr>
      <vt:lpstr>PowerPoint Presentation</vt:lpstr>
      <vt:lpstr>PowerPoint Presentation</vt:lpstr>
      <vt:lpstr>What am I? Mammal, Bird, Fish, Amphibian or Reptile?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Base>http://www.teachingandlearningresources.co.uk/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Classification</dc:title>
  <dc:creator>Diane Hawkins</dc:creator>
  <cp:lastModifiedBy>Hannah Dannell</cp:lastModifiedBy>
  <cp:revision>30</cp:revision>
  <dcterms:created xsi:type="dcterms:W3CDTF">2001-05-10T17:55:22Z</dcterms:created>
  <dcterms:modified xsi:type="dcterms:W3CDTF">2020-04-15T18:36:45Z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teType">
    <vt:i4>1</vt:i4>
  </property>
  <property fmtid="{D5CDD505-2E9C-101B-9397-08002B2CF9AE}" pid="3" name="GraphicType">
    <vt:i4>3</vt:i4>
  </property>
  <property fmtid="{D5CDD505-2E9C-101B-9397-08002B2CF9AE}" pid="4" name="Compression">
    <vt:i4>50</vt:i4>
  </property>
  <property fmtid="{D5CDD505-2E9C-101B-9397-08002B2CF9AE}" pid="5" name="ScreenSize">
    <vt:i4>2</vt:i4>
  </property>
  <property fmtid="{D5CDD505-2E9C-101B-9397-08002B2CF9AE}" pid="6" name="ScreenUsage">
    <vt:i4>1</vt:i4>
  </property>
  <property fmtid="{D5CDD505-2E9C-101B-9397-08002B2CF9AE}" pid="7" name="MailAddress">
    <vt:lpwstr>webmaster@west-borough.kent.sch.uk</vt:lpwstr>
  </property>
  <property fmtid="{D5CDD505-2E9C-101B-9397-08002B2CF9AE}" pid="8" name="HomePage">
    <vt:lpwstr>http://www.west-borough.kent.sch.uk/default.htm</vt:lpwstr>
  </property>
  <property fmtid="{D5CDD505-2E9C-101B-9397-08002B2CF9AE}" pid="9" name="Other">
    <vt:lpwstr/>
  </property>
  <property fmtid="{D5CDD505-2E9C-101B-9397-08002B2CF9AE}" pid="10" name="DownloadOriginal">
    <vt:bool>true</vt:bool>
  </property>
  <property fmtid="{D5CDD505-2E9C-101B-9397-08002B2CF9AE}" pid="11" name="DownloadIEButton">
    <vt:bool>true</vt:bool>
  </property>
  <property fmtid="{D5CDD505-2E9C-101B-9397-08002B2CF9AE}" pid="12" name="UseBrowserColor">
    <vt:bool>true</vt:bool>
  </property>
  <property fmtid="{D5CDD505-2E9C-101B-9397-08002B2CF9AE}" pid="13" name="BackColor">
    <vt:i4>15132390</vt:i4>
  </property>
  <property fmtid="{D5CDD505-2E9C-101B-9397-08002B2CF9AE}" pid="14" name="TextColor">
    <vt:i4>0</vt:i4>
  </property>
  <property fmtid="{D5CDD505-2E9C-101B-9397-08002B2CF9AE}" pid="15" name="LinkColor">
    <vt:i4>16711782</vt:i4>
  </property>
  <property fmtid="{D5CDD505-2E9C-101B-9397-08002B2CF9AE}" pid="16" name="VisitedColor">
    <vt:i4>10040268</vt:i4>
  </property>
  <property fmtid="{D5CDD505-2E9C-101B-9397-08002B2CF9AE}" pid="17" name="TransparentButton">
    <vt:i4>0</vt:i4>
  </property>
  <property fmtid="{D5CDD505-2E9C-101B-9397-08002B2CF9AE}" pid="18" name="ButtonType">
    <vt:i4>4</vt:i4>
  </property>
  <property fmtid="{D5CDD505-2E9C-101B-9397-08002B2CF9AE}" pid="19" name="ShowNotes">
    <vt:bool>false</vt:bool>
  </property>
  <property fmtid="{D5CDD505-2E9C-101B-9397-08002B2CF9AE}" pid="20" name="NavBtnPos">
    <vt:i4>3</vt:i4>
  </property>
  <property fmtid="{D5CDD505-2E9C-101B-9397-08002B2CF9AE}" pid="21" name="OutputDir">
    <vt:lpwstr>C:\My Documents\Diane's School Folder\PowerPoint\classificationhtml</vt:lpwstr>
  </property>
</Properties>
</file>