
<file path=[Content_Types].xml><?xml version="1.0" encoding="utf-8"?>
<Types xmlns="http://schemas.openxmlformats.org/package/2006/content-types">
  <Default Extension="png" ContentType="image/png"/>
  <Default Extension="jpeg" ContentType="image/jpeg"/>
  <Default Extension="m4a" ContentType="audio/mp4"/>
  <Default Extension="rels" ContentType="application/vnd.openxmlformats-package.relationships+xml"/>
  <Default Extension="xml" ContentType="application/xml"/>
  <Default Extension="fntdata" ContentType="application/x-fontdata"/>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9"/>
  </p:notesMasterIdLst>
  <p:handoutMasterIdLst>
    <p:handoutMasterId r:id="rId10"/>
  </p:handoutMasterIdLst>
  <p:sldIdLst>
    <p:sldId id="258" r:id="rId2"/>
    <p:sldId id="263" r:id="rId3"/>
    <p:sldId id="486" r:id="rId4"/>
    <p:sldId id="490" r:id="rId5"/>
    <p:sldId id="491" r:id="rId6"/>
    <p:sldId id="492" r:id="rId7"/>
    <p:sldId id="350" r:id="rId8"/>
  </p:sldIdLst>
  <p:sldSz cx="9144000" cy="6858000" type="screen4x3"/>
  <p:notesSz cx="6858000" cy="9144000"/>
  <p:embeddedFontLst>
    <p:embeddedFont>
      <p:font typeface="BPreplay" panose="02000503000000020004" charset="0"/>
      <p:regular r:id="rId11"/>
      <p:bold r:id="rId12"/>
      <p:italic r:id="rId13"/>
      <p:boldItalic r:id="rId14"/>
    </p:embeddedFont>
    <p:embeddedFont>
      <p:font typeface="Sassoon Infant Md" panose="02000603050000020003" charset="0"/>
      <p:regular r:id="rId15"/>
    </p:embeddedFont>
    <p:embeddedFont>
      <p:font typeface="Calibri" panose="020F0502020204030204" pitchFamily="34" charset="0"/>
      <p:regular r:id="rId16"/>
      <p:bold r:id="rId17"/>
      <p:italic r:id="rId18"/>
      <p:boldItalic r:id="rId19"/>
    </p:embeddedFont>
    <p:embeddedFont>
      <p:font typeface="Sassoon Infant Rg" panose="02000503030000020003" pitchFamily="50" charset="0"/>
      <p:regular r:id="rId20"/>
      <p:bold r:id="rId21"/>
    </p:embeddedFont>
  </p:embeddedFontLst>
  <p:defaultTextStyle>
    <a:defPPr>
      <a:defRPr lang="en-US"/>
    </a:defPPr>
    <a:lvl1pPr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5pPr>
    <a:lvl6pPr marL="2286000" algn="l" defTabSz="914400" rtl="0" eaLnBrk="1" latinLnBrk="0" hangingPunct="1">
      <a:defRPr kern="1200">
        <a:solidFill>
          <a:schemeClr val="tx1"/>
        </a:solidFill>
        <a:latin typeface="Sassoon Infant Rg" panose="02000503030000020003" pitchFamily="50" charset="0"/>
        <a:ea typeface="+mn-ea"/>
        <a:cs typeface="+mn-cs"/>
      </a:defRPr>
    </a:lvl6pPr>
    <a:lvl7pPr marL="2743200" algn="l" defTabSz="914400" rtl="0" eaLnBrk="1" latinLnBrk="0" hangingPunct="1">
      <a:defRPr kern="1200">
        <a:solidFill>
          <a:schemeClr val="tx1"/>
        </a:solidFill>
        <a:latin typeface="Sassoon Infant Rg" panose="02000503030000020003" pitchFamily="50" charset="0"/>
        <a:ea typeface="+mn-ea"/>
        <a:cs typeface="+mn-cs"/>
      </a:defRPr>
    </a:lvl7pPr>
    <a:lvl8pPr marL="3200400" algn="l" defTabSz="914400" rtl="0" eaLnBrk="1" latinLnBrk="0" hangingPunct="1">
      <a:defRPr kern="1200">
        <a:solidFill>
          <a:schemeClr val="tx1"/>
        </a:solidFill>
        <a:latin typeface="Sassoon Infant Rg" panose="02000503030000020003" pitchFamily="50" charset="0"/>
        <a:ea typeface="+mn-ea"/>
        <a:cs typeface="+mn-cs"/>
      </a:defRPr>
    </a:lvl8pPr>
    <a:lvl9pPr marL="3657600" algn="l" defTabSz="914400" rtl="0" eaLnBrk="1" latinLnBrk="0" hangingPunct="1">
      <a:defRPr kern="1200">
        <a:solidFill>
          <a:schemeClr val="tx1"/>
        </a:solidFill>
        <a:latin typeface="Sassoon Infant Rg" panose="02000503030000020003" pitchFamily="50" charset="0"/>
        <a:ea typeface="+mn-ea"/>
        <a:cs typeface="+mn-cs"/>
      </a:defRPr>
    </a:lvl9pPr>
  </p:defaultTextStyle>
  <p:extLst>
    <p:ext uri="{EFAFB233-063F-42B5-8137-9DF3F51BA10A}">
      <p15:sldGuideLst xmlns:p15="http://schemas.microsoft.com/office/powerpoint/2012/main">
        <p15:guide id="1" orient="horz" pos="2183">
          <p15:clr>
            <a:srgbClr val="A4A3A4"/>
          </p15:clr>
        </p15:guide>
        <p15:guide id="2" pos="2880">
          <p15:clr>
            <a:srgbClr val="A4A3A4"/>
          </p15:clr>
        </p15:guide>
        <p15:guide id="3" pos="5307">
          <p15:clr>
            <a:srgbClr val="A4A3A4"/>
          </p15:clr>
        </p15:guide>
        <p15:guide id="4" orient="horz" pos="3997">
          <p15:clr>
            <a:srgbClr val="A4A3A4"/>
          </p15:clr>
        </p15:guide>
        <p15:guide id="5" pos="521">
          <p15:clr>
            <a:srgbClr val="A4A3A4"/>
          </p15:clr>
        </p15:guide>
        <p15:guide id="6" orient="horz" pos="1502">
          <p15:clr>
            <a:srgbClr val="A4A3A4"/>
          </p15:clr>
        </p15:guide>
        <p15:guide id="7" orient="horz" pos="459">
          <p15:clr>
            <a:srgbClr val="A4A3A4"/>
          </p15:clr>
        </p15:guide>
        <p15:guide id="8" orient="horz" pos="3884">
          <p15:clr>
            <a:srgbClr val="A4A3A4"/>
          </p15:clr>
        </p15:guide>
        <p15:guide id="9" pos="5216">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A44B"/>
    <a:srgbClr val="FFD550"/>
    <a:srgbClr val="F8A9A9"/>
    <a:srgbClr val="DE7E7E"/>
    <a:srgbClr val="D04847"/>
    <a:srgbClr val="6588D3"/>
    <a:srgbClr val="5C7ECF"/>
    <a:srgbClr val="EE791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899" autoAdjust="0"/>
    <p:restoredTop sz="94660"/>
  </p:normalViewPr>
  <p:slideViewPr>
    <p:cSldViewPr snapToGrid="0">
      <p:cViewPr varScale="1">
        <p:scale>
          <a:sx n="83" d="100"/>
          <a:sy n="83" d="100"/>
        </p:scale>
        <p:origin x="792" y="67"/>
      </p:cViewPr>
      <p:guideLst>
        <p:guide orient="horz" pos="2183"/>
        <p:guide pos="2880"/>
        <p:guide pos="5307"/>
        <p:guide orient="horz" pos="3997"/>
        <p:guide pos="521"/>
        <p:guide orient="horz" pos="1502"/>
        <p:guide orient="horz" pos="459"/>
        <p:guide orient="horz" pos="3884"/>
        <p:guide pos="5216"/>
      </p:guideLst>
    </p:cSldViewPr>
  </p:slideViewPr>
  <p:notesTextViewPr>
    <p:cViewPr>
      <p:scale>
        <a:sx n="3" d="2"/>
        <a:sy n="3" d="2"/>
      </p:scale>
      <p:origin x="0" y="0"/>
    </p:cViewPr>
  </p:notesTextViewPr>
  <p:notesViewPr>
    <p:cSldViewPr snapToGrid="0">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3.fntdata"/><Relationship Id="rId18" Type="http://schemas.openxmlformats.org/officeDocument/2006/relationships/font" Target="fonts/font8.fntdata"/><Relationship Id="rId3" Type="http://schemas.openxmlformats.org/officeDocument/2006/relationships/slide" Target="slides/slide2.xml"/><Relationship Id="rId21" Type="http://schemas.openxmlformats.org/officeDocument/2006/relationships/font" Target="fonts/font11.fntdata"/><Relationship Id="rId7" Type="http://schemas.openxmlformats.org/officeDocument/2006/relationships/slide" Target="slides/slide6.xml"/><Relationship Id="rId12" Type="http://schemas.openxmlformats.org/officeDocument/2006/relationships/font" Target="fonts/font2.fntdata"/><Relationship Id="rId17" Type="http://schemas.openxmlformats.org/officeDocument/2006/relationships/font" Target="fonts/font7.fntdata"/><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6.fntdata"/><Relationship Id="rId20" Type="http://schemas.openxmlformats.org/officeDocument/2006/relationships/font" Target="fonts/font10.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1.fntdata"/><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font" Target="fonts/font5.fntdata"/><Relationship Id="rId23" Type="http://schemas.openxmlformats.org/officeDocument/2006/relationships/viewProps" Target="viewProps.xml"/><Relationship Id="rId10" Type="http://schemas.openxmlformats.org/officeDocument/2006/relationships/handoutMaster" Target="handoutMasters/handoutMaster1.xml"/><Relationship Id="rId19" Type="http://schemas.openxmlformats.org/officeDocument/2006/relationships/font" Target="fonts/font9.fntdata"/><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font" Target="fonts/font4.fntdata"/><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ECB0FF04-5985-44A4-B917-AADAE11E2EB7}" type="datetimeFigureOut">
              <a:rPr lang="en-GB"/>
              <a:pPr>
                <a:defRPr/>
              </a:pPr>
              <a:t>23/04/2020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42E63EC7-BFF7-48BC-A834-7F81B172AFE7}" type="slidenum">
              <a:rPr lang="en-GB"/>
              <a:pPr>
                <a:defRPr/>
              </a:pPr>
              <a:t>‹#›</a:t>
            </a:fld>
            <a:endParaRPr lang="en-GB"/>
          </a:p>
        </p:txBody>
      </p:sp>
    </p:spTree>
    <p:extLst>
      <p:ext uri="{BB962C8B-B14F-4D97-AF65-F5344CB8AC3E}">
        <p14:creationId xmlns:p14="http://schemas.microsoft.com/office/powerpoint/2010/main" val="363813207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9E64DE4F-AAC5-40F5-A9E6-975B9D53E470}" type="datetimeFigureOut">
              <a:rPr lang="en-GB"/>
              <a:pPr>
                <a:defRPr/>
              </a:pPr>
              <a:t>23/04/2020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0459A408-0040-4D19-BB16-2C7C1C86F07D}" type="slidenum">
              <a:rPr lang="en-GB"/>
              <a:pPr>
                <a:defRPr/>
              </a:pPr>
              <a:t>‹#›</a:t>
            </a:fld>
            <a:endParaRPr lang="en-GB"/>
          </a:p>
        </p:txBody>
      </p:sp>
    </p:spTree>
    <p:extLst>
      <p:ext uri="{BB962C8B-B14F-4D97-AF65-F5344CB8AC3E}">
        <p14:creationId xmlns:p14="http://schemas.microsoft.com/office/powerpoint/2010/main" val="154372933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174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590219B2-60B7-4565-991B-D2CA95F84BF6}" type="slidenum">
              <a:rPr lang="en-GB" altLang="en-US" smtClean="0">
                <a:latin typeface="Calibri" panose="020F0502020204030204" pitchFamily="34" charset="0"/>
              </a:rPr>
              <a:pPr fontAlgn="base">
                <a:spcBef>
                  <a:spcPct val="0"/>
                </a:spcBef>
                <a:spcAft>
                  <a:spcPct val="0"/>
                </a:spcAft>
              </a:pPr>
              <a:t>3</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12213237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35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BB2AE44D-47D0-4F29-8688-A4C0FE992D2B}" type="slidenum">
              <a:rPr lang="en-GB" altLang="en-US" smtClean="0">
                <a:latin typeface="Calibri" panose="020F0502020204030204" pitchFamily="34" charset="0"/>
              </a:rPr>
              <a:pPr fontAlgn="base">
                <a:spcBef>
                  <a:spcPct val="0"/>
                </a:spcBef>
                <a:spcAft>
                  <a:spcPct val="0"/>
                </a:spcAft>
              </a:pPr>
              <a:t>4</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323600544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466725" y="1122363"/>
            <a:ext cx="8201025" cy="2387600"/>
          </a:xfrm>
        </p:spPr>
        <p:txBody>
          <a:bodyPr>
            <a:normAutofit/>
          </a:bodyPr>
          <a:lstStyle>
            <a:lvl1pPr algn="ctr">
              <a:defRPr sz="4000">
                <a:latin typeface="Sassoon Infant Md" panose="02000603050000020003" pitchFamily="50" charset="0"/>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Master subtitle style</a:t>
            </a:r>
            <a:endParaRPr lang="en-US" dirty="0"/>
          </a:p>
        </p:txBody>
      </p:sp>
    </p:spTree>
    <p:extLst>
      <p:ext uri="{BB962C8B-B14F-4D97-AF65-F5344CB8AC3E}">
        <p14:creationId xmlns:p14="http://schemas.microsoft.com/office/powerpoint/2010/main" val="1227017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13799320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4"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4197878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smtClean="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smtClean="0"/>
              <a:t>Click to edit Master text styles</a:t>
            </a:r>
          </a:p>
        </p:txBody>
      </p:sp>
    </p:spTree>
    <p:extLst>
      <p:ext uri="{BB962C8B-B14F-4D97-AF65-F5344CB8AC3E}">
        <p14:creationId xmlns:p14="http://schemas.microsoft.com/office/powerpoint/2010/main" val="25253113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2341698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7223536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813" r:id="rId1"/>
    <p:sldLayoutId id="2147483814" r:id="rId2"/>
    <p:sldLayoutId id="2147483815" r:id="rId3"/>
    <p:sldLayoutId id="2147483811" r:id="rId4"/>
    <p:sldLayoutId id="2147483812" r:id="rId5"/>
    <p:sldLayoutId id="2147483816" r:id="rId6"/>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2.xml"/><Relationship Id="rId7" Type="http://schemas.openxmlformats.org/officeDocument/2006/relationships/image" Target="../media/image5.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notesSlide" Target="../notesSlides/notesSlide1.xml"/><Relationship Id="rId9" Type="http://schemas.openxmlformats.org/officeDocument/2006/relationships/image" Target="../media/image7.png"/></Relationships>
</file>

<file path=ppt/slides/_rels/slide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slideLayout" Target="../slideLayouts/slideLayout2.xml"/><Relationship Id="rId7" Type="http://schemas.openxmlformats.org/officeDocument/2006/relationships/image" Target="../media/image9.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8.png"/><Relationship Id="rId5" Type="http://schemas.openxmlformats.org/officeDocument/2006/relationships/image" Target="../media/image3.jpeg"/><Relationship Id="rId4" Type="http://schemas.openxmlformats.org/officeDocument/2006/relationships/notesSlide" Target="../notesSlides/notesSlide2.xml"/><Relationship Id="rId9" Type="http://schemas.openxmlformats.org/officeDocument/2006/relationships/image" Target="../media/image7.png"/></Relationships>
</file>

<file path=ppt/slides/_rels/slide5.xml.rels><?xml version="1.0" encoding="UTF-8" standalone="yes"?>
<Relationships xmlns="http://schemas.openxmlformats.org/package/2006/relationships"><Relationship Id="rId2" Type="http://schemas.openxmlformats.org/officeDocument/2006/relationships/hyperlink" Target="https://www.youtube.com/watch?v=0giiDDBJVQU"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7.pn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5" name="Rounded Rectangle 24"/>
          <p:cNvSpPr/>
          <p:nvPr/>
        </p:nvSpPr>
        <p:spPr bwMode="auto">
          <a:xfrm>
            <a:off x="503238" y="2927350"/>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9220"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a:solidFill>
                  <a:schemeClr val="tx1"/>
                </a:solidFill>
                <a:latin typeface="Sassoon Infant Md" panose="02000603050000020003" pitchFamily="50" charset="0"/>
              </a:rPr>
              <a:t>Success Criteria</a:t>
            </a:r>
          </a:p>
        </p:txBody>
      </p:sp>
      <p:sp>
        <p:nvSpPr>
          <p:cNvPr id="9221"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a:solidFill>
                  <a:schemeClr val="tx1"/>
                </a:solidFill>
                <a:latin typeface="Sassoon Infant Md" panose="02000603050000020003" pitchFamily="50" charset="0"/>
              </a:rPr>
              <a:t>Aim</a:t>
            </a:r>
          </a:p>
        </p:txBody>
      </p:sp>
      <p:sp>
        <p:nvSpPr>
          <p:cNvPr id="9222" name="Content Placeholder 15"/>
          <p:cNvSpPr>
            <a:spLocks noGrp="1"/>
          </p:cNvSpPr>
          <p:nvPr>
            <p:ph idx="1"/>
          </p:nvPr>
        </p:nvSpPr>
        <p:spPr>
          <a:xfrm>
            <a:off x="628650" y="1127125"/>
            <a:ext cx="7886700" cy="1409700"/>
          </a:xfrm>
        </p:spPr>
        <p:txBody>
          <a:bodyPr/>
          <a:lstStyle/>
          <a:p>
            <a:pPr eaLnBrk="1" hangingPunct="1"/>
            <a:r>
              <a:rPr lang="en-GB" altLang="en-US" smtClean="0"/>
              <a:t>I can identify and name the parts of the human circulatory system.</a:t>
            </a:r>
          </a:p>
        </p:txBody>
      </p:sp>
      <p:sp>
        <p:nvSpPr>
          <p:cNvPr id="9223" name="Content Placeholder 15"/>
          <p:cNvSpPr txBox="1">
            <a:spLocks/>
          </p:cNvSpPr>
          <p:nvPr/>
        </p:nvSpPr>
        <p:spPr bwMode="auto">
          <a:xfrm>
            <a:off x="628650" y="3614738"/>
            <a:ext cx="7886700" cy="2430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r>
              <a:rPr lang="en-GB" altLang="en-US"/>
              <a:t>I can identify the parts of the circulatory system.</a:t>
            </a:r>
          </a:p>
          <a:p>
            <a:r>
              <a:rPr lang="en-GB" altLang="en-US"/>
              <a:t>I can name the parts of the circulatory system.</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5"/>
          <a:srcRect/>
          <a:stretch>
            <a:fillRect/>
          </a:stretch>
        </a:blipFill>
        <a:effectLst/>
      </p:bgPr>
    </p:bg>
    <p:spTree>
      <p:nvGrpSpPr>
        <p:cNvPr id="1" name=""/>
        <p:cNvGrpSpPr/>
        <p:nvPr/>
      </p:nvGrpSpPr>
      <p:grpSpPr>
        <a:xfrm>
          <a:off x="0" y="0"/>
          <a:ext cx="0" cy="0"/>
          <a:chOff x="0" y="0"/>
          <a:chExt cx="0" cy="0"/>
        </a:xfrm>
      </p:grpSpPr>
      <p:sp>
        <p:nvSpPr>
          <p:cNvPr id="10" name="Rounded Rectangle 9"/>
          <p:cNvSpPr/>
          <p:nvPr/>
        </p:nvSpPr>
        <p:spPr>
          <a:xfrm>
            <a:off x="635000" y="4351338"/>
            <a:ext cx="4330700" cy="1830387"/>
          </a:xfrm>
          <a:prstGeom prst="roundRect">
            <a:avLst>
              <a:gd name="adj" fmla="val 2464"/>
            </a:avLst>
          </a:prstGeom>
          <a:solidFill>
            <a:srgbClr val="D0484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 name="Rounded Rectangle 8"/>
          <p:cNvSpPr/>
          <p:nvPr/>
        </p:nvSpPr>
        <p:spPr>
          <a:xfrm>
            <a:off x="635000" y="1639888"/>
            <a:ext cx="4330700" cy="2551112"/>
          </a:xfrm>
          <a:prstGeom prst="roundRect">
            <a:avLst>
              <a:gd name="adj" fmla="val 2464"/>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84188" y="776288"/>
            <a:ext cx="8220075" cy="631825"/>
          </a:xfrm>
        </p:spPr>
        <p:txBody>
          <a:bodyPr>
            <a:normAutofit fontScale="90000"/>
          </a:bodyPr>
          <a:lstStyle/>
          <a:p>
            <a:pPr algn="ctr" eaLnBrk="1" hangingPunct="1">
              <a:defRPr/>
            </a:pPr>
            <a:r>
              <a:rPr lang="en-GB" dirty="0"/>
              <a:t>Systems in </a:t>
            </a:r>
            <a:r>
              <a:rPr lang="en-GB" dirty="0" smtClean="0"/>
              <a:t>Your Body</a:t>
            </a:r>
            <a:endParaRPr lang="en-GB" altLang="en-US" dirty="0" smtClean="0"/>
          </a:p>
        </p:txBody>
      </p:sp>
      <p:pic>
        <p:nvPicPr>
          <p:cNvPr id="16389" name="Talking Partners"/>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p:nvSpPr>
        <p:spPr>
          <a:xfrm>
            <a:off x="5181600" y="1639888"/>
            <a:ext cx="3289300" cy="4541837"/>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6391" name="Rectangle 1"/>
          <p:cNvSpPr>
            <a:spLocks noChangeArrowheads="1"/>
          </p:cNvSpPr>
          <p:nvPr/>
        </p:nvSpPr>
        <p:spPr bwMode="auto">
          <a:xfrm>
            <a:off x="917575" y="1920875"/>
            <a:ext cx="3730625" cy="200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buFont typeface="Arial" panose="020B0604020202020204" pitchFamily="34" charset="0"/>
              <a:buNone/>
            </a:pPr>
            <a:r>
              <a:rPr lang="en-GB" altLang="en-US" sz="2000"/>
              <a:t>The system we will look at for the rest of this lesson is called the: </a:t>
            </a:r>
            <a:endParaRPr lang="en-GB" altLang="en-US" sz="2000" b="1"/>
          </a:p>
          <a:p>
            <a:pPr algn="ctr">
              <a:buFont typeface="Arial" panose="020B0604020202020204" pitchFamily="34" charset="0"/>
              <a:buNone/>
            </a:pPr>
            <a:r>
              <a:rPr lang="en-GB" altLang="en-US" sz="2000" b="1"/>
              <a:t>‘Circulatory System’. </a:t>
            </a:r>
          </a:p>
          <a:p>
            <a:pPr algn="ctr">
              <a:buFont typeface="Arial" panose="020B0604020202020204" pitchFamily="34" charset="0"/>
              <a:buNone/>
            </a:pPr>
            <a:r>
              <a:rPr lang="en-GB" altLang="en-US" sz="2000"/>
              <a:t>The word </a:t>
            </a:r>
            <a:r>
              <a:rPr lang="en-GB" altLang="en-US" sz="2000">
                <a:solidFill>
                  <a:schemeClr val="accent2"/>
                </a:solidFill>
              </a:rPr>
              <a:t>circulation</a:t>
            </a:r>
            <a:r>
              <a:rPr lang="en-GB" altLang="en-US" sz="2000"/>
              <a:t> means </a:t>
            </a:r>
            <a:r>
              <a:rPr lang="en-GB" altLang="en-US" sz="2000">
                <a:solidFill>
                  <a:schemeClr val="accent2"/>
                </a:solidFill>
              </a:rPr>
              <a:t>‘the movement to, fro or around something’.</a:t>
            </a:r>
          </a:p>
        </p:txBody>
      </p:sp>
      <p:sp>
        <p:nvSpPr>
          <p:cNvPr id="16392" name="Rectangle 1"/>
          <p:cNvSpPr>
            <a:spLocks noChangeArrowheads="1"/>
          </p:cNvSpPr>
          <p:nvPr/>
        </p:nvSpPr>
        <p:spPr bwMode="auto">
          <a:xfrm>
            <a:off x="863600" y="4525963"/>
            <a:ext cx="38735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spcAft>
                <a:spcPts val="1200"/>
              </a:spcAft>
              <a:buFontTx/>
              <a:buNone/>
            </a:pPr>
            <a:r>
              <a:rPr lang="en-GB" altLang="en-US" dirty="0" smtClean="0">
                <a:solidFill>
                  <a:schemeClr val="bg1"/>
                </a:solidFill>
              </a:rPr>
              <a:t>Part of the circulatory system </a:t>
            </a:r>
            <a:r>
              <a:rPr lang="en-GB" altLang="en-US" dirty="0" smtClean="0">
                <a:solidFill>
                  <a:schemeClr val="bg1"/>
                </a:solidFill>
              </a:rPr>
              <a:t>is the lungs. This is what we will look at more closely. </a:t>
            </a:r>
            <a:endParaRPr lang="en-GB" altLang="en-US" dirty="0">
              <a:solidFill>
                <a:schemeClr val="bg1"/>
              </a:solidFill>
              <a:latin typeface="Sassoon Infant Md" panose="02000603050000020003" pitchFamily="50" charset="0"/>
            </a:endParaRPr>
          </a:p>
        </p:txBody>
      </p:sp>
      <p:pic>
        <p:nvPicPr>
          <p:cNvPr id="16393" name="Picture 3"/>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5559425" y="1541463"/>
            <a:ext cx="2533650" cy="473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4" name="Picture 11"/>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5559425" y="2173288"/>
            <a:ext cx="2482850" cy="155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biLevel thresh="75000"/>
          </a:blip>
          <a:stretch>
            <a:fillRect/>
          </a:stretch>
        </p:blipFill>
        <p:spPr>
          <a:xfrm>
            <a:off x="863600" y="892175"/>
            <a:ext cx="487363" cy="487363"/>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3122"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5"/>
          <a:srcRect/>
          <a:stretch>
            <a:fillRect/>
          </a:stretch>
        </a:blipFill>
        <a:effectLst/>
      </p:bgPr>
    </p:bg>
    <p:spTree>
      <p:nvGrpSpPr>
        <p:cNvPr id="1" name=""/>
        <p:cNvGrpSpPr/>
        <p:nvPr/>
      </p:nvGrpSpPr>
      <p:grpSpPr>
        <a:xfrm>
          <a:off x="0" y="0"/>
          <a:ext cx="0" cy="0"/>
          <a:chOff x="0" y="0"/>
          <a:chExt cx="0" cy="0"/>
        </a:xfrm>
      </p:grpSpPr>
      <p:sp>
        <p:nvSpPr>
          <p:cNvPr id="40" name="Rounded Rectangle 39"/>
          <p:cNvSpPr/>
          <p:nvPr/>
        </p:nvSpPr>
        <p:spPr>
          <a:xfrm>
            <a:off x="5126038" y="1803400"/>
            <a:ext cx="3344862" cy="4327525"/>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9" name="Rounded Rectangle 38"/>
          <p:cNvSpPr/>
          <p:nvPr/>
        </p:nvSpPr>
        <p:spPr>
          <a:xfrm>
            <a:off x="660400" y="4654550"/>
            <a:ext cx="4165600" cy="1476375"/>
          </a:xfrm>
          <a:prstGeom prst="roundRect">
            <a:avLst>
              <a:gd name="adj" fmla="val 2464"/>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84188" y="776288"/>
            <a:ext cx="8220075" cy="631825"/>
          </a:xfrm>
        </p:spPr>
        <p:txBody>
          <a:bodyPr>
            <a:normAutofit fontScale="90000"/>
          </a:bodyPr>
          <a:lstStyle/>
          <a:p>
            <a:pPr algn="ctr" eaLnBrk="1" hangingPunct="1">
              <a:defRPr/>
            </a:pPr>
            <a:r>
              <a:rPr lang="en-GB" dirty="0"/>
              <a:t>Parts of the Circulatory </a:t>
            </a:r>
            <a:r>
              <a:rPr lang="en-GB" dirty="0" smtClean="0"/>
              <a:t/>
            </a:r>
            <a:br>
              <a:rPr lang="en-GB" dirty="0" smtClean="0"/>
            </a:br>
            <a:r>
              <a:rPr lang="en-GB" dirty="0" smtClean="0"/>
              <a:t>System: Lungs</a:t>
            </a:r>
            <a:endParaRPr lang="en-GB" altLang="en-US" dirty="0" smtClean="0"/>
          </a:p>
        </p:txBody>
      </p:sp>
      <p:sp>
        <p:nvSpPr>
          <p:cNvPr id="22533" name="TextBox 6"/>
          <p:cNvSpPr txBox="1">
            <a:spLocks noChangeArrowheads="1"/>
          </p:cNvSpPr>
          <p:nvPr/>
        </p:nvSpPr>
        <p:spPr bwMode="auto">
          <a:xfrm>
            <a:off x="787400" y="4854575"/>
            <a:ext cx="403860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sz="1600">
                <a:solidFill>
                  <a:schemeClr val="tx1"/>
                </a:solidFill>
              </a:rPr>
              <a:t>Air breathed in through the mouth or nose travels down the trachea, through the bronchi into one of the lungs. The air travels into the bronchioles and into the air sacs (alveoli).</a:t>
            </a:r>
          </a:p>
        </p:txBody>
      </p:sp>
      <p:pic>
        <p:nvPicPr>
          <p:cNvPr id="22534" name="Picture 7"/>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473700" y="2260600"/>
            <a:ext cx="2667000" cy="315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7" name="Group 16"/>
          <p:cNvGrpSpPr>
            <a:grpSpLocks/>
          </p:cNvGrpSpPr>
          <p:nvPr/>
        </p:nvGrpSpPr>
        <p:grpSpPr bwMode="auto">
          <a:xfrm>
            <a:off x="660400" y="1803400"/>
            <a:ext cx="4165600" cy="2547938"/>
            <a:chOff x="660400" y="1803400"/>
            <a:chExt cx="4165601" cy="2547171"/>
          </a:xfrm>
        </p:grpSpPr>
        <p:sp>
          <p:nvSpPr>
            <p:cNvPr id="21" name="Rounded Rectangle 20"/>
            <p:cNvSpPr/>
            <p:nvPr/>
          </p:nvSpPr>
          <p:spPr>
            <a:xfrm>
              <a:off x="660400" y="1803400"/>
              <a:ext cx="4165601" cy="2547171"/>
            </a:xfrm>
            <a:prstGeom prst="roundRect">
              <a:avLst>
                <a:gd name="adj" fmla="val 2464"/>
              </a:avLst>
            </a:prstGeom>
            <a:solidFill>
              <a:srgbClr val="FFA4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22541" name="Picture 3"/>
            <p:cNvPicPr>
              <a:picLocks noChangeAspect="1"/>
            </p:cNvPicPr>
            <p:nvPr/>
          </p:nvPicPr>
          <p:blipFill>
            <a:blip r:embed="rId7">
              <a:extLst>
                <a:ext uri="{28A0092B-C50C-407E-A947-70E740481C1C}">
                  <a14:useLocalDpi xmlns:a14="http://schemas.microsoft.com/office/drawing/2010/main" val="0"/>
                </a:ext>
              </a:extLst>
            </a:blip>
            <a:srcRect l="1389" t="13664" r="1527" b="11308"/>
            <a:stretch>
              <a:fillRect/>
            </a:stretch>
          </p:blipFill>
          <p:spPr bwMode="auto">
            <a:xfrm>
              <a:off x="859511" y="1941513"/>
              <a:ext cx="3712490" cy="19178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42" name="Rectangle 8"/>
            <p:cNvSpPr>
              <a:spLocks noChangeArrowheads="1"/>
            </p:cNvSpPr>
            <p:nvPr/>
          </p:nvSpPr>
          <p:spPr bwMode="auto">
            <a:xfrm>
              <a:off x="1316729" y="3930439"/>
              <a:ext cx="286155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a:solidFill>
                    <a:schemeClr val="tx1"/>
                  </a:solidFill>
                </a:rPr>
                <a:t>Click me for a larger version!</a:t>
              </a:r>
            </a:p>
          </p:txBody>
        </p:sp>
      </p:grpSp>
      <p:grpSp>
        <p:nvGrpSpPr>
          <p:cNvPr id="16" name="Group 15"/>
          <p:cNvGrpSpPr>
            <a:grpSpLocks/>
          </p:cNvGrpSpPr>
          <p:nvPr/>
        </p:nvGrpSpPr>
        <p:grpSpPr bwMode="auto">
          <a:xfrm>
            <a:off x="-155575" y="-7938"/>
            <a:ext cx="9324975" cy="6973888"/>
            <a:chOff x="-154885" y="-8047"/>
            <a:chExt cx="9324285" cy="6973808"/>
          </a:xfrm>
        </p:grpSpPr>
        <p:sp>
          <p:nvSpPr>
            <p:cNvPr id="42" name="Rectangle 41"/>
            <p:cNvSpPr/>
            <p:nvPr/>
          </p:nvSpPr>
          <p:spPr>
            <a:xfrm>
              <a:off x="-154885" y="-8047"/>
              <a:ext cx="9324285" cy="69738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22538" name="Picture 14"/>
            <p:cNvPicPr>
              <a:picLocks noChangeAspect="1"/>
            </p:cNvPicPr>
            <p:nvPr/>
          </p:nvPicPr>
          <p:blipFill>
            <a:blip r:embed="rId8">
              <a:extLst>
                <a:ext uri="{28A0092B-C50C-407E-A947-70E740481C1C}">
                  <a14:useLocalDpi xmlns:a14="http://schemas.microsoft.com/office/drawing/2010/main" val="0"/>
                </a:ext>
              </a:extLst>
            </a:blip>
            <a:srcRect l="1945" t="13863" r="2083" b="12486"/>
            <a:stretch>
              <a:fillRect/>
            </a:stretch>
          </p:blipFill>
          <p:spPr bwMode="auto">
            <a:xfrm>
              <a:off x="177800" y="1092200"/>
              <a:ext cx="8775700" cy="476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9" name="Rectangle 1"/>
            <p:cNvSpPr>
              <a:spLocks noChangeArrowheads="1"/>
            </p:cNvSpPr>
            <p:nvPr/>
          </p:nvSpPr>
          <p:spPr bwMode="auto">
            <a:xfrm>
              <a:off x="7066128" y="5420118"/>
              <a:ext cx="1239917"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buFont typeface="Arial" panose="020B0604020202020204" pitchFamily="34" charset="0"/>
                <a:buNone/>
              </a:pPr>
              <a:r>
                <a:rPr lang="en-GB" altLang="en-US"/>
                <a:t>Click anywhere to hide.</a:t>
              </a:r>
            </a:p>
          </p:txBody>
        </p:sp>
      </p:grp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biLevel thresh="75000"/>
          </a:blip>
          <a:stretch>
            <a:fillRect/>
          </a:stretch>
        </p:blipFill>
        <p:spPr>
          <a:xfrm>
            <a:off x="787400" y="453353"/>
            <a:ext cx="487363" cy="487363"/>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7"/>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nextCondLst>
                <p:cond evt="onClick" delay="0">
                  <p:tgtEl>
                    <p:spTgt spid="17"/>
                  </p:tgtEl>
                </p:cond>
              </p:nextCondLst>
            </p:seq>
            <p:seq concurrent="1" nextAc="seek">
              <p:cTn id="9" restart="whenNotActive" fill="hold" evtFilter="cancelBubble" nodeType="interactiveSeq">
                <p:stCondLst>
                  <p:cond evt="onClick" delay="0">
                    <p:tgtEl>
                      <p:spTgt spid="16"/>
                    </p:tgtEl>
                  </p:cond>
                </p:stCondLst>
                <p:endSync evt="end" delay="0">
                  <p:rtn val="all"/>
                </p:endSync>
                <p:childTnLst>
                  <p:par>
                    <p:cTn id="10" fill="hold" nodeType="clickPar">
                      <p:stCondLst>
                        <p:cond delay="0"/>
                      </p:stCondLst>
                      <p:childTnLst>
                        <p:par>
                          <p:cTn id="11" fill="hold" nodeType="withGroup">
                            <p:stCondLst>
                              <p:cond delay="0"/>
                            </p:stCondLst>
                            <p:childTnLst>
                              <p:par>
                                <p:cTn id="12" presetID="2" presetClass="exit" presetSubtype="4" fill="hold" nodeType="clickEffect">
                                  <p:stCondLst>
                                    <p:cond delay="0"/>
                                  </p:stCondLst>
                                  <p:childTnLst>
                                    <p:anim calcmode="lin" valueType="num">
                                      <p:cBhvr additive="base">
                                        <p:cTn id="13" dur="500"/>
                                        <p:tgtEl>
                                          <p:spTgt spid="16"/>
                                        </p:tgtEl>
                                        <p:attrNameLst>
                                          <p:attrName>ppt_x</p:attrName>
                                        </p:attrNameLst>
                                      </p:cBhvr>
                                      <p:tavLst>
                                        <p:tav tm="0">
                                          <p:val>
                                            <p:strVal val="ppt_x"/>
                                          </p:val>
                                        </p:tav>
                                        <p:tav tm="100000">
                                          <p:val>
                                            <p:strVal val="ppt_x"/>
                                          </p:val>
                                        </p:tav>
                                      </p:tavLst>
                                    </p:anim>
                                    <p:anim calcmode="lin" valueType="num">
                                      <p:cBhvr additive="base">
                                        <p:cTn id="14" dur="500"/>
                                        <p:tgtEl>
                                          <p:spTgt spid="16"/>
                                        </p:tgtEl>
                                        <p:attrNameLst>
                                          <p:attrName>ppt_y</p:attrName>
                                        </p:attrNameLst>
                                      </p:cBhvr>
                                      <p:tavLst>
                                        <p:tav tm="0">
                                          <p:val>
                                            <p:strVal val="ppt_y"/>
                                          </p:val>
                                        </p:tav>
                                        <p:tav tm="100000">
                                          <p:val>
                                            <p:strVal val="1+ppt_h/2"/>
                                          </p:val>
                                        </p:tav>
                                      </p:tavLst>
                                    </p:anim>
                                    <p:set>
                                      <p:cBhvr>
                                        <p:cTn id="15" dur="1" fill="hold">
                                          <p:stCondLst>
                                            <p:cond delay="499"/>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16"/>
                  </p:tgtEl>
                </p:cond>
              </p:nextCondLst>
            </p:seq>
            <p:seq concurrent="1" nextAc="seek">
              <p:cTn id="16" restart="whenNotActive" fill="hold" evtFilter="cancelBubble" nodeType="interactiveSeq">
                <p:stCondLst>
                  <p:cond evt="onClick" delay="0">
                    <p:tgtEl>
                      <p:spTgt spid="2"/>
                    </p:tgtEl>
                  </p:cond>
                </p:stCondLst>
                <p:endSync evt="end" delay="0">
                  <p:rtn val="all"/>
                </p:endSync>
                <p:childTnLst>
                  <p:par>
                    <p:cTn id="17" fill="hold">
                      <p:stCondLst>
                        <p:cond delay="0"/>
                      </p:stCondLst>
                      <p:childTnLst>
                        <p:par>
                          <p:cTn id="18" fill="hold">
                            <p:stCondLst>
                              <p:cond delay="0"/>
                            </p:stCondLst>
                            <p:childTnLst>
                              <p:par>
                                <p:cTn id="19" presetID="1" presetClass="mediacall" presetSubtype="0" fill="hold" nodeType="clickEffect">
                                  <p:stCondLst>
                                    <p:cond delay="0"/>
                                  </p:stCondLst>
                                  <p:childTnLst>
                                    <p:cmd type="call" cmd="playFrom(0.0)">
                                      <p:cBhvr>
                                        <p:cTn id="20" dur="15537" fill="hold"/>
                                        <p:tgtEl>
                                          <p:spTgt spid="2"/>
                                        </p:tgtEl>
                                      </p:cBhvr>
                                    </p:cmd>
                                  </p:childTnLst>
                                </p:cTn>
                              </p:par>
                            </p:childTnLst>
                          </p:cTn>
                        </p:par>
                      </p:childTnLst>
                    </p:cTn>
                  </p:par>
                </p:childTnLst>
              </p:cTn>
              <p:nextCondLst>
                <p:cond evt="onClick" delay="0">
                  <p:tgtEl>
                    <p:spTgt spid="2"/>
                  </p:tgtEl>
                </p:cond>
              </p:nextCondLst>
            </p:seq>
            <p:audio>
              <p:cMediaNode vol="80000">
                <p:cTn id="21"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Watch and learn!</a:t>
            </a:r>
            <a:endParaRPr lang="en-GB" dirty="0"/>
          </a:p>
        </p:txBody>
      </p:sp>
      <p:sp>
        <p:nvSpPr>
          <p:cNvPr id="3" name="Content Placeholder 2"/>
          <p:cNvSpPr>
            <a:spLocks noGrp="1"/>
          </p:cNvSpPr>
          <p:nvPr>
            <p:ph idx="1"/>
          </p:nvPr>
        </p:nvSpPr>
        <p:spPr>
          <a:xfrm>
            <a:off x="457197" y="1717964"/>
            <a:ext cx="8220075" cy="4678073"/>
          </a:xfrm>
        </p:spPr>
        <p:txBody>
          <a:bodyPr/>
          <a:lstStyle/>
          <a:p>
            <a:pPr marL="0" indent="0">
              <a:buNone/>
            </a:pPr>
            <a:r>
              <a:rPr lang="en-GB" sz="2800" dirty="0" smtClean="0"/>
              <a:t>Watch the video on the lungs. You need to play close attention to the names of the parts of the lungs and what they do. </a:t>
            </a:r>
            <a:r>
              <a:rPr lang="en-GB" sz="2800" b="1" dirty="0" smtClean="0"/>
              <a:t>You might want to take notes and pause the video at points.</a:t>
            </a:r>
            <a:endParaRPr lang="en-GB" sz="2800" dirty="0" smtClean="0"/>
          </a:p>
          <a:p>
            <a:pPr marL="0" indent="0">
              <a:buNone/>
            </a:pPr>
            <a:endParaRPr lang="en-GB" sz="2800" dirty="0"/>
          </a:p>
          <a:p>
            <a:pPr marL="0" indent="0">
              <a:buNone/>
            </a:pPr>
            <a:r>
              <a:rPr lang="en-GB" sz="2800" dirty="0" smtClean="0"/>
              <a:t>Look out for trachea, bronchioles, bronchus, diaphragm, alveoli and intercostal muscles. </a:t>
            </a:r>
          </a:p>
          <a:p>
            <a:pPr marL="0" indent="0">
              <a:buNone/>
            </a:pPr>
            <a:endParaRPr lang="en-GB" dirty="0"/>
          </a:p>
          <a:p>
            <a:pPr marL="0" indent="0">
              <a:buNone/>
            </a:pPr>
            <a:r>
              <a:rPr lang="en-GB" dirty="0">
                <a:hlinkClick r:id="rId2"/>
              </a:rPr>
              <a:t>https://www.youtube.com/watch?v=0giiDDBJVQU</a:t>
            </a:r>
            <a:endParaRPr lang="en-GB" dirty="0"/>
          </a:p>
        </p:txBody>
      </p:sp>
    </p:spTree>
    <p:extLst>
      <p:ext uri="{BB962C8B-B14F-4D97-AF65-F5344CB8AC3E}">
        <p14:creationId xmlns:p14="http://schemas.microsoft.com/office/powerpoint/2010/main" val="40505263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197" y="300636"/>
            <a:ext cx="8220075" cy="1083947"/>
          </a:xfrm>
        </p:spPr>
        <p:txBody>
          <a:bodyPr>
            <a:noAutofit/>
          </a:bodyPr>
          <a:lstStyle/>
          <a:p>
            <a:r>
              <a:rPr lang="en-GB" sz="6000" dirty="0" smtClean="0"/>
              <a:t>Task</a:t>
            </a:r>
            <a:endParaRPr lang="en-GB" sz="6000" dirty="0"/>
          </a:p>
        </p:txBody>
      </p:sp>
      <p:sp>
        <p:nvSpPr>
          <p:cNvPr id="3" name="Content Placeholder 2"/>
          <p:cNvSpPr>
            <a:spLocks noGrp="1"/>
          </p:cNvSpPr>
          <p:nvPr>
            <p:ph idx="1"/>
          </p:nvPr>
        </p:nvSpPr>
        <p:spPr>
          <a:xfrm>
            <a:off x="457197" y="1277903"/>
            <a:ext cx="4450083" cy="4744206"/>
          </a:xfrm>
        </p:spPr>
        <p:txBody>
          <a:bodyPr/>
          <a:lstStyle/>
          <a:p>
            <a:pPr marL="0" indent="0">
              <a:buNone/>
            </a:pPr>
            <a:r>
              <a:rPr lang="en-GB" sz="2000" dirty="0" smtClean="0"/>
              <a:t>Draw your best diagram of the lungs. This is tricky! You should copy this one. Make it nice and big. </a:t>
            </a:r>
          </a:p>
          <a:p>
            <a:pPr marL="0" indent="0">
              <a:buNone/>
            </a:pPr>
            <a:endParaRPr lang="en-GB" sz="2000" dirty="0"/>
          </a:p>
          <a:p>
            <a:pPr marL="0" indent="0">
              <a:buNone/>
            </a:pPr>
            <a:r>
              <a:rPr lang="en-GB" sz="2000" dirty="0" smtClean="0"/>
              <a:t>Then label the following:</a:t>
            </a:r>
          </a:p>
          <a:p>
            <a:pPr marL="0" indent="0">
              <a:buNone/>
            </a:pPr>
            <a:r>
              <a:rPr lang="en-GB" sz="2000" dirty="0"/>
              <a:t>trachea, bronchioles, bronchus, diaphragm, alveoli and intercostal muscles. </a:t>
            </a:r>
            <a:endParaRPr lang="en-GB" sz="2000" dirty="0" smtClean="0"/>
          </a:p>
          <a:p>
            <a:pPr marL="0" indent="0">
              <a:buNone/>
            </a:pPr>
            <a:r>
              <a:rPr lang="en-GB" sz="2000" dirty="0" smtClean="0"/>
              <a:t>Then write a short explanation explaining what it does/its function. </a:t>
            </a:r>
            <a:endParaRPr lang="en-GB" sz="2000" dirty="0"/>
          </a:p>
          <a:p>
            <a:pPr marL="0" indent="0">
              <a:buNone/>
            </a:pPr>
            <a:endParaRPr lang="en-GB" sz="2000" dirty="0"/>
          </a:p>
          <a:p>
            <a:pPr marL="0" indent="0">
              <a:buNone/>
            </a:pPr>
            <a:r>
              <a:rPr lang="en-GB" sz="2000" dirty="0" smtClean="0"/>
              <a:t>I have done ‘ribs’ for you.</a:t>
            </a:r>
          </a:p>
          <a:p>
            <a:pPr marL="0" indent="0">
              <a:buNone/>
            </a:pPr>
            <a:endParaRPr lang="en-GB" sz="2000" dirty="0" smtClean="0"/>
          </a:p>
          <a:p>
            <a:pPr marL="0" indent="0">
              <a:buNone/>
            </a:pPr>
            <a:endParaRPr lang="en-GB" sz="2000" dirty="0"/>
          </a:p>
        </p:txBody>
      </p:sp>
      <p:pic>
        <p:nvPicPr>
          <p:cNvPr id="4" name="Picture 3"/>
          <p:cNvPicPr>
            <a:picLocks noChangeAspect="1"/>
          </p:cNvPicPr>
          <p:nvPr/>
        </p:nvPicPr>
        <p:blipFill rotWithShape="1">
          <a:blip r:embed="rId4"/>
          <a:srcRect l="33083" t="19926" r="33417" b="16519"/>
          <a:stretch/>
        </p:blipFill>
        <p:spPr>
          <a:xfrm>
            <a:off x="4688378" y="1277903"/>
            <a:ext cx="4455622" cy="5558331"/>
          </a:xfrm>
          <a:prstGeom prst="rect">
            <a:avLst/>
          </a:prstGeom>
        </p:spPr>
      </p:pic>
      <p:sp>
        <p:nvSpPr>
          <p:cNvPr id="5" name="TextBox 4"/>
          <p:cNvSpPr txBox="1"/>
          <p:nvPr/>
        </p:nvSpPr>
        <p:spPr>
          <a:xfrm>
            <a:off x="7703127" y="6289964"/>
            <a:ext cx="1283855" cy="461665"/>
          </a:xfrm>
          <a:prstGeom prst="rect">
            <a:avLst/>
          </a:prstGeom>
          <a:noFill/>
        </p:spPr>
        <p:txBody>
          <a:bodyPr wrap="square" rtlCol="0">
            <a:spAutoFit/>
          </a:bodyPr>
          <a:lstStyle/>
          <a:p>
            <a:r>
              <a:rPr lang="en-GB" sz="1200" dirty="0" smtClean="0"/>
              <a:t>Ribs- Bones that protect the lungs. </a:t>
            </a:r>
            <a:endParaRPr lang="en-GB" sz="1200" dirty="0"/>
          </a:p>
        </p:txBody>
      </p:sp>
      <p:pic>
        <p:nvPicPr>
          <p:cNvPr id="6"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biLevel thresh="75000"/>
          </a:blip>
          <a:stretch>
            <a:fillRect/>
          </a:stretch>
        </p:blipFill>
        <p:spPr>
          <a:xfrm>
            <a:off x="1002434" y="842609"/>
            <a:ext cx="487363" cy="487363"/>
          </a:xfrm>
          <a:prstGeom prst="rect">
            <a:avLst/>
          </a:prstGeom>
        </p:spPr>
      </p:pic>
    </p:spTree>
    <p:extLst>
      <p:ext uri="{BB962C8B-B14F-4D97-AF65-F5344CB8AC3E}">
        <p14:creationId xmlns:p14="http://schemas.microsoft.com/office/powerpoint/2010/main" val="291995170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4312" fill="hold"/>
                                        <p:tgtEl>
                                          <p:spTgt spid="6"/>
                                        </p:tgtEl>
                                      </p:cBhvr>
                                    </p:cmd>
                                  </p:childTnLst>
                                </p:cTn>
                              </p:par>
                            </p:childTnLst>
                          </p:cTn>
                        </p:par>
                      </p:childTnLst>
                    </p:cTn>
                  </p:par>
                </p:childTnLst>
              </p:cTn>
              <p:nextCondLst>
                <p:cond evt="onClick" delay="0">
                  <p:tgtEl>
                    <p:spTgt spid="6"/>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4919</TotalTime>
  <Words>286</Words>
  <Application>Microsoft Office PowerPoint</Application>
  <PresentationFormat>On-screen Show (4:3)</PresentationFormat>
  <Paragraphs>33</Paragraphs>
  <Slides>7</Slides>
  <Notes>2</Notes>
  <HiddenSlides>0</HiddenSlides>
  <MMClips>3</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BPreplay</vt:lpstr>
      <vt:lpstr>Sassoon Infant Md</vt:lpstr>
      <vt:lpstr>Calibri</vt:lpstr>
      <vt:lpstr>Sassoon Infant Rg</vt:lpstr>
      <vt:lpstr>Arial</vt:lpstr>
      <vt:lpstr>Office Theme</vt:lpstr>
      <vt:lpstr>PowerPoint Presentation</vt:lpstr>
      <vt:lpstr>PowerPoint Presentation</vt:lpstr>
      <vt:lpstr>Systems in Your Body</vt:lpstr>
      <vt:lpstr>Parts of the Circulatory  System: Lungs</vt:lpstr>
      <vt:lpstr>Watch and learn!</vt:lpstr>
      <vt:lpstr>Task</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Hannah Dannell</cp:lastModifiedBy>
  <cp:revision>378</cp:revision>
  <dcterms:created xsi:type="dcterms:W3CDTF">2014-10-01T16:09:27Z</dcterms:created>
  <dcterms:modified xsi:type="dcterms:W3CDTF">2020-04-23T20:03:47Z</dcterms:modified>
</cp:coreProperties>
</file>