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94" r:id="rId2"/>
    <p:sldId id="278" r:id="rId3"/>
    <p:sldId id="279" r:id="rId4"/>
    <p:sldId id="289" r:id="rId5"/>
    <p:sldId id="282" r:id="rId6"/>
    <p:sldId id="290" r:id="rId7"/>
    <p:sldId id="291" r:id="rId8"/>
    <p:sldId id="284" r:id="rId9"/>
    <p:sldId id="292" r:id="rId10"/>
    <p:sldId id="288" r:id="rId11"/>
    <p:sldId id="286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Kalam" panose="020B0604020202020204" charset="0"/>
      <p:regular r:id="rId19"/>
    </p:embeddedFont>
    <p:embeddedFont>
      <p:font typeface="Kalam Bold" panose="020B0604020202020204" charset="0"/>
      <p:bold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1071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7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213"/>
    <a:srgbClr val="007AC3"/>
    <a:srgbClr val="8D358B"/>
    <a:srgbClr val="CEB5D6"/>
    <a:srgbClr val="E6E6E6"/>
    <a:srgbClr val="4EB2E5"/>
    <a:srgbClr val="F7BC92"/>
    <a:srgbClr val="87BD31"/>
    <a:srgbClr val="072F54"/>
    <a:srgbClr val="0079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3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30" y="62"/>
      </p:cViewPr>
      <p:guideLst>
        <p:guide orient="horz" pos="2160"/>
        <p:guide pos="2880"/>
        <p:guide pos="340"/>
        <p:guide orient="horz" pos="3952"/>
        <p:guide pos="5420"/>
        <p:guide orient="horz" pos="1071"/>
        <p:guide pos="476"/>
        <p:guide orient="horz" pos="47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775063"/>
            <a:ext cx="765483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Hello and welcome to maths!</a:t>
            </a:r>
          </a:p>
          <a:p>
            <a:endParaRPr lang="en-GB" sz="2800" dirty="0"/>
          </a:p>
          <a:p>
            <a:r>
              <a:rPr lang="en-GB" sz="2800" dirty="0" smtClean="0"/>
              <a:t>This PowerPoint might be useful to help you to understand the sheet I have set you. Press ‘slideshow’ then ‘from beginning’ and go through the slides.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Remember: 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Good luck!</a:t>
            </a:r>
            <a:endParaRPr lang="en-GB" sz="2800" dirty="0"/>
          </a:p>
        </p:txBody>
      </p:sp>
      <p:pic>
        <p:nvPicPr>
          <p:cNvPr id="1028" name="Picture 4" descr="Image result for place value chart ks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0" t="10777" r="33361" b="3294"/>
          <a:stretch/>
        </p:blipFill>
        <p:spPr bwMode="auto">
          <a:xfrm>
            <a:off x="2717075" y="3621996"/>
            <a:ext cx="4990012" cy="2175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233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+mn-lt"/>
              </a:rPr>
              <a:t>IALT</a:t>
            </a:r>
            <a:endParaRPr lang="en-US" sz="3600" dirty="0">
              <a:latin typeface="+mn-lt"/>
            </a:endParaRP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/>
              <a:t>Read, write, order and compare numbers up to 10 000 000 and determine the value of each digit.</a:t>
            </a:r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25452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Numbers to Ten Million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2" name="TextBox1"/>
          <p:cNvSpPr txBox="1"/>
          <p:nvPr/>
        </p:nvSpPr>
        <p:spPr>
          <a:xfrm>
            <a:off x="755650" y="1232955"/>
            <a:ext cx="76327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cs typeface="Calibri" panose="020F0502020204030204" pitchFamily="34" charset="0"/>
              </a:rPr>
              <a:t>Find</a:t>
            </a:r>
            <a:r>
              <a:rPr lang="en-GB" dirty="0">
                <a:ea typeface="Calibri" panose="020F0502020204030204" pitchFamily="34" charset="0"/>
                <a:cs typeface="Calibri" panose="020F0502020204030204" pitchFamily="34" charset="0"/>
              </a:rPr>
              <a:t> the missing values in these partitioned numbers.</a:t>
            </a:r>
            <a:endParaRPr lang="en-GB" dirty="0"/>
          </a:p>
        </p:txBody>
      </p:sp>
      <p:sp>
        <p:nvSpPr>
          <p:cNvPr id="97" name="Rectangle 96"/>
          <p:cNvSpPr/>
          <p:nvPr/>
        </p:nvSpPr>
        <p:spPr>
          <a:xfrm>
            <a:off x="2990850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990850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B06BA067-5A5B-47F9-AA9C-61705023503E}"/>
              </a:ext>
            </a:extLst>
          </p:cNvPr>
          <p:cNvGrpSpPr/>
          <p:nvPr/>
        </p:nvGrpSpPr>
        <p:grpSpPr>
          <a:xfrm>
            <a:off x="972267" y="4465750"/>
            <a:ext cx="5051258" cy="582294"/>
            <a:chOff x="972267" y="4465750"/>
            <a:chExt cx="5051258" cy="582294"/>
          </a:xfrm>
        </p:grpSpPr>
        <p:sp>
          <p:nvSpPr>
            <p:cNvPr id="15" name="box 8">
              <a:extLst>
                <a:ext uri="{FF2B5EF4-FFF2-40B4-BE49-F238E27FC236}">
                  <a16:creationId xmlns:a16="http://schemas.microsoft.com/office/drawing/2014/main" id="{21E7B383-132B-44AF-ACA1-E032BC4F109B}"/>
                </a:ext>
              </a:extLst>
            </p:cNvPr>
            <p:cNvSpPr txBox="1"/>
            <p:nvPr/>
          </p:nvSpPr>
          <p:spPr>
            <a:xfrm>
              <a:off x="4630718" y="4552936"/>
              <a:ext cx="1237649" cy="4951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87BD31"/>
              </a:solidFill>
            </a:ln>
          </p:spPr>
          <p:txBody>
            <a:bodyPr wrap="square" lIns="108000" tIns="108000" rIns="108000" bIns="108000" rtlCol="0">
              <a:spAutoFit/>
            </a:bodyPr>
            <a:lstStyle/>
            <a:p>
              <a:endParaRPr lang="en-GB" dirty="0">
                <a:solidFill>
                  <a:srgbClr val="87BD31"/>
                </a:solidFill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5E8EC56-3828-4C41-A081-C55841CE05B9}"/>
                </a:ext>
              </a:extLst>
            </p:cNvPr>
            <p:cNvSpPr txBox="1"/>
            <p:nvPr/>
          </p:nvSpPr>
          <p:spPr>
            <a:xfrm>
              <a:off x="972267" y="4465750"/>
              <a:ext cx="5051258" cy="47320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200000"/>
                </a:lnSpc>
                <a:spcAft>
                  <a:spcPts val="0"/>
                </a:spcAft>
              </a:pPr>
              <a:r>
                <a:rPr lang="en-GB" dirty="0">
                  <a:ea typeface="Calibri" panose="020F0502020204030204" pitchFamily="34" charset="0"/>
                  <a:cs typeface="Calibri" panose="020F0502020204030204" pitchFamily="34" charset="0"/>
                </a:rPr>
                <a:t>4 000 000 + 100 000 + 900 + 1 =   </a:t>
              </a:r>
              <a:r>
                <a:rPr lang="en-GB" dirty="0">
                  <a:solidFill>
                    <a:schemeClr val="bg1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4 100 901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58671A1-F8AE-47F7-9863-E20C5EAC9B8E}"/>
              </a:ext>
            </a:extLst>
          </p:cNvPr>
          <p:cNvGrpSpPr/>
          <p:nvPr/>
        </p:nvGrpSpPr>
        <p:grpSpPr>
          <a:xfrm>
            <a:off x="972267" y="3544251"/>
            <a:ext cx="5814829" cy="583323"/>
            <a:chOff x="972267" y="3544251"/>
            <a:chExt cx="5814829" cy="583323"/>
          </a:xfrm>
        </p:grpSpPr>
        <p:sp>
          <p:nvSpPr>
            <p:cNvPr id="14" name="box 7">
              <a:extLst>
                <a:ext uri="{FF2B5EF4-FFF2-40B4-BE49-F238E27FC236}">
                  <a16:creationId xmlns:a16="http://schemas.microsoft.com/office/drawing/2014/main" id="{3AA63728-5247-478D-988A-358BF06C0947}"/>
                </a:ext>
              </a:extLst>
            </p:cNvPr>
            <p:cNvSpPr txBox="1"/>
            <p:nvPr/>
          </p:nvSpPr>
          <p:spPr>
            <a:xfrm>
              <a:off x="4571801" y="3632466"/>
              <a:ext cx="631595" cy="4951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87BD31"/>
              </a:solidFill>
            </a:ln>
          </p:spPr>
          <p:txBody>
            <a:bodyPr wrap="square" lIns="108000" tIns="108000" rIns="108000" bIns="108000" rtlCol="0">
              <a:spAutoFit/>
            </a:bodyPr>
            <a:lstStyle/>
            <a:p>
              <a:endParaRPr lang="en-GB" dirty="0">
                <a:solidFill>
                  <a:srgbClr val="87BD31"/>
                </a:solidFill>
              </a:endParaRPr>
            </a:p>
          </p:txBody>
        </p:sp>
        <p:sp>
          <p:nvSpPr>
            <p:cNvPr id="13" name="box 6">
              <a:extLst>
                <a:ext uri="{FF2B5EF4-FFF2-40B4-BE49-F238E27FC236}">
                  <a16:creationId xmlns:a16="http://schemas.microsoft.com/office/drawing/2014/main" id="{5278ACBE-88D3-4482-9FF0-D22AE96086B1}"/>
                </a:ext>
              </a:extLst>
            </p:cNvPr>
            <p:cNvSpPr txBox="1"/>
            <p:nvPr/>
          </p:nvSpPr>
          <p:spPr>
            <a:xfrm>
              <a:off x="2385885" y="3626062"/>
              <a:ext cx="1167312" cy="4951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87BD31"/>
              </a:solidFill>
            </a:ln>
          </p:spPr>
          <p:txBody>
            <a:bodyPr wrap="square" lIns="108000" tIns="108000" rIns="108000" bIns="108000" rtlCol="0">
              <a:spAutoFit/>
            </a:bodyPr>
            <a:lstStyle/>
            <a:p>
              <a:endParaRPr lang="en-GB" dirty="0">
                <a:solidFill>
                  <a:srgbClr val="87BD31"/>
                </a:solidFill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F6820719-E02A-458A-9C13-17FE3F9E8C65}"/>
                </a:ext>
              </a:extLst>
            </p:cNvPr>
            <p:cNvSpPr txBox="1"/>
            <p:nvPr/>
          </p:nvSpPr>
          <p:spPr>
            <a:xfrm>
              <a:off x="972267" y="3544251"/>
              <a:ext cx="5814829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200000"/>
                </a:lnSpc>
                <a:spcAft>
                  <a:spcPts val="0"/>
                </a:spcAft>
              </a:pPr>
              <a:r>
                <a:rPr lang="en-GB" dirty="0">
                  <a:ea typeface="Calibri" panose="020F0502020204030204" pitchFamily="34" charset="0"/>
                  <a:cs typeface="Calibri" panose="020F0502020204030204" pitchFamily="34" charset="0"/>
                </a:rPr>
                <a:t>8 000 000 +   </a:t>
              </a:r>
              <a:r>
                <a:rPr lang="en-GB" dirty="0">
                  <a:solidFill>
                    <a:schemeClr val="bg1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600 000   </a:t>
              </a:r>
              <a:r>
                <a:rPr lang="en-GB" dirty="0">
                  <a:ea typeface="Calibri" panose="020F0502020204030204" pitchFamily="34" charset="0"/>
                  <a:cs typeface="Calibri" panose="020F0502020204030204" pitchFamily="34" charset="0"/>
                </a:rPr>
                <a:t>+ 200 +     </a:t>
              </a:r>
              <a:r>
                <a:rPr lang="en-GB" dirty="0">
                  <a:solidFill>
                    <a:schemeClr val="bg1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4</a:t>
              </a:r>
              <a:r>
                <a:rPr lang="en-GB" dirty="0">
                  <a:solidFill>
                    <a:srgbClr val="00B05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     </a:t>
              </a:r>
              <a:r>
                <a:rPr lang="en-GB" dirty="0">
                  <a:ea typeface="Calibri" panose="020F0502020204030204" pitchFamily="34" charset="0"/>
                  <a:cs typeface="Calibri" panose="020F0502020204030204" pitchFamily="34" charset="0"/>
                </a:rPr>
                <a:t> = 8 600 204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25F23C88-BA81-48D6-B355-80D63281FE7F}"/>
              </a:ext>
            </a:extLst>
          </p:cNvPr>
          <p:cNvGrpSpPr/>
          <p:nvPr/>
        </p:nvGrpSpPr>
        <p:grpSpPr>
          <a:xfrm>
            <a:off x="972267" y="2706924"/>
            <a:ext cx="7239781" cy="585454"/>
            <a:chOff x="972267" y="2706924"/>
            <a:chExt cx="7239781" cy="585454"/>
          </a:xfrm>
        </p:grpSpPr>
        <p:sp>
          <p:nvSpPr>
            <p:cNvPr id="10" name="box 5">
              <a:extLst>
                <a:ext uri="{FF2B5EF4-FFF2-40B4-BE49-F238E27FC236}">
                  <a16:creationId xmlns:a16="http://schemas.microsoft.com/office/drawing/2014/main" id="{6D6F887D-5B5A-4131-86D4-A249ECC0057D}"/>
                </a:ext>
              </a:extLst>
            </p:cNvPr>
            <p:cNvSpPr txBox="1"/>
            <p:nvPr/>
          </p:nvSpPr>
          <p:spPr>
            <a:xfrm>
              <a:off x="5618719" y="2797270"/>
              <a:ext cx="519432" cy="4951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87BD31"/>
              </a:solidFill>
            </a:ln>
          </p:spPr>
          <p:txBody>
            <a:bodyPr wrap="square" lIns="108000" tIns="108000" rIns="108000" bIns="108000" rtlCol="0">
              <a:spAutoFit/>
            </a:bodyPr>
            <a:lstStyle/>
            <a:p>
              <a:endParaRPr lang="en-GB" dirty="0">
                <a:solidFill>
                  <a:srgbClr val="87BD31"/>
                </a:solidFill>
              </a:endParaRPr>
            </a:p>
          </p:txBody>
        </p:sp>
        <p:sp>
          <p:nvSpPr>
            <p:cNvPr id="12" name="box 4">
              <a:extLst>
                <a:ext uri="{FF2B5EF4-FFF2-40B4-BE49-F238E27FC236}">
                  <a16:creationId xmlns:a16="http://schemas.microsoft.com/office/drawing/2014/main" id="{6597AC81-2A64-4F3F-8A40-89A8C76B8FE3}"/>
                </a:ext>
              </a:extLst>
            </p:cNvPr>
            <p:cNvSpPr txBox="1"/>
            <p:nvPr/>
          </p:nvSpPr>
          <p:spPr>
            <a:xfrm>
              <a:off x="3756582" y="2793432"/>
              <a:ext cx="892138" cy="4951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87BD31"/>
              </a:solidFill>
            </a:ln>
          </p:spPr>
          <p:txBody>
            <a:bodyPr wrap="square" lIns="108000" tIns="108000" rIns="108000" bIns="108000" rtlCol="0">
              <a:spAutoFit/>
            </a:bodyPr>
            <a:lstStyle/>
            <a:p>
              <a:endParaRPr lang="en-GB" dirty="0">
                <a:solidFill>
                  <a:srgbClr val="87BD31"/>
                </a:solidFill>
              </a:endParaRPr>
            </a:p>
          </p:txBody>
        </p:sp>
        <p:sp>
          <p:nvSpPr>
            <p:cNvPr id="8" name="box 3"/>
            <p:cNvSpPr txBox="1"/>
            <p:nvPr/>
          </p:nvSpPr>
          <p:spPr>
            <a:xfrm>
              <a:off x="972267" y="2784734"/>
              <a:ext cx="1300894" cy="4951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87BD31"/>
              </a:solidFill>
            </a:ln>
          </p:spPr>
          <p:txBody>
            <a:bodyPr wrap="square" lIns="108000" tIns="108000" rIns="108000" bIns="108000" rtlCol="0">
              <a:spAutoFit/>
            </a:bodyPr>
            <a:lstStyle/>
            <a:p>
              <a:endParaRPr lang="en-GB" dirty="0">
                <a:solidFill>
                  <a:srgbClr val="87BD31"/>
                </a:solidFill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622829AE-1F7B-492D-AADA-BDD9F6EA50D4}"/>
                </a:ext>
              </a:extLst>
            </p:cNvPr>
            <p:cNvSpPr txBox="1"/>
            <p:nvPr/>
          </p:nvSpPr>
          <p:spPr>
            <a:xfrm>
              <a:off x="1068039" y="2706924"/>
              <a:ext cx="7144009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200000"/>
                </a:lnSpc>
                <a:spcAft>
                  <a:spcPts val="0"/>
                </a:spcAft>
              </a:pPr>
              <a:r>
                <a:rPr lang="en-GB" dirty="0">
                  <a:solidFill>
                    <a:schemeClr val="bg1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1 000 000   </a:t>
              </a:r>
              <a:r>
                <a:rPr lang="en-GB" dirty="0">
                  <a:ea typeface="Calibri" panose="020F0502020204030204" pitchFamily="34" charset="0"/>
                  <a:cs typeface="Calibri" panose="020F0502020204030204" pitchFamily="34" charset="0"/>
                </a:rPr>
                <a:t>+ 500 000 +  </a:t>
              </a:r>
              <a:r>
                <a:rPr lang="en-GB" dirty="0">
                  <a:solidFill>
                    <a:schemeClr val="bg1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70 000  </a:t>
              </a:r>
              <a:r>
                <a:rPr lang="en-GB" dirty="0">
                  <a:ea typeface="Calibri" panose="020F0502020204030204" pitchFamily="34" charset="0"/>
                  <a:cs typeface="Calibri" panose="020F0502020204030204" pitchFamily="34" charset="0"/>
                </a:rPr>
                <a:t>+ 200 +   </a:t>
              </a:r>
              <a:r>
                <a:rPr lang="en-GB" dirty="0">
                  <a:solidFill>
                    <a:schemeClr val="bg1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60</a:t>
              </a:r>
              <a:r>
                <a:rPr lang="en-GB" dirty="0">
                  <a:solidFill>
                    <a:srgbClr val="00B05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   </a:t>
              </a:r>
              <a:r>
                <a:rPr lang="en-GB" dirty="0">
                  <a:ea typeface="Calibri" panose="020F0502020204030204" pitchFamily="34" charset="0"/>
                  <a:cs typeface="Calibri" panose="020F0502020204030204" pitchFamily="34" charset="0"/>
                </a:rPr>
                <a:t>+ 9 = 1 570 269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7AB56BFD-7FC1-44FD-952A-C4E17D1C1A25}"/>
              </a:ext>
            </a:extLst>
          </p:cNvPr>
          <p:cNvGrpSpPr/>
          <p:nvPr/>
        </p:nvGrpSpPr>
        <p:grpSpPr>
          <a:xfrm>
            <a:off x="972267" y="1797985"/>
            <a:ext cx="6065763" cy="597035"/>
            <a:chOff x="972267" y="1797985"/>
            <a:chExt cx="6065763" cy="597035"/>
          </a:xfrm>
        </p:grpSpPr>
        <p:sp>
          <p:nvSpPr>
            <p:cNvPr id="16" name="box 2">
              <a:extLst>
                <a:ext uri="{FF2B5EF4-FFF2-40B4-BE49-F238E27FC236}">
                  <a16:creationId xmlns:a16="http://schemas.microsoft.com/office/drawing/2014/main" id="{8FCC27B8-E900-4C5E-9E25-245EEE1A3F7D}"/>
                </a:ext>
              </a:extLst>
            </p:cNvPr>
            <p:cNvSpPr txBox="1"/>
            <p:nvPr/>
          </p:nvSpPr>
          <p:spPr>
            <a:xfrm>
              <a:off x="5034075" y="1899912"/>
              <a:ext cx="512207" cy="4951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87BD31"/>
              </a:solidFill>
            </a:ln>
          </p:spPr>
          <p:txBody>
            <a:bodyPr wrap="square" lIns="108000" tIns="108000" rIns="108000" bIns="108000" rtlCol="0">
              <a:spAutoFit/>
            </a:bodyPr>
            <a:lstStyle/>
            <a:p>
              <a:endParaRPr lang="en-GB" dirty="0">
                <a:solidFill>
                  <a:srgbClr val="87BD31"/>
                </a:solidFill>
              </a:endParaRPr>
            </a:p>
          </p:txBody>
        </p:sp>
        <p:sp>
          <p:nvSpPr>
            <p:cNvPr id="11" name="box 1">
              <a:extLst>
                <a:ext uri="{FF2B5EF4-FFF2-40B4-BE49-F238E27FC236}">
                  <a16:creationId xmlns:a16="http://schemas.microsoft.com/office/drawing/2014/main" id="{B8D0C3BC-C7E2-42EC-B1DF-EC95F74ACA19}"/>
                </a:ext>
              </a:extLst>
            </p:cNvPr>
            <p:cNvSpPr txBox="1"/>
            <p:nvPr/>
          </p:nvSpPr>
          <p:spPr>
            <a:xfrm>
              <a:off x="2204148" y="1879653"/>
              <a:ext cx="1055998" cy="4951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87BD31"/>
              </a:solidFill>
            </a:ln>
          </p:spPr>
          <p:txBody>
            <a:bodyPr wrap="square" lIns="108000" tIns="108000" rIns="108000" bIns="108000" rtlCol="0">
              <a:spAutoFit/>
            </a:bodyPr>
            <a:lstStyle/>
            <a:p>
              <a:endParaRPr lang="en-GB" dirty="0">
                <a:solidFill>
                  <a:srgbClr val="87BD31"/>
                </a:solidFill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D3BA790-FBF5-42B0-A4E5-7D0B57351545}"/>
                </a:ext>
              </a:extLst>
            </p:cNvPr>
            <p:cNvSpPr txBox="1"/>
            <p:nvPr/>
          </p:nvSpPr>
          <p:spPr>
            <a:xfrm>
              <a:off x="972267" y="1797985"/>
              <a:ext cx="6065763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200000"/>
                </a:lnSpc>
                <a:spcAft>
                  <a:spcPts val="0"/>
                </a:spcAft>
              </a:pPr>
              <a:r>
                <a:rPr lang="en-GB" dirty="0">
                  <a:ea typeface="Calibri" panose="020F0502020204030204" pitchFamily="34" charset="0"/>
                  <a:cs typeface="Calibri" panose="020F0502020204030204" pitchFamily="34" charset="0"/>
                </a:rPr>
                <a:t>600 000 +  </a:t>
              </a:r>
              <a:r>
                <a:rPr lang="en-GB" dirty="0">
                  <a:solidFill>
                    <a:schemeClr val="bg1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 80 000   </a:t>
              </a:r>
              <a:r>
                <a:rPr lang="en-GB" dirty="0">
                  <a:ea typeface="Calibri" panose="020F0502020204030204" pitchFamily="34" charset="0"/>
                  <a:cs typeface="Calibri" panose="020F0502020204030204" pitchFamily="34" charset="0"/>
                </a:rPr>
                <a:t>+ 5000 + 400 +  </a:t>
              </a:r>
              <a:r>
                <a:rPr lang="en-GB" dirty="0">
                  <a:solidFill>
                    <a:schemeClr val="bg1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20</a:t>
              </a:r>
              <a:r>
                <a:rPr lang="en-GB" dirty="0">
                  <a:solidFill>
                    <a:srgbClr val="00B05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   </a:t>
              </a:r>
              <a:r>
                <a:rPr lang="en-GB" dirty="0">
                  <a:ea typeface="Calibri" panose="020F0502020204030204" pitchFamily="34" charset="0"/>
                  <a:cs typeface="Calibri" panose="020F0502020204030204" pitchFamily="34" charset="0"/>
                </a:rPr>
                <a:t>+ 3 = 685 423</a:t>
              </a:r>
              <a:endParaRPr lang="en-GB" sz="1100" dirty="0"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9E4288D-86E5-4EE9-A792-B0AA8FA29729}"/>
              </a:ext>
            </a:extLst>
          </p:cNvPr>
          <p:cNvGrpSpPr/>
          <p:nvPr/>
        </p:nvGrpSpPr>
        <p:grpSpPr>
          <a:xfrm>
            <a:off x="1068039" y="2696563"/>
            <a:ext cx="5215164" cy="553998"/>
            <a:chOff x="1068039" y="2696563"/>
            <a:chExt cx="5215164" cy="553998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E4B42CF-FA53-4616-96AD-218A9E1E88B5}"/>
                </a:ext>
              </a:extLst>
            </p:cNvPr>
            <p:cNvSpPr txBox="1"/>
            <p:nvPr/>
          </p:nvSpPr>
          <p:spPr>
            <a:xfrm>
              <a:off x="1068039" y="2696563"/>
              <a:ext cx="1198671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200000"/>
                </a:lnSpc>
                <a:spcAft>
                  <a:spcPts val="0"/>
                </a:spcAft>
              </a:pPr>
              <a:r>
                <a:rPr lang="en-GB" b="1" dirty="0">
                  <a:ea typeface="Calibri" panose="020F0502020204030204" pitchFamily="34" charset="0"/>
                  <a:cs typeface="Kalam" panose="02000000000000000000" pitchFamily="2" charset="0"/>
                </a:rPr>
                <a:t>1 000 000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B428EB8-CDC1-4D6B-B6F4-10D2DDDF0F08}"/>
                </a:ext>
              </a:extLst>
            </p:cNvPr>
            <p:cNvSpPr txBox="1"/>
            <p:nvPr/>
          </p:nvSpPr>
          <p:spPr>
            <a:xfrm>
              <a:off x="3837015" y="2708275"/>
              <a:ext cx="963838" cy="47320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200000"/>
                </a:lnSpc>
                <a:spcAft>
                  <a:spcPts val="0"/>
                </a:spcAft>
              </a:pPr>
              <a:r>
                <a:rPr lang="en-GB" b="1" dirty="0">
                  <a:ea typeface="Calibri" panose="020F0502020204030204" pitchFamily="34" charset="0"/>
                  <a:cs typeface="Kalam" panose="02000000000000000000" pitchFamily="2" charset="0"/>
                </a:rPr>
                <a:t>70 000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7208862-B03B-4E87-BD6F-B27EE74F8667}"/>
                </a:ext>
              </a:extLst>
            </p:cNvPr>
            <p:cNvSpPr txBox="1"/>
            <p:nvPr/>
          </p:nvSpPr>
          <p:spPr>
            <a:xfrm>
              <a:off x="5473667" y="2720388"/>
              <a:ext cx="809536" cy="47320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200000"/>
                </a:lnSpc>
                <a:spcAft>
                  <a:spcPts val="0"/>
                </a:spcAft>
              </a:pPr>
              <a:r>
                <a:rPr lang="en-GB" b="1" dirty="0">
                  <a:ea typeface="Calibri" panose="020F0502020204030204" pitchFamily="34" charset="0"/>
                  <a:cs typeface="Kalam" panose="02000000000000000000" pitchFamily="2" charset="0"/>
                </a:rPr>
                <a:t>60</a:t>
              </a:r>
              <a:endParaRPr lang="en-GB" sz="2000" b="1" dirty="0">
                <a:ea typeface="Calibri" panose="020F0502020204030204" pitchFamily="34" charset="0"/>
                <a:cs typeface="Kalam" panose="02000000000000000000" pitchFamily="2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046FB26-7BB7-4D7B-BA6F-5DE271D088AD}"/>
              </a:ext>
            </a:extLst>
          </p:cNvPr>
          <p:cNvGrpSpPr/>
          <p:nvPr/>
        </p:nvGrpSpPr>
        <p:grpSpPr>
          <a:xfrm>
            <a:off x="2505665" y="3533415"/>
            <a:ext cx="2786701" cy="473206"/>
            <a:chOff x="2505665" y="3533415"/>
            <a:chExt cx="2786701" cy="473206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0E4FEAB8-414E-4EED-AC00-DAEB6DE72B0E}"/>
                </a:ext>
              </a:extLst>
            </p:cNvPr>
            <p:cNvSpPr txBox="1"/>
            <p:nvPr/>
          </p:nvSpPr>
          <p:spPr>
            <a:xfrm>
              <a:off x="2505665" y="3533415"/>
              <a:ext cx="1047532" cy="47320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200000"/>
                </a:lnSpc>
                <a:spcAft>
                  <a:spcPts val="0"/>
                </a:spcAft>
              </a:pPr>
              <a:r>
                <a:rPr lang="en-GB" b="1" dirty="0">
                  <a:ea typeface="Calibri" panose="020F0502020204030204" pitchFamily="34" charset="0"/>
                  <a:cs typeface="Kalam" panose="02000000000000000000" pitchFamily="2" charset="0"/>
                </a:rPr>
                <a:t>600 000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26591B0-A54B-440A-A4DD-AACD96128716}"/>
                </a:ext>
              </a:extLst>
            </p:cNvPr>
            <p:cNvSpPr txBox="1"/>
            <p:nvPr/>
          </p:nvSpPr>
          <p:spPr>
            <a:xfrm>
              <a:off x="4482830" y="3533415"/>
              <a:ext cx="809536" cy="47320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200000"/>
                </a:lnSpc>
                <a:spcAft>
                  <a:spcPts val="0"/>
                </a:spcAft>
              </a:pPr>
              <a:r>
                <a:rPr lang="en-GB" b="1" dirty="0">
                  <a:ea typeface="Calibri" panose="020F0502020204030204" pitchFamily="34" charset="0"/>
                  <a:cs typeface="Kalam" panose="02000000000000000000" pitchFamily="2" charset="0"/>
                </a:rPr>
                <a:t>4</a:t>
              </a:r>
              <a:endParaRPr lang="en-GB" sz="2000" b="1" dirty="0">
                <a:ea typeface="Calibri" panose="020F0502020204030204" pitchFamily="34" charset="0"/>
                <a:cs typeface="Kalam" panose="02000000000000000000" pitchFamily="2" charset="0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8C873D3-D360-4F5A-9B58-A26AD4662205}"/>
              </a:ext>
            </a:extLst>
          </p:cNvPr>
          <p:cNvGrpSpPr/>
          <p:nvPr/>
        </p:nvGrpSpPr>
        <p:grpSpPr>
          <a:xfrm>
            <a:off x="2342274" y="1814750"/>
            <a:ext cx="3353575" cy="553998"/>
            <a:chOff x="2342274" y="1814750"/>
            <a:chExt cx="3353575" cy="553998"/>
          </a:xfrm>
        </p:grpSpPr>
        <p:sp>
          <p:nvSpPr>
            <p:cNvPr id="18" name="20 answer">
              <a:extLst>
                <a:ext uri="{FF2B5EF4-FFF2-40B4-BE49-F238E27FC236}">
                  <a16:creationId xmlns:a16="http://schemas.microsoft.com/office/drawing/2014/main" id="{CE25CD12-D4F4-4563-AD40-FC5E14F23F01}"/>
                </a:ext>
              </a:extLst>
            </p:cNvPr>
            <p:cNvSpPr txBox="1"/>
            <p:nvPr/>
          </p:nvSpPr>
          <p:spPr>
            <a:xfrm>
              <a:off x="4883041" y="1814750"/>
              <a:ext cx="812808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200000"/>
                </a:lnSpc>
                <a:spcAft>
                  <a:spcPts val="0"/>
                </a:spcAft>
              </a:pPr>
              <a:r>
                <a:rPr lang="en-GB" b="1" dirty="0">
                  <a:ea typeface="Calibri" panose="020F0502020204030204" pitchFamily="34" charset="0"/>
                  <a:cs typeface="Kalam" panose="02000000000000000000" pitchFamily="2" charset="0"/>
                </a:rPr>
                <a:t>20</a:t>
              </a:r>
              <a:endParaRPr lang="en-GB" sz="2000" b="1" dirty="0">
                <a:ea typeface="Calibri" panose="020F0502020204030204" pitchFamily="34" charset="0"/>
                <a:cs typeface="Kalam" panose="02000000000000000000" pitchFamily="2" charset="0"/>
              </a:endParaRPr>
            </a:p>
          </p:txBody>
        </p:sp>
        <p:sp>
          <p:nvSpPr>
            <p:cNvPr id="24" name="80 000 answer">
              <a:extLst>
                <a:ext uri="{FF2B5EF4-FFF2-40B4-BE49-F238E27FC236}">
                  <a16:creationId xmlns:a16="http://schemas.microsoft.com/office/drawing/2014/main" id="{ABFD41CD-D10A-41A5-A689-003D8D0317F4}"/>
                </a:ext>
              </a:extLst>
            </p:cNvPr>
            <p:cNvSpPr txBox="1"/>
            <p:nvPr/>
          </p:nvSpPr>
          <p:spPr>
            <a:xfrm>
              <a:off x="2342274" y="1823891"/>
              <a:ext cx="933471" cy="47320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200000"/>
                </a:lnSpc>
                <a:spcAft>
                  <a:spcPts val="0"/>
                </a:spcAft>
              </a:pPr>
              <a:r>
                <a:rPr lang="en-GB" b="1" dirty="0">
                  <a:ea typeface="Calibri" panose="020F0502020204030204" pitchFamily="34" charset="0"/>
                  <a:cs typeface="Kalam" panose="02000000000000000000" pitchFamily="2" charset="0"/>
                </a:rPr>
                <a:t>80 000</a:t>
              </a:r>
            </a:p>
          </p:txBody>
        </p:sp>
      </p:grpSp>
      <p:sp>
        <p:nvSpPr>
          <p:cNvPr id="23" name="sumw answer 4">
            <a:extLst>
              <a:ext uri="{FF2B5EF4-FFF2-40B4-BE49-F238E27FC236}">
                <a16:creationId xmlns:a16="http://schemas.microsoft.com/office/drawing/2014/main" id="{3DF9A8A9-F411-4263-8BC0-F018F2F66BFD}"/>
              </a:ext>
            </a:extLst>
          </p:cNvPr>
          <p:cNvSpPr txBox="1"/>
          <p:nvPr/>
        </p:nvSpPr>
        <p:spPr>
          <a:xfrm>
            <a:off x="4734864" y="4472154"/>
            <a:ext cx="1277245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en-GB" b="1" dirty="0">
                <a:ea typeface="Calibri" panose="020F0502020204030204" pitchFamily="34" charset="0"/>
                <a:cs typeface="Kalam" panose="02000000000000000000" pitchFamily="2" charset="0"/>
              </a:rPr>
              <a:t>4 100 901</a:t>
            </a:r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56D3879-67BC-4BBC-9169-E2AC9F4FBD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22629"/>
              </p:ext>
            </p:extLst>
          </p:nvPr>
        </p:nvGraphicFramePr>
        <p:xfrm>
          <a:off x="676137" y="1600362"/>
          <a:ext cx="7790320" cy="4719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0593">
                  <a:extLst>
                    <a:ext uri="{9D8B030D-6E8A-4147-A177-3AD203B41FA5}">
                      <a16:colId xmlns:a16="http://schemas.microsoft.com/office/drawing/2014/main" val="1766936904"/>
                    </a:ext>
                  </a:extLst>
                </a:gridCol>
                <a:gridCol w="1331844">
                  <a:extLst>
                    <a:ext uri="{9D8B030D-6E8A-4147-A177-3AD203B41FA5}">
                      <a16:colId xmlns:a16="http://schemas.microsoft.com/office/drawing/2014/main" val="1081529359"/>
                    </a:ext>
                  </a:extLst>
                </a:gridCol>
                <a:gridCol w="2156638">
                  <a:extLst>
                    <a:ext uri="{9D8B030D-6E8A-4147-A177-3AD203B41FA5}">
                      <a16:colId xmlns:a16="http://schemas.microsoft.com/office/drawing/2014/main" val="3523372519"/>
                    </a:ext>
                  </a:extLst>
                </a:gridCol>
                <a:gridCol w="2811245">
                  <a:extLst>
                    <a:ext uri="{9D8B030D-6E8A-4147-A177-3AD203B41FA5}">
                      <a16:colId xmlns:a16="http://schemas.microsoft.com/office/drawing/2014/main" val="914510920"/>
                    </a:ext>
                  </a:extLst>
                </a:gridCol>
              </a:tblGrid>
              <a:tr h="398496">
                <a:tc grid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8D358B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0079C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Digits</a:t>
                      </a:r>
                    </a:p>
                  </a:txBody>
                  <a:tcPr>
                    <a:solidFill>
                      <a:srgbClr val="8D35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Words</a:t>
                      </a:r>
                    </a:p>
                  </a:txBody>
                  <a:tcPr>
                    <a:solidFill>
                      <a:srgbClr val="8D358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8007904"/>
                  </a:ext>
                </a:extLst>
              </a:tr>
              <a:tr h="8907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8 000 000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200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400 000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6000</a:t>
                      </a:r>
                      <a:endParaRPr lang="en-GB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CEB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780203"/>
                  </a:ext>
                </a:extLst>
              </a:tr>
              <a:tr h="89073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M  </a:t>
                      </a:r>
                      <a:r>
                        <a:rPr lang="en-GB" b="1" dirty="0" err="1">
                          <a:solidFill>
                            <a:schemeClr val="tx1"/>
                          </a:solidFill>
                          <a:latin typeface="+mn-lt"/>
                        </a:rPr>
                        <a:t>HTh</a:t>
                      </a:r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  </a:t>
                      </a:r>
                      <a:r>
                        <a:rPr lang="en-GB" b="1" dirty="0" err="1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 Th  H   T   O</a:t>
                      </a:r>
                    </a:p>
                    <a:p>
                      <a:pPr algn="ctr"/>
                      <a:endParaRPr lang="en-GB" dirty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algn="ctr"/>
                      <a:endParaRPr lang="en-GB" dirty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algn="ctr"/>
                      <a:endParaRPr lang="en-GB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CEB5D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>
                        <a:latin typeface="+mn-lt"/>
                      </a:endParaRPr>
                    </a:p>
                  </a:txBody>
                  <a:tcPr>
                    <a:solidFill>
                      <a:srgbClr val="007AC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6 042 730</a:t>
                      </a:r>
                    </a:p>
                  </a:txBody>
                  <a:tcPr anchor="ctr"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CEB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6778178"/>
                  </a:ext>
                </a:extLst>
              </a:tr>
              <a:tr h="5203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300 000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2000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4 000 000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50 000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CEB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03221"/>
                  </a:ext>
                </a:extLst>
              </a:tr>
              <a:tr h="77084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M  </a:t>
                      </a:r>
                      <a:r>
                        <a:rPr lang="en-GB" b="1" dirty="0" err="1">
                          <a:solidFill>
                            <a:schemeClr val="tx1"/>
                          </a:solidFill>
                          <a:latin typeface="+mn-lt"/>
                        </a:rPr>
                        <a:t>HTh</a:t>
                      </a:r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  </a:t>
                      </a:r>
                      <a:r>
                        <a:rPr lang="en-GB" b="1" dirty="0" err="1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  <a:r>
                        <a:rPr lang="en-GB" b="1" dirty="0">
                          <a:solidFill>
                            <a:schemeClr val="tx1"/>
                          </a:solidFill>
                          <a:latin typeface="+mn-lt"/>
                        </a:rPr>
                        <a:t> Th  H   T   O</a:t>
                      </a:r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CEB5D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0079C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2 306 024</a:t>
                      </a:r>
                    </a:p>
                  </a:txBody>
                  <a:tcPr anchor="ctr"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CEB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4262867"/>
                  </a:ext>
                </a:extLst>
              </a:tr>
            </a:tbl>
          </a:graphicData>
        </a:graphic>
      </p:graphicFrame>
      <p:sp>
        <p:nvSpPr>
          <p:cNvPr id="26" name="TextBox1">
            <a:extLst>
              <a:ext uri="{FF2B5EF4-FFF2-40B4-BE49-F238E27FC236}">
                <a16:creationId xmlns:a16="http://schemas.microsoft.com/office/drawing/2014/main" id="{A81E3737-86F4-4A63-A381-93A75AA0DDE4}"/>
              </a:ext>
            </a:extLst>
          </p:cNvPr>
          <p:cNvSpPr txBox="1"/>
          <p:nvPr/>
        </p:nvSpPr>
        <p:spPr>
          <a:xfrm>
            <a:off x="3514575" y="2299777"/>
            <a:ext cx="2123181" cy="2800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ea typeface="Calibri" panose="020F0502020204030204" pitchFamily="34" charset="0"/>
                <a:cs typeface="Kalam Bold" panose="02000000000000000000" pitchFamily="2" charset="0"/>
              </a:rPr>
              <a:t>8 406 207</a:t>
            </a:r>
          </a:p>
        </p:txBody>
      </p:sp>
      <p:sp>
        <p:nvSpPr>
          <p:cNvPr id="27" name="TextBox1">
            <a:extLst>
              <a:ext uri="{FF2B5EF4-FFF2-40B4-BE49-F238E27FC236}">
                <a16:creationId xmlns:a16="http://schemas.microsoft.com/office/drawing/2014/main" id="{FFFD8143-7D94-4C8C-9A8D-9E1307C081CD}"/>
              </a:ext>
            </a:extLst>
          </p:cNvPr>
          <p:cNvSpPr txBox="1"/>
          <p:nvPr/>
        </p:nvSpPr>
        <p:spPr>
          <a:xfrm>
            <a:off x="3509706" y="4463928"/>
            <a:ext cx="2123181" cy="2800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ea typeface="Calibri" panose="020F0502020204030204" pitchFamily="34" charset="0"/>
                <a:cs typeface="Kalam Bold" panose="02000000000000000000" pitchFamily="2" charset="0"/>
              </a:rPr>
              <a:t>4 352 017</a:t>
            </a:r>
          </a:p>
        </p:txBody>
      </p:sp>
      <p:sp>
        <p:nvSpPr>
          <p:cNvPr id="28" name="TextBox1">
            <a:extLst>
              <a:ext uri="{FF2B5EF4-FFF2-40B4-BE49-F238E27FC236}">
                <a16:creationId xmlns:a16="http://schemas.microsoft.com/office/drawing/2014/main" id="{9754C1CC-51B6-4C95-90CC-050C15186323}"/>
              </a:ext>
            </a:extLst>
          </p:cNvPr>
          <p:cNvSpPr txBox="1"/>
          <p:nvPr/>
        </p:nvSpPr>
        <p:spPr>
          <a:xfrm>
            <a:off x="5725551" y="2044580"/>
            <a:ext cx="2729283" cy="7904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b="1" dirty="0">
                <a:ea typeface="Calibri" panose="020F0502020204030204" pitchFamily="34" charset="0"/>
                <a:cs typeface="Kalam" panose="02000000000000000000" pitchFamily="2" charset="0"/>
              </a:rPr>
              <a:t>eight million, four hundred and six thousand, two hundred and seven</a:t>
            </a:r>
          </a:p>
        </p:txBody>
      </p:sp>
      <p:sp>
        <p:nvSpPr>
          <p:cNvPr id="29" name="TextBox1">
            <a:extLst>
              <a:ext uri="{FF2B5EF4-FFF2-40B4-BE49-F238E27FC236}">
                <a16:creationId xmlns:a16="http://schemas.microsoft.com/office/drawing/2014/main" id="{CA463715-8503-428B-B2AA-8BB1A9667794}"/>
              </a:ext>
            </a:extLst>
          </p:cNvPr>
          <p:cNvSpPr txBox="1"/>
          <p:nvPr/>
        </p:nvSpPr>
        <p:spPr>
          <a:xfrm>
            <a:off x="5725550" y="4208731"/>
            <a:ext cx="2729283" cy="7904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b="1" dirty="0">
                <a:ea typeface="Calibri" panose="020F0502020204030204" pitchFamily="34" charset="0"/>
                <a:cs typeface="Kalam" panose="02000000000000000000" pitchFamily="2" charset="0"/>
              </a:rPr>
              <a:t>four million, three hundred and fifty-two thousand and seventeen </a:t>
            </a:r>
          </a:p>
        </p:txBody>
      </p:sp>
      <p:sp>
        <p:nvSpPr>
          <p:cNvPr id="30" name="TextBox1">
            <a:extLst>
              <a:ext uri="{FF2B5EF4-FFF2-40B4-BE49-F238E27FC236}">
                <a16:creationId xmlns:a16="http://schemas.microsoft.com/office/drawing/2014/main" id="{8A24148F-86FB-458C-926F-3E0114FDFCA3}"/>
              </a:ext>
            </a:extLst>
          </p:cNvPr>
          <p:cNvSpPr txBox="1"/>
          <p:nvPr/>
        </p:nvSpPr>
        <p:spPr>
          <a:xfrm>
            <a:off x="5693022" y="3122820"/>
            <a:ext cx="2729283" cy="7904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07000"/>
              </a:lnSpc>
              <a:defRPr/>
            </a:pPr>
            <a:r>
              <a:rPr lang="en-GB" sz="1600" b="1" dirty="0">
                <a:ea typeface="Calibri" panose="020F0502020204030204" pitchFamily="34" charset="0"/>
                <a:cs typeface="Kalam" panose="02000000000000000000" pitchFamily="2" charset="0"/>
              </a:rPr>
              <a:t>six million, forty-two thousand, seven hundred and thirty </a:t>
            </a:r>
          </a:p>
        </p:txBody>
      </p:sp>
      <p:sp>
        <p:nvSpPr>
          <p:cNvPr id="31" name="TextBox1">
            <a:extLst>
              <a:ext uri="{FF2B5EF4-FFF2-40B4-BE49-F238E27FC236}">
                <a16:creationId xmlns:a16="http://schemas.microsoft.com/office/drawing/2014/main" id="{15CA9317-5620-45CB-A2AD-748F57D8A3BE}"/>
              </a:ext>
            </a:extLst>
          </p:cNvPr>
          <p:cNvSpPr txBox="1"/>
          <p:nvPr/>
        </p:nvSpPr>
        <p:spPr>
          <a:xfrm>
            <a:off x="5737174" y="5315254"/>
            <a:ext cx="2729283" cy="7904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07000"/>
              </a:lnSpc>
              <a:defRPr/>
            </a:pPr>
            <a:r>
              <a:rPr lang="en-GB" sz="1600" b="1" dirty="0">
                <a:ea typeface="Calibri" panose="020F0502020204030204" pitchFamily="34" charset="0"/>
                <a:cs typeface="Kalam" panose="02000000000000000000" pitchFamily="2" charset="0"/>
              </a:rPr>
              <a:t>two million, three hundred and six thousand and twenty-four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6400F01-A6F3-40F4-B3C5-33730D618584}"/>
              </a:ext>
            </a:extLst>
          </p:cNvPr>
          <p:cNvSpPr/>
          <p:nvPr/>
        </p:nvSpPr>
        <p:spPr>
          <a:xfrm>
            <a:off x="755650" y="3328433"/>
            <a:ext cx="119549" cy="11895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91D344D-0CD5-45B0-B9B8-4D82966973C6}"/>
              </a:ext>
            </a:extLst>
          </p:cNvPr>
          <p:cNvSpPr/>
          <p:nvPr/>
        </p:nvSpPr>
        <p:spPr>
          <a:xfrm>
            <a:off x="923319" y="3328432"/>
            <a:ext cx="119549" cy="11895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82CC2BF8-DB46-4A63-B382-41802D28B6DD}"/>
              </a:ext>
            </a:extLst>
          </p:cNvPr>
          <p:cNvSpPr/>
          <p:nvPr/>
        </p:nvSpPr>
        <p:spPr>
          <a:xfrm>
            <a:off x="755650" y="3481057"/>
            <a:ext cx="119549" cy="11895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594E691-9A00-499E-895B-13AA7620C24A}"/>
              </a:ext>
            </a:extLst>
          </p:cNvPr>
          <p:cNvSpPr/>
          <p:nvPr/>
        </p:nvSpPr>
        <p:spPr>
          <a:xfrm>
            <a:off x="923319" y="3481056"/>
            <a:ext cx="119549" cy="11895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08D15D43-C10E-42B4-92A5-ED719B7BC035}"/>
              </a:ext>
            </a:extLst>
          </p:cNvPr>
          <p:cNvSpPr/>
          <p:nvPr/>
        </p:nvSpPr>
        <p:spPr>
          <a:xfrm>
            <a:off x="755650" y="3633681"/>
            <a:ext cx="119549" cy="11895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45DA809E-A2B8-4F6A-BDD7-34E1A22FB1B1}"/>
              </a:ext>
            </a:extLst>
          </p:cNvPr>
          <p:cNvSpPr/>
          <p:nvPr/>
        </p:nvSpPr>
        <p:spPr>
          <a:xfrm>
            <a:off x="923319" y="3633680"/>
            <a:ext cx="119549" cy="11895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287E51DD-266B-46B2-B217-7E0914A86CFD}"/>
              </a:ext>
            </a:extLst>
          </p:cNvPr>
          <p:cNvSpPr/>
          <p:nvPr/>
        </p:nvSpPr>
        <p:spPr>
          <a:xfrm>
            <a:off x="1715047" y="3328433"/>
            <a:ext cx="111016" cy="110464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3596193E-08E4-4FA5-81D8-46CD6900AF6A}"/>
              </a:ext>
            </a:extLst>
          </p:cNvPr>
          <p:cNvSpPr/>
          <p:nvPr/>
        </p:nvSpPr>
        <p:spPr>
          <a:xfrm>
            <a:off x="1856428" y="3328432"/>
            <a:ext cx="111016" cy="110464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7A2126C5-9DC0-46DE-ADB1-C51D4892F82F}"/>
              </a:ext>
            </a:extLst>
          </p:cNvPr>
          <p:cNvSpPr/>
          <p:nvPr/>
        </p:nvSpPr>
        <p:spPr>
          <a:xfrm>
            <a:off x="1715047" y="3470163"/>
            <a:ext cx="111016" cy="110464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8288C181-B565-48C4-8553-60D651AA9825}"/>
              </a:ext>
            </a:extLst>
          </p:cNvPr>
          <p:cNvSpPr/>
          <p:nvPr/>
        </p:nvSpPr>
        <p:spPr>
          <a:xfrm>
            <a:off x="1856428" y="3470162"/>
            <a:ext cx="111016" cy="110464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80DA7EE0-C1B9-42ED-B449-B6D717ADE7F1}"/>
              </a:ext>
            </a:extLst>
          </p:cNvPr>
          <p:cNvSpPr/>
          <p:nvPr/>
        </p:nvSpPr>
        <p:spPr>
          <a:xfrm>
            <a:off x="2203309" y="3328432"/>
            <a:ext cx="116980" cy="116399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49A343D-0BFA-4E08-8428-80310CFC4870}"/>
              </a:ext>
            </a:extLst>
          </p:cNvPr>
          <p:cNvSpPr/>
          <p:nvPr/>
        </p:nvSpPr>
        <p:spPr>
          <a:xfrm>
            <a:off x="2203309" y="3477776"/>
            <a:ext cx="116980" cy="116399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9DC0585F-4A21-45A7-96BB-3D3FD9E66515}"/>
              </a:ext>
            </a:extLst>
          </p:cNvPr>
          <p:cNvSpPr/>
          <p:nvPr/>
        </p:nvSpPr>
        <p:spPr>
          <a:xfrm>
            <a:off x="2447944" y="3328433"/>
            <a:ext cx="119550" cy="11895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638D06C1-7374-4686-92FB-3715F3D7D512}"/>
              </a:ext>
            </a:extLst>
          </p:cNvPr>
          <p:cNvSpPr/>
          <p:nvPr/>
        </p:nvSpPr>
        <p:spPr>
          <a:xfrm>
            <a:off x="2615613" y="3328432"/>
            <a:ext cx="119550" cy="11895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5C245BC3-53B6-413C-97F6-9B2C5CAF1C3B}"/>
              </a:ext>
            </a:extLst>
          </p:cNvPr>
          <p:cNvSpPr/>
          <p:nvPr/>
        </p:nvSpPr>
        <p:spPr>
          <a:xfrm>
            <a:off x="2447944" y="3481057"/>
            <a:ext cx="119550" cy="11895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52CFAD61-74C1-4DF7-A45B-5796DCC01452}"/>
              </a:ext>
            </a:extLst>
          </p:cNvPr>
          <p:cNvSpPr/>
          <p:nvPr/>
        </p:nvSpPr>
        <p:spPr>
          <a:xfrm>
            <a:off x="2615613" y="3481057"/>
            <a:ext cx="119550" cy="11895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11180722-9BD0-42E3-9F15-B7CC7199B163}"/>
              </a:ext>
            </a:extLst>
          </p:cNvPr>
          <p:cNvSpPr/>
          <p:nvPr/>
        </p:nvSpPr>
        <p:spPr>
          <a:xfrm>
            <a:off x="2447944" y="3633682"/>
            <a:ext cx="119550" cy="11895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5AE531C5-7C2B-42D4-B9CB-5CE706F233B7}"/>
              </a:ext>
            </a:extLst>
          </p:cNvPr>
          <p:cNvSpPr/>
          <p:nvPr/>
        </p:nvSpPr>
        <p:spPr>
          <a:xfrm>
            <a:off x="2615613" y="3633681"/>
            <a:ext cx="119550" cy="118955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D38371A5-A28A-4746-8C1B-E312E72063DA}"/>
              </a:ext>
            </a:extLst>
          </p:cNvPr>
          <p:cNvSpPr/>
          <p:nvPr/>
        </p:nvSpPr>
        <p:spPr>
          <a:xfrm>
            <a:off x="2523335" y="3786305"/>
            <a:ext cx="116980" cy="116399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9A600FD7-A152-4DEF-9480-6357BE0F398A}"/>
              </a:ext>
            </a:extLst>
          </p:cNvPr>
          <p:cNvSpPr/>
          <p:nvPr/>
        </p:nvSpPr>
        <p:spPr>
          <a:xfrm>
            <a:off x="2827226" y="3328433"/>
            <a:ext cx="111016" cy="110464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8C00F80-0322-4845-BFAC-16FA804132B4}"/>
              </a:ext>
            </a:extLst>
          </p:cNvPr>
          <p:cNvSpPr/>
          <p:nvPr/>
        </p:nvSpPr>
        <p:spPr>
          <a:xfrm>
            <a:off x="2968607" y="3328432"/>
            <a:ext cx="111016" cy="110464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110F2954-0824-45D1-83F0-76A71C031CF7}"/>
              </a:ext>
            </a:extLst>
          </p:cNvPr>
          <p:cNvSpPr/>
          <p:nvPr/>
        </p:nvSpPr>
        <p:spPr>
          <a:xfrm>
            <a:off x="2968607" y="3470162"/>
            <a:ext cx="111016" cy="110464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D358B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265526E-65AC-41F2-BF7A-261EAEDF354B}"/>
              </a:ext>
            </a:extLst>
          </p:cNvPr>
          <p:cNvGrpSpPr/>
          <p:nvPr/>
        </p:nvGrpSpPr>
        <p:grpSpPr>
          <a:xfrm>
            <a:off x="805035" y="5479597"/>
            <a:ext cx="2627621" cy="424204"/>
            <a:chOff x="805035" y="5479597"/>
            <a:chExt cx="2627621" cy="424204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C7F54C14-23EC-4FB6-B22F-933CC070DAD4}"/>
                </a:ext>
              </a:extLst>
            </p:cNvPr>
            <p:cNvSpPr/>
            <p:nvPr/>
          </p:nvSpPr>
          <p:spPr>
            <a:xfrm>
              <a:off x="1173919" y="5479598"/>
              <a:ext cx="111016" cy="110464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6688DBBA-3D4D-4EBF-B11F-DDEF9E6866EC}"/>
                </a:ext>
              </a:extLst>
            </p:cNvPr>
            <p:cNvSpPr/>
            <p:nvPr/>
          </p:nvSpPr>
          <p:spPr>
            <a:xfrm>
              <a:off x="1315300" y="5479597"/>
              <a:ext cx="111016" cy="110464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56829A04-52EA-475E-A9D8-0654CCD670E2}"/>
                </a:ext>
              </a:extLst>
            </p:cNvPr>
            <p:cNvSpPr/>
            <p:nvPr/>
          </p:nvSpPr>
          <p:spPr>
            <a:xfrm>
              <a:off x="1315300" y="5621327"/>
              <a:ext cx="111016" cy="110464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F139FFE-9BC7-4BC1-8EC7-F7AD9EE855B9}"/>
                </a:ext>
              </a:extLst>
            </p:cNvPr>
            <p:cNvSpPr/>
            <p:nvPr/>
          </p:nvSpPr>
          <p:spPr>
            <a:xfrm>
              <a:off x="805035" y="5479597"/>
              <a:ext cx="116980" cy="116399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1889EADE-8219-42EC-B721-F7B91CC832D4}"/>
                </a:ext>
              </a:extLst>
            </p:cNvPr>
            <p:cNvSpPr/>
            <p:nvPr/>
          </p:nvSpPr>
          <p:spPr>
            <a:xfrm>
              <a:off x="805035" y="5628941"/>
              <a:ext cx="116980" cy="116399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0D38F151-7FB2-4A54-B27A-EE0E58E1D001}"/>
                </a:ext>
              </a:extLst>
            </p:cNvPr>
            <p:cNvSpPr/>
            <p:nvPr/>
          </p:nvSpPr>
          <p:spPr>
            <a:xfrm>
              <a:off x="2887353" y="5479597"/>
              <a:ext cx="116980" cy="116399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D928EFAD-A5DA-44D5-A08B-68C8B4ED4D07}"/>
                </a:ext>
              </a:extLst>
            </p:cNvPr>
            <p:cNvSpPr/>
            <p:nvPr/>
          </p:nvSpPr>
          <p:spPr>
            <a:xfrm>
              <a:off x="2887353" y="5628941"/>
              <a:ext cx="116980" cy="116399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85D56399-F00A-4B60-90AF-AE5E58A2452C}"/>
                </a:ext>
              </a:extLst>
            </p:cNvPr>
            <p:cNvSpPr/>
            <p:nvPr/>
          </p:nvSpPr>
          <p:spPr>
            <a:xfrm>
              <a:off x="3180259" y="5479598"/>
              <a:ext cx="111016" cy="110464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8AB94640-2CB5-412C-B724-FC1343252E6A}"/>
                </a:ext>
              </a:extLst>
            </p:cNvPr>
            <p:cNvSpPr/>
            <p:nvPr/>
          </p:nvSpPr>
          <p:spPr>
            <a:xfrm>
              <a:off x="3321640" y="5479597"/>
              <a:ext cx="111016" cy="110464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F28C1C6F-C904-4700-B3F6-D96165BAD36D}"/>
                </a:ext>
              </a:extLst>
            </p:cNvPr>
            <p:cNvSpPr/>
            <p:nvPr/>
          </p:nvSpPr>
          <p:spPr>
            <a:xfrm>
              <a:off x="3180259" y="5621328"/>
              <a:ext cx="111016" cy="110464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D77C6B4B-B4FA-4E80-80B6-C8521A703768}"/>
                </a:ext>
              </a:extLst>
            </p:cNvPr>
            <p:cNvSpPr/>
            <p:nvPr/>
          </p:nvSpPr>
          <p:spPr>
            <a:xfrm>
              <a:off x="3321640" y="5621327"/>
              <a:ext cx="111016" cy="110464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A964D6B3-442B-41EE-A68E-95EE8771FD80}"/>
                </a:ext>
              </a:extLst>
            </p:cNvPr>
            <p:cNvSpPr/>
            <p:nvPr/>
          </p:nvSpPr>
          <p:spPr>
            <a:xfrm>
              <a:off x="2118190" y="5479598"/>
              <a:ext cx="119549" cy="118955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F7C5A82B-E18E-4551-821C-9E7C8EDEEE16}"/>
                </a:ext>
              </a:extLst>
            </p:cNvPr>
            <p:cNvSpPr/>
            <p:nvPr/>
          </p:nvSpPr>
          <p:spPr>
            <a:xfrm>
              <a:off x="2285859" y="5479597"/>
              <a:ext cx="119549" cy="118955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C3ACC6BB-5749-40DE-B132-8082612233C9}"/>
                </a:ext>
              </a:extLst>
            </p:cNvPr>
            <p:cNvSpPr/>
            <p:nvPr/>
          </p:nvSpPr>
          <p:spPr>
            <a:xfrm>
              <a:off x="2118190" y="5632222"/>
              <a:ext cx="119549" cy="118955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CB9F0D6A-B31B-4BFB-B22F-406F6A81A21F}"/>
                </a:ext>
              </a:extLst>
            </p:cNvPr>
            <p:cNvSpPr/>
            <p:nvPr/>
          </p:nvSpPr>
          <p:spPr>
            <a:xfrm>
              <a:off x="2285859" y="5632221"/>
              <a:ext cx="119549" cy="118955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829D5E55-AE3F-421E-AA28-52EFB514EBA6}"/>
                </a:ext>
              </a:extLst>
            </p:cNvPr>
            <p:cNvSpPr/>
            <p:nvPr/>
          </p:nvSpPr>
          <p:spPr>
            <a:xfrm>
              <a:off x="2118190" y="5784846"/>
              <a:ext cx="119549" cy="118955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B7AB326D-EF8C-4FD4-A85D-4739CCD3A47F}"/>
                </a:ext>
              </a:extLst>
            </p:cNvPr>
            <p:cNvSpPr/>
            <p:nvPr/>
          </p:nvSpPr>
          <p:spPr>
            <a:xfrm>
              <a:off x="2285859" y="5784845"/>
              <a:ext cx="119549" cy="118955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8D358B"/>
                </a:solidFill>
              </a:endParaRPr>
            </a:p>
          </p:txBody>
        </p:sp>
      </p:grpSp>
      <p:sp>
        <p:nvSpPr>
          <p:cNvPr id="89" name="TextBox1">
            <a:extLst>
              <a:ext uri="{FF2B5EF4-FFF2-40B4-BE49-F238E27FC236}">
                <a16:creationId xmlns:a16="http://schemas.microsoft.com/office/drawing/2014/main" id="{C1149E20-BD43-41F6-A838-032E6DD13B8A}"/>
              </a:ext>
            </a:extLst>
          </p:cNvPr>
          <p:cNvSpPr txBox="1"/>
          <p:nvPr/>
        </p:nvSpPr>
        <p:spPr>
          <a:xfrm>
            <a:off x="676137" y="1189031"/>
            <a:ext cx="76327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cs typeface="Calibri" panose="020F0502020204030204" pitchFamily="34" charset="0"/>
              </a:rPr>
              <a:t>Complete the table.</a:t>
            </a:r>
            <a:endParaRPr lang="en-GB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9766AA0A-A1E7-4A1A-ADC4-0BE95D9C1517}"/>
              </a:ext>
            </a:extLst>
          </p:cNvPr>
          <p:cNvSpPr/>
          <p:nvPr/>
        </p:nvSpPr>
        <p:spPr>
          <a:xfrm>
            <a:off x="445574" y="702863"/>
            <a:ext cx="25452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Numbers to Ten Million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790F5DD-292D-4273-A836-AD2B0B7C362B}"/>
              </a:ext>
            </a:extLst>
          </p:cNvPr>
          <p:cNvSpPr/>
          <p:nvPr/>
        </p:nvSpPr>
        <p:spPr>
          <a:xfrm>
            <a:off x="2990850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ABDD428-C209-4254-A9E2-7853CC1B0C88}"/>
              </a:ext>
            </a:extLst>
          </p:cNvPr>
          <p:cNvCxnSpPr/>
          <p:nvPr/>
        </p:nvCxnSpPr>
        <p:spPr>
          <a:xfrm>
            <a:off x="2990850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631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2990849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" name="TextBox1">
            <a:extLst>
              <a:ext uri="{FF2B5EF4-FFF2-40B4-BE49-F238E27FC236}">
                <a16:creationId xmlns:a16="http://schemas.microsoft.com/office/drawing/2014/main" id="{83CF74D1-2A48-46A3-A6A7-0A7B02799F51}"/>
              </a:ext>
            </a:extLst>
          </p:cNvPr>
          <p:cNvSpPr txBox="1"/>
          <p:nvPr/>
        </p:nvSpPr>
        <p:spPr>
          <a:xfrm>
            <a:off x="5496673" y="1187130"/>
            <a:ext cx="3107577" cy="6478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4000" b="1" dirty="0">
                <a:solidFill>
                  <a:srgbClr val="000000"/>
                </a:solidFill>
                <a:latin typeface="Kalam Bold" panose="02000000000000000000" pitchFamily="2" charset="0"/>
                <a:ea typeface="Calibri" panose="020F0502020204030204" pitchFamily="34" charset="0"/>
                <a:cs typeface="Kalam Bold" panose="02000000000000000000" pitchFamily="2" charset="0"/>
              </a:rPr>
              <a:t>5 375 07</a:t>
            </a:r>
            <a:r>
              <a:rPr lang="en-GB" sz="4000" b="1" dirty="0">
                <a:solidFill>
                  <a:srgbClr val="FF0000"/>
                </a:solidFill>
                <a:latin typeface="Kalam Bold" panose="02000000000000000000" pitchFamily="2" charset="0"/>
                <a:ea typeface="Calibri" panose="020F0502020204030204" pitchFamily="34" charset="0"/>
                <a:cs typeface="Kalam Bold" panose="02000000000000000000" pitchFamily="2" charset="0"/>
              </a:rPr>
              <a:t> </a:t>
            </a:r>
            <a:endParaRPr lang="en-GB" sz="1600" b="1" dirty="0">
              <a:latin typeface="Kalam Bold" panose="02000000000000000000" pitchFamily="2" charset="0"/>
              <a:ea typeface="Calibri" panose="020F0502020204030204" pitchFamily="34" charset="0"/>
              <a:cs typeface="Kalam Bold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82C13D-302B-4BD3-8CEB-2CCFAA3346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46"/>
          <a:stretch/>
        </p:blipFill>
        <p:spPr>
          <a:xfrm>
            <a:off x="0" y="1267028"/>
            <a:ext cx="3379618" cy="1692191"/>
          </a:xfrm>
          <a:prstGeom prst="rect">
            <a:avLst/>
          </a:prstGeom>
        </p:spPr>
      </p:pic>
      <p:sp>
        <p:nvSpPr>
          <p:cNvPr id="4" name="Speech Bubble: Rectangle 3">
            <a:extLst>
              <a:ext uri="{FF2B5EF4-FFF2-40B4-BE49-F238E27FC236}">
                <a16:creationId xmlns:a16="http://schemas.microsoft.com/office/drawing/2014/main" id="{F989D729-4951-4807-B0C2-6597562D12A7}"/>
              </a:ext>
            </a:extLst>
          </p:cNvPr>
          <p:cNvSpPr/>
          <p:nvPr/>
        </p:nvSpPr>
        <p:spPr>
          <a:xfrm rot="5400000" flipH="1">
            <a:off x="3329802" y="494397"/>
            <a:ext cx="1457359" cy="2876384"/>
          </a:xfrm>
          <a:prstGeom prst="wedgeRectCallout">
            <a:avLst/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1">
            <a:extLst>
              <a:ext uri="{FF2B5EF4-FFF2-40B4-BE49-F238E27FC236}">
                <a16:creationId xmlns:a16="http://schemas.microsoft.com/office/drawing/2014/main" id="{2948B3ED-D302-4873-8F6D-85143C451B14}"/>
              </a:ext>
            </a:extLst>
          </p:cNvPr>
          <p:cNvSpPr txBox="1"/>
          <p:nvPr/>
        </p:nvSpPr>
        <p:spPr>
          <a:xfrm>
            <a:off x="2717703" y="1352092"/>
            <a:ext cx="2681556" cy="11854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 have written five million, three hundred and seventy-five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thousand and seven.</a:t>
            </a:r>
            <a:endParaRPr lang="en-GB" sz="1100" dirty="0">
              <a:solidFill>
                <a:schemeClr val="bg1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extBox1">
            <a:extLst>
              <a:ext uri="{FF2B5EF4-FFF2-40B4-BE49-F238E27FC236}">
                <a16:creationId xmlns:a16="http://schemas.microsoft.com/office/drawing/2014/main" id="{823CEE69-966D-423E-825B-E4F7CD5B96E5}"/>
              </a:ext>
            </a:extLst>
          </p:cNvPr>
          <p:cNvSpPr txBox="1"/>
          <p:nvPr/>
        </p:nvSpPr>
        <p:spPr>
          <a:xfrm>
            <a:off x="5714965" y="1915739"/>
            <a:ext cx="2670992" cy="745048"/>
          </a:xfrm>
          <a:prstGeom prst="rect">
            <a:avLst/>
          </a:prstGeom>
          <a:solidFill>
            <a:srgbClr val="007AC3"/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600" b="1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Can you explain the mistake Maya has made? </a:t>
            </a:r>
            <a:endParaRPr lang="en-GB" sz="1050" b="1" dirty="0">
              <a:solidFill>
                <a:schemeClr val="bg1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Box1">
            <a:extLst>
              <a:ext uri="{FF2B5EF4-FFF2-40B4-BE49-F238E27FC236}">
                <a16:creationId xmlns:a16="http://schemas.microsoft.com/office/drawing/2014/main" id="{4FDC177D-EDE8-4C09-B8B0-8F5D7DC0CB57}"/>
              </a:ext>
            </a:extLst>
          </p:cNvPr>
          <p:cNvSpPr txBox="1"/>
          <p:nvPr/>
        </p:nvSpPr>
        <p:spPr>
          <a:xfrm>
            <a:off x="564022" y="3015803"/>
            <a:ext cx="7640701" cy="7904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600" dirty="0"/>
              <a:t>The number Maya has actually written is five hundred and thirty-seven thousand, five hundred and seven. This is because she has written the second 5 digit in the hundreds column, when it should actually be in the thousands column.</a:t>
            </a:r>
            <a:endParaRPr lang="en-GB" sz="1600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TextBox1">
            <a:extLst>
              <a:ext uri="{FF2B5EF4-FFF2-40B4-BE49-F238E27FC236}">
                <a16:creationId xmlns:a16="http://schemas.microsoft.com/office/drawing/2014/main" id="{EAC9251B-18ED-4187-99DC-E4D62BDA5417}"/>
              </a:ext>
            </a:extLst>
          </p:cNvPr>
          <p:cNvSpPr txBox="1"/>
          <p:nvPr/>
        </p:nvSpPr>
        <p:spPr>
          <a:xfrm>
            <a:off x="845114" y="4891526"/>
            <a:ext cx="7400961" cy="5123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600" dirty="0"/>
              <a:t>The second 5 digit should be in the thousand column with zeros in the hundreds and tens positions. The correct number would be:</a:t>
            </a:r>
            <a:endParaRPr lang="en-GB" sz="1050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317B018-C490-44A7-8A3B-2EC66CE83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4656772"/>
              </p:ext>
            </p:extLst>
          </p:nvPr>
        </p:nvGraphicFramePr>
        <p:xfrm>
          <a:off x="796588" y="3991223"/>
          <a:ext cx="740813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8305">
                  <a:extLst>
                    <a:ext uri="{9D8B030D-6E8A-4147-A177-3AD203B41FA5}">
                      <a16:colId xmlns:a16="http://schemas.microsoft.com/office/drawing/2014/main" val="1681324013"/>
                    </a:ext>
                  </a:extLst>
                </a:gridCol>
                <a:gridCol w="1058305">
                  <a:extLst>
                    <a:ext uri="{9D8B030D-6E8A-4147-A177-3AD203B41FA5}">
                      <a16:colId xmlns:a16="http://schemas.microsoft.com/office/drawing/2014/main" val="4197628119"/>
                    </a:ext>
                  </a:extLst>
                </a:gridCol>
                <a:gridCol w="1058305">
                  <a:extLst>
                    <a:ext uri="{9D8B030D-6E8A-4147-A177-3AD203B41FA5}">
                      <a16:colId xmlns:a16="http://schemas.microsoft.com/office/drawing/2014/main" val="1796177304"/>
                    </a:ext>
                  </a:extLst>
                </a:gridCol>
                <a:gridCol w="1058305">
                  <a:extLst>
                    <a:ext uri="{9D8B030D-6E8A-4147-A177-3AD203B41FA5}">
                      <a16:colId xmlns:a16="http://schemas.microsoft.com/office/drawing/2014/main" val="301780854"/>
                    </a:ext>
                  </a:extLst>
                </a:gridCol>
                <a:gridCol w="1058305">
                  <a:extLst>
                    <a:ext uri="{9D8B030D-6E8A-4147-A177-3AD203B41FA5}">
                      <a16:colId xmlns:a16="http://schemas.microsoft.com/office/drawing/2014/main" val="2538820792"/>
                    </a:ext>
                  </a:extLst>
                </a:gridCol>
                <a:gridCol w="1058305">
                  <a:extLst>
                    <a:ext uri="{9D8B030D-6E8A-4147-A177-3AD203B41FA5}">
                      <a16:colId xmlns:a16="http://schemas.microsoft.com/office/drawing/2014/main" val="594069656"/>
                    </a:ext>
                  </a:extLst>
                </a:gridCol>
                <a:gridCol w="1058305">
                  <a:extLst>
                    <a:ext uri="{9D8B030D-6E8A-4147-A177-3AD203B41FA5}">
                      <a16:colId xmlns:a16="http://schemas.microsoft.com/office/drawing/2014/main" val="32298105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</a:t>
                      </a:r>
                    </a:p>
                  </a:txBody>
                  <a:tcPr>
                    <a:solidFill>
                      <a:srgbClr val="F0821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HTh</a:t>
                      </a:r>
                      <a:endParaRPr lang="en-GB" dirty="0"/>
                    </a:p>
                  </a:txBody>
                  <a:tcPr>
                    <a:solidFill>
                      <a:srgbClr val="F0821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TTh</a:t>
                      </a:r>
                      <a:endParaRPr lang="en-GB" dirty="0"/>
                    </a:p>
                  </a:txBody>
                  <a:tcPr>
                    <a:solidFill>
                      <a:srgbClr val="F0821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</a:t>
                      </a:r>
                    </a:p>
                  </a:txBody>
                  <a:tcPr>
                    <a:solidFill>
                      <a:srgbClr val="F0821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</a:t>
                      </a:r>
                    </a:p>
                  </a:txBody>
                  <a:tcPr>
                    <a:solidFill>
                      <a:srgbClr val="F0821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</a:t>
                      </a:r>
                    </a:p>
                  </a:txBody>
                  <a:tcPr>
                    <a:solidFill>
                      <a:srgbClr val="F0821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</a:t>
                      </a:r>
                    </a:p>
                  </a:txBody>
                  <a:tcPr>
                    <a:solidFill>
                      <a:srgbClr val="F0821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3482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>
                        <a:latin typeface="+mn-lt"/>
                      </a:endParaRP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5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3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7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5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0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7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1483780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F6DC005-4F7F-40C9-AD50-450D0ACBAC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158809"/>
              </p:ext>
            </p:extLst>
          </p:nvPr>
        </p:nvGraphicFramePr>
        <p:xfrm>
          <a:off x="845114" y="5562534"/>
          <a:ext cx="740813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8305">
                  <a:extLst>
                    <a:ext uri="{9D8B030D-6E8A-4147-A177-3AD203B41FA5}">
                      <a16:colId xmlns:a16="http://schemas.microsoft.com/office/drawing/2014/main" val="1681324013"/>
                    </a:ext>
                  </a:extLst>
                </a:gridCol>
                <a:gridCol w="1058305">
                  <a:extLst>
                    <a:ext uri="{9D8B030D-6E8A-4147-A177-3AD203B41FA5}">
                      <a16:colId xmlns:a16="http://schemas.microsoft.com/office/drawing/2014/main" val="4197628119"/>
                    </a:ext>
                  </a:extLst>
                </a:gridCol>
                <a:gridCol w="1058305">
                  <a:extLst>
                    <a:ext uri="{9D8B030D-6E8A-4147-A177-3AD203B41FA5}">
                      <a16:colId xmlns:a16="http://schemas.microsoft.com/office/drawing/2014/main" val="1796177304"/>
                    </a:ext>
                  </a:extLst>
                </a:gridCol>
                <a:gridCol w="1058305">
                  <a:extLst>
                    <a:ext uri="{9D8B030D-6E8A-4147-A177-3AD203B41FA5}">
                      <a16:colId xmlns:a16="http://schemas.microsoft.com/office/drawing/2014/main" val="301780854"/>
                    </a:ext>
                  </a:extLst>
                </a:gridCol>
                <a:gridCol w="1058305">
                  <a:extLst>
                    <a:ext uri="{9D8B030D-6E8A-4147-A177-3AD203B41FA5}">
                      <a16:colId xmlns:a16="http://schemas.microsoft.com/office/drawing/2014/main" val="2538820792"/>
                    </a:ext>
                  </a:extLst>
                </a:gridCol>
                <a:gridCol w="1058305">
                  <a:extLst>
                    <a:ext uri="{9D8B030D-6E8A-4147-A177-3AD203B41FA5}">
                      <a16:colId xmlns:a16="http://schemas.microsoft.com/office/drawing/2014/main" val="594069656"/>
                    </a:ext>
                  </a:extLst>
                </a:gridCol>
                <a:gridCol w="1058305">
                  <a:extLst>
                    <a:ext uri="{9D8B030D-6E8A-4147-A177-3AD203B41FA5}">
                      <a16:colId xmlns:a16="http://schemas.microsoft.com/office/drawing/2014/main" val="32298105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</a:t>
                      </a:r>
                    </a:p>
                  </a:txBody>
                  <a:tcPr>
                    <a:solidFill>
                      <a:srgbClr val="F0821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HTh</a:t>
                      </a:r>
                      <a:endParaRPr lang="en-GB" dirty="0"/>
                    </a:p>
                  </a:txBody>
                  <a:tcPr>
                    <a:solidFill>
                      <a:srgbClr val="F0821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TTh</a:t>
                      </a:r>
                      <a:endParaRPr lang="en-GB" dirty="0"/>
                    </a:p>
                  </a:txBody>
                  <a:tcPr>
                    <a:solidFill>
                      <a:srgbClr val="F0821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</a:t>
                      </a:r>
                    </a:p>
                  </a:txBody>
                  <a:tcPr>
                    <a:solidFill>
                      <a:srgbClr val="F0821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</a:t>
                      </a:r>
                    </a:p>
                  </a:txBody>
                  <a:tcPr>
                    <a:solidFill>
                      <a:srgbClr val="F0821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</a:t>
                      </a:r>
                    </a:p>
                  </a:txBody>
                  <a:tcPr>
                    <a:solidFill>
                      <a:srgbClr val="F0821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</a:t>
                      </a:r>
                    </a:p>
                  </a:txBody>
                  <a:tcPr>
                    <a:solidFill>
                      <a:srgbClr val="F0821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3482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5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3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7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5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0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0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7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1483780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4CA0D8B8-B2B2-4039-BB63-D58FC8B3851A}"/>
              </a:ext>
            </a:extLst>
          </p:cNvPr>
          <p:cNvSpPr/>
          <p:nvPr/>
        </p:nvSpPr>
        <p:spPr>
          <a:xfrm>
            <a:off x="445574" y="702863"/>
            <a:ext cx="25452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Numbers to Ten Million</a:t>
            </a:r>
            <a:endParaRPr lang="en-GB" sz="1400" b="1" dirty="0">
              <a:solidFill>
                <a:schemeClr val="bg1"/>
              </a:solidFill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9074C13-E6CF-4173-ADE4-2577C82B2BF1}"/>
              </a:ext>
            </a:extLst>
          </p:cNvPr>
          <p:cNvCxnSpPr/>
          <p:nvPr/>
        </p:nvCxnSpPr>
        <p:spPr>
          <a:xfrm>
            <a:off x="2990850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4" name="Speech Bubble: Rectangle 3">
            <a:extLst>
              <a:ext uri="{FF2B5EF4-FFF2-40B4-BE49-F238E27FC236}">
                <a16:creationId xmlns:a16="http://schemas.microsoft.com/office/drawing/2014/main" id="{F989D729-4951-4807-B0C2-6597562D12A7}"/>
              </a:ext>
            </a:extLst>
          </p:cNvPr>
          <p:cNvSpPr/>
          <p:nvPr/>
        </p:nvSpPr>
        <p:spPr>
          <a:xfrm rot="5400000" flipH="1">
            <a:off x="3206513" y="750989"/>
            <a:ext cx="892280" cy="2064726"/>
          </a:xfrm>
          <a:prstGeom prst="wedgeRectCallou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1">
            <a:extLst>
              <a:ext uri="{FF2B5EF4-FFF2-40B4-BE49-F238E27FC236}">
                <a16:creationId xmlns:a16="http://schemas.microsoft.com/office/drawing/2014/main" id="{2948B3ED-D302-4873-8F6D-85143C451B14}"/>
              </a:ext>
            </a:extLst>
          </p:cNvPr>
          <p:cNvSpPr txBox="1"/>
          <p:nvPr/>
        </p:nvSpPr>
        <p:spPr>
          <a:xfrm>
            <a:off x="2717703" y="1485394"/>
            <a:ext cx="1967313" cy="5927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GB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 have written the number 6 005 107.</a:t>
            </a:r>
          </a:p>
        </p:txBody>
      </p:sp>
      <p:sp>
        <p:nvSpPr>
          <p:cNvPr id="13" name="TextBox1">
            <a:extLst>
              <a:ext uri="{FF2B5EF4-FFF2-40B4-BE49-F238E27FC236}">
                <a16:creationId xmlns:a16="http://schemas.microsoft.com/office/drawing/2014/main" id="{823CEE69-966D-423E-825B-E4F7CD5B96E5}"/>
              </a:ext>
            </a:extLst>
          </p:cNvPr>
          <p:cNvSpPr txBox="1"/>
          <p:nvPr/>
        </p:nvSpPr>
        <p:spPr>
          <a:xfrm>
            <a:off x="3070368" y="2577808"/>
            <a:ext cx="4556085" cy="481579"/>
          </a:xfrm>
          <a:prstGeom prst="rect">
            <a:avLst/>
          </a:prstGeom>
          <a:solidFill>
            <a:srgbClr val="F08213"/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6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Can you explain the mistake </a:t>
            </a:r>
            <a:r>
              <a:rPr lang="en-GB" sz="1600" dirty="0" err="1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Benji</a:t>
            </a:r>
            <a:r>
              <a:rPr lang="en-GB" sz="16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has made? </a:t>
            </a:r>
            <a:endParaRPr lang="en-GB" sz="1050" dirty="0">
              <a:solidFill>
                <a:schemeClr val="bg1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Box1">
            <a:extLst>
              <a:ext uri="{FF2B5EF4-FFF2-40B4-BE49-F238E27FC236}">
                <a16:creationId xmlns:a16="http://schemas.microsoft.com/office/drawing/2014/main" id="{4FDC177D-EDE8-4C09-B8B0-8F5D7DC0CB57}"/>
              </a:ext>
            </a:extLst>
          </p:cNvPr>
          <p:cNvSpPr txBox="1"/>
          <p:nvPr/>
        </p:nvSpPr>
        <p:spPr>
          <a:xfrm>
            <a:off x="826460" y="4433474"/>
            <a:ext cx="7577801" cy="2800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ea typeface="Calibri" panose="020F0502020204030204" pitchFamily="34" charset="0"/>
                <a:cs typeface="Calibri" panose="020F0502020204030204" pitchFamily="34" charset="0"/>
              </a:rPr>
              <a:t>The correct number is six million, five thousand, one hundred and seven.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317B018-C490-44A7-8A3B-2EC66CE83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907811"/>
              </p:ext>
            </p:extLst>
          </p:nvPr>
        </p:nvGraphicFramePr>
        <p:xfrm>
          <a:off x="826460" y="4893353"/>
          <a:ext cx="7577801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2543">
                  <a:extLst>
                    <a:ext uri="{9D8B030D-6E8A-4147-A177-3AD203B41FA5}">
                      <a16:colId xmlns:a16="http://schemas.microsoft.com/office/drawing/2014/main" val="1681324013"/>
                    </a:ext>
                  </a:extLst>
                </a:gridCol>
                <a:gridCol w="1082543">
                  <a:extLst>
                    <a:ext uri="{9D8B030D-6E8A-4147-A177-3AD203B41FA5}">
                      <a16:colId xmlns:a16="http://schemas.microsoft.com/office/drawing/2014/main" val="4197628119"/>
                    </a:ext>
                  </a:extLst>
                </a:gridCol>
                <a:gridCol w="1082543">
                  <a:extLst>
                    <a:ext uri="{9D8B030D-6E8A-4147-A177-3AD203B41FA5}">
                      <a16:colId xmlns:a16="http://schemas.microsoft.com/office/drawing/2014/main" val="1796177304"/>
                    </a:ext>
                  </a:extLst>
                </a:gridCol>
                <a:gridCol w="1082543">
                  <a:extLst>
                    <a:ext uri="{9D8B030D-6E8A-4147-A177-3AD203B41FA5}">
                      <a16:colId xmlns:a16="http://schemas.microsoft.com/office/drawing/2014/main" val="301780854"/>
                    </a:ext>
                  </a:extLst>
                </a:gridCol>
                <a:gridCol w="1082543">
                  <a:extLst>
                    <a:ext uri="{9D8B030D-6E8A-4147-A177-3AD203B41FA5}">
                      <a16:colId xmlns:a16="http://schemas.microsoft.com/office/drawing/2014/main" val="2538820792"/>
                    </a:ext>
                  </a:extLst>
                </a:gridCol>
                <a:gridCol w="1082543">
                  <a:extLst>
                    <a:ext uri="{9D8B030D-6E8A-4147-A177-3AD203B41FA5}">
                      <a16:colId xmlns:a16="http://schemas.microsoft.com/office/drawing/2014/main" val="594069656"/>
                    </a:ext>
                  </a:extLst>
                </a:gridCol>
                <a:gridCol w="1082543">
                  <a:extLst>
                    <a:ext uri="{9D8B030D-6E8A-4147-A177-3AD203B41FA5}">
                      <a16:colId xmlns:a16="http://schemas.microsoft.com/office/drawing/2014/main" val="32298105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M</a:t>
                      </a:r>
                    </a:p>
                  </a:txBody>
                  <a:tcPr>
                    <a:solidFill>
                      <a:srgbClr val="8D35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+mn-lt"/>
                        </a:rPr>
                        <a:t>HTh</a:t>
                      </a:r>
                      <a:endParaRPr lang="en-GB" dirty="0">
                        <a:latin typeface="+mn-lt"/>
                      </a:endParaRPr>
                    </a:p>
                  </a:txBody>
                  <a:tcPr>
                    <a:solidFill>
                      <a:srgbClr val="8D35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+mn-lt"/>
                        </a:rPr>
                        <a:t>TTh</a:t>
                      </a:r>
                      <a:endParaRPr lang="en-GB" dirty="0">
                        <a:latin typeface="+mn-lt"/>
                      </a:endParaRPr>
                    </a:p>
                  </a:txBody>
                  <a:tcPr>
                    <a:solidFill>
                      <a:srgbClr val="8D35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Th</a:t>
                      </a:r>
                    </a:p>
                  </a:txBody>
                  <a:tcPr>
                    <a:solidFill>
                      <a:srgbClr val="8D35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H</a:t>
                      </a:r>
                    </a:p>
                  </a:txBody>
                  <a:tcPr>
                    <a:solidFill>
                      <a:srgbClr val="8D35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T</a:t>
                      </a:r>
                    </a:p>
                  </a:txBody>
                  <a:tcPr>
                    <a:solidFill>
                      <a:srgbClr val="8D35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O</a:t>
                      </a:r>
                    </a:p>
                  </a:txBody>
                  <a:tcPr>
                    <a:solidFill>
                      <a:srgbClr val="8D358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3482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6</a:t>
                      </a:r>
                    </a:p>
                  </a:txBody>
                  <a:tcPr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0</a:t>
                      </a:r>
                    </a:p>
                  </a:txBody>
                  <a:tcPr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0</a:t>
                      </a:r>
                    </a:p>
                  </a:txBody>
                  <a:tcPr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5</a:t>
                      </a:r>
                    </a:p>
                  </a:txBody>
                  <a:tcPr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1</a:t>
                      </a:r>
                    </a:p>
                  </a:txBody>
                  <a:tcPr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0</a:t>
                      </a:r>
                    </a:p>
                  </a:txBody>
                  <a:tcPr>
                    <a:solidFill>
                      <a:srgbClr val="CEB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7</a:t>
                      </a:r>
                    </a:p>
                  </a:txBody>
                  <a:tcPr>
                    <a:solidFill>
                      <a:srgbClr val="CEB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1483780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8E0EF955-2E33-4755-91B5-DAD646E2CC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60" y="1238887"/>
            <a:ext cx="1968111" cy="2846271"/>
          </a:xfrm>
          <a:prstGeom prst="rect">
            <a:avLst/>
          </a:prstGeom>
        </p:spPr>
      </p:pic>
      <p:sp>
        <p:nvSpPr>
          <p:cNvPr id="18" name="TextBox1">
            <a:extLst>
              <a:ext uri="{FF2B5EF4-FFF2-40B4-BE49-F238E27FC236}">
                <a16:creationId xmlns:a16="http://schemas.microsoft.com/office/drawing/2014/main" id="{25A3A9DC-8C40-4B07-898A-09E0D7093768}"/>
              </a:ext>
            </a:extLst>
          </p:cNvPr>
          <p:cNvSpPr txBox="1"/>
          <p:nvPr/>
        </p:nvSpPr>
        <p:spPr>
          <a:xfrm>
            <a:off x="3070368" y="3276104"/>
            <a:ext cx="4556085" cy="745048"/>
          </a:xfrm>
          <a:prstGeom prst="rect">
            <a:avLst/>
          </a:prstGeom>
          <a:solidFill>
            <a:srgbClr val="8D358B"/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600" dirty="0" err="1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Benji</a:t>
            </a:r>
            <a:r>
              <a:rPr lang="en-GB" sz="16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has read the six million as </a:t>
            </a:r>
            <a:br>
              <a:rPr lang="en-GB" sz="16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6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six hundred thousand.</a:t>
            </a:r>
          </a:p>
        </p:txBody>
      </p:sp>
      <p:sp>
        <p:nvSpPr>
          <p:cNvPr id="15" name="TextBox1">
            <a:extLst>
              <a:ext uri="{FF2B5EF4-FFF2-40B4-BE49-F238E27FC236}">
                <a16:creationId xmlns:a16="http://schemas.microsoft.com/office/drawing/2014/main" id="{B0FCB8C9-43CE-4E3C-BF2B-6ACA1B2E794A}"/>
              </a:ext>
            </a:extLst>
          </p:cNvPr>
          <p:cNvSpPr txBox="1"/>
          <p:nvPr/>
        </p:nvSpPr>
        <p:spPr>
          <a:xfrm>
            <a:off x="4921735" y="1451516"/>
            <a:ext cx="3114222" cy="5927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latin typeface="Kalam Bold" panose="02000000000000000000" pitchFamily="2" charset="0"/>
                <a:cs typeface="Kalam Bold" panose="02000000000000000000" pitchFamily="2" charset="0"/>
              </a:rPr>
              <a:t>six hundred and five thousand, one hundred and seven</a:t>
            </a:r>
            <a:endParaRPr lang="en-GB" b="1" dirty="0">
              <a:latin typeface="Kalam Bold" panose="02000000000000000000" pitchFamily="2" charset="0"/>
              <a:ea typeface="Calibri" panose="020F0502020204030204" pitchFamily="34" charset="0"/>
              <a:cs typeface="Kalam Bold" panose="02000000000000000000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C95128-5540-4C6F-AC34-EA9946E8541C}"/>
              </a:ext>
            </a:extLst>
          </p:cNvPr>
          <p:cNvSpPr/>
          <p:nvPr/>
        </p:nvSpPr>
        <p:spPr>
          <a:xfrm>
            <a:off x="2990849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FA4198A-E31D-406C-859C-906E512DD1AE}"/>
              </a:ext>
            </a:extLst>
          </p:cNvPr>
          <p:cNvSpPr/>
          <p:nvPr/>
        </p:nvSpPr>
        <p:spPr>
          <a:xfrm>
            <a:off x="445574" y="702863"/>
            <a:ext cx="25452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Numbers to Ten Million</a:t>
            </a:r>
            <a:endParaRPr lang="en-GB" sz="1400" b="1" dirty="0">
              <a:solidFill>
                <a:schemeClr val="bg1"/>
              </a:solidFill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0B51F0A-A792-47CB-BC1D-941C03EE3064}"/>
              </a:ext>
            </a:extLst>
          </p:cNvPr>
          <p:cNvCxnSpPr/>
          <p:nvPr/>
        </p:nvCxnSpPr>
        <p:spPr>
          <a:xfrm>
            <a:off x="2990850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6906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0" name="TextBox1">
            <a:extLst>
              <a:ext uri="{FF2B5EF4-FFF2-40B4-BE49-F238E27FC236}">
                <a16:creationId xmlns:a16="http://schemas.microsoft.com/office/drawing/2014/main" id="{2948B3ED-D302-4873-8F6D-85143C451B14}"/>
              </a:ext>
            </a:extLst>
          </p:cNvPr>
          <p:cNvSpPr txBox="1"/>
          <p:nvPr/>
        </p:nvSpPr>
        <p:spPr>
          <a:xfrm>
            <a:off x="826461" y="1270928"/>
            <a:ext cx="7577800" cy="5927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GB" dirty="0"/>
              <a:t>Explain how you can use place value to calculate the difference between each number. The first one has been done for you.</a:t>
            </a:r>
            <a:endParaRPr lang="en-GB" dirty="0">
              <a:solidFill>
                <a:schemeClr val="bg1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F269017-BADA-467E-8078-B932F9F94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7963324"/>
              </p:ext>
            </p:extLst>
          </p:nvPr>
        </p:nvGraphicFramePr>
        <p:xfrm>
          <a:off x="826459" y="2166491"/>
          <a:ext cx="7475060" cy="365895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68765">
                  <a:extLst>
                    <a:ext uri="{9D8B030D-6E8A-4147-A177-3AD203B41FA5}">
                      <a16:colId xmlns:a16="http://schemas.microsoft.com/office/drawing/2014/main" val="3025633536"/>
                    </a:ext>
                  </a:extLst>
                </a:gridCol>
                <a:gridCol w="695248">
                  <a:extLst>
                    <a:ext uri="{9D8B030D-6E8A-4147-A177-3AD203B41FA5}">
                      <a16:colId xmlns:a16="http://schemas.microsoft.com/office/drawing/2014/main" val="885079052"/>
                    </a:ext>
                  </a:extLst>
                </a:gridCol>
                <a:gridCol w="1921267">
                  <a:extLst>
                    <a:ext uri="{9D8B030D-6E8A-4147-A177-3AD203B41FA5}">
                      <a16:colId xmlns:a16="http://schemas.microsoft.com/office/drawing/2014/main" val="3249697542"/>
                    </a:ext>
                  </a:extLst>
                </a:gridCol>
                <a:gridCol w="2989780">
                  <a:extLst>
                    <a:ext uri="{9D8B030D-6E8A-4147-A177-3AD203B41FA5}">
                      <a16:colId xmlns:a16="http://schemas.microsoft.com/office/drawing/2014/main" val="3928139211"/>
                    </a:ext>
                  </a:extLst>
                </a:gridCol>
              </a:tblGrid>
              <a:tr h="7317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ysClr val="windowText" lastClr="000000"/>
                          </a:solidFill>
                          <a:effectLst/>
                        </a:rPr>
                        <a:t>604 508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ysClr val="windowText" lastClr="000000"/>
                          </a:solidFill>
                          <a:effectLst/>
                        </a:rPr>
                        <a:t>to</a:t>
                      </a:r>
                      <a:endParaRPr lang="en-GB" sz="1100" b="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kern="1200" dirty="0">
                          <a:solidFill>
                            <a:sysClr val="windowText" lastClr="000000"/>
                          </a:solidFill>
                          <a:effectLst/>
                        </a:rPr>
                        <a:t>304 408</a:t>
                      </a:r>
                      <a:endParaRPr lang="en-GB" sz="1800" b="0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ysClr val="windowText" lastClr="000000"/>
                          </a:solidFill>
                          <a:effectLst/>
                        </a:rPr>
                        <a:t>subtract 300 000 and 100 (300 100)</a:t>
                      </a:r>
                      <a:endParaRPr lang="en-GB" sz="1100" b="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373779"/>
                  </a:ext>
                </a:extLst>
              </a:tr>
              <a:tr h="7317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913 910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to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903 890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/>
                        <a:t>subtract 10 000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/>
                        <a:t>and 20 (10 020)</a:t>
                      </a:r>
                      <a:endParaRPr lang="en-GB" sz="1100" b="1" dirty="0">
                        <a:solidFill>
                          <a:schemeClr val="tx1"/>
                        </a:solidFill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845781"/>
                  </a:ext>
                </a:extLst>
              </a:tr>
              <a:tr h="7317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3 167 295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to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2 967 275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/>
                        <a:t>subtract 200 000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/>
                        <a:t>and 20 (200 020)</a:t>
                      </a:r>
                      <a:endParaRPr lang="en-GB" sz="1100" b="1" dirty="0">
                        <a:solidFill>
                          <a:schemeClr val="tx1"/>
                        </a:solidFill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237052"/>
                  </a:ext>
                </a:extLst>
              </a:tr>
              <a:tr h="7317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8 917 112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to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8 007 082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/>
                        <a:t>subtract 900 000, 10 000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/>
                        <a:t>and 30 (910 030)</a:t>
                      </a:r>
                      <a:endParaRPr lang="en-GB" sz="1100" b="1" dirty="0">
                        <a:solidFill>
                          <a:schemeClr val="tx1"/>
                        </a:solidFill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9836669"/>
                  </a:ext>
                </a:extLst>
              </a:tr>
              <a:tr h="7317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7 345 606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to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6 945 005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/>
                        <a:t>subtract 400 000, 600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dirty="0"/>
                        <a:t>and 1 (400 601)</a:t>
                      </a:r>
                      <a:endParaRPr lang="en-GB" sz="1100" b="1" dirty="0">
                        <a:solidFill>
                          <a:schemeClr val="tx1"/>
                        </a:solidFill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082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810063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6A9E339-59F8-44C4-855F-9E69F365C679}"/>
              </a:ext>
            </a:extLst>
          </p:cNvPr>
          <p:cNvSpPr/>
          <p:nvPr/>
        </p:nvSpPr>
        <p:spPr>
          <a:xfrm>
            <a:off x="2990849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57E6DE1-BE81-4AC6-8296-A383D0E1EBA5}"/>
              </a:ext>
            </a:extLst>
          </p:cNvPr>
          <p:cNvSpPr/>
          <p:nvPr/>
        </p:nvSpPr>
        <p:spPr>
          <a:xfrm>
            <a:off x="445574" y="702863"/>
            <a:ext cx="25452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Numbers to Ten Million</a:t>
            </a:r>
            <a:endParaRPr lang="en-GB" sz="14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197B49-CCB1-488A-92DD-8F4E194F8353}"/>
              </a:ext>
            </a:extLst>
          </p:cNvPr>
          <p:cNvCxnSpPr/>
          <p:nvPr/>
        </p:nvCxnSpPr>
        <p:spPr>
          <a:xfrm>
            <a:off x="2990850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3522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8" name="TextBox1">
            <a:extLst>
              <a:ext uri="{FF2B5EF4-FFF2-40B4-BE49-F238E27FC236}">
                <a16:creationId xmlns:a16="http://schemas.microsoft.com/office/drawing/2014/main" id="{4779E219-0564-46AF-9BD5-AA92602E0940}"/>
              </a:ext>
            </a:extLst>
          </p:cNvPr>
          <p:cNvSpPr txBox="1"/>
          <p:nvPr/>
        </p:nvSpPr>
        <p:spPr>
          <a:xfrm>
            <a:off x="755650" y="1229832"/>
            <a:ext cx="4078998" cy="47705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I’m thinking of a number.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The millions digit is the same as </a:t>
            </a:r>
            <a:br>
              <a:rPr lang="en-GB" dirty="0"/>
            </a:br>
            <a:r>
              <a:rPr lang="en-GB" dirty="0"/>
              <a:t>the ones digit.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The hundreds digit is a multiple </a:t>
            </a:r>
            <a:br>
              <a:rPr lang="en-GB" dirty="0"/>
            </a:br>
            <a:r>
              <a:rPr lang="en-GB" dirty="0"/>
              <a:t>of four.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The thousands digit is half of the hundreds digit.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The thousands digit is half of the millions digit.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The tens digit is 1</a:t>
            </a:r>
            <a:r>
              <a:rPr lang="en-GB" baseline="30000" dirty="0"/>
              <a:t>2</a:t>
            </a:r>
            <a:r>
              <a:rPr lang="en-GB" dirty="0"/>
              <a:t>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The ones digit is 2</a:t>
            </a:r>
            <a:r>
              <a:rPr lang="en-GB" baseline="30000" dirty="0"/>
              <a:t>3</a:t>
            </a:r>
            <a:r>
              <a:rPr lang="en-GB" dirty="0"/>
              <a:t>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The hundred thousands digit is half of the ten thousands digit.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The hundred thousands digit is an odd number that is greater than one.</a:t>
            </a:r>
          </a:p>
        </p:txBody>
      </p:sp>
      <p:sp>
        <p:nvSpPr>
          <p:cNvPr id="9" name="TextBox1">
            <a:extLst>
              <a:ext uri="{FF2B5EF4-FFF2-40B4-BE49-F238E27FC236}">
                <a16:creationId xmlns:a16="http://schemas.microsoft.com/office/drawing/2014/main" id="{C5E9FF41-767C-4D42-8956-46D019E33AA5}"/>
              </a:ext>
            </a:extLst>
          </p:cNvPr>
          <p:cNvSpPr txBox="1"/>
          <p:nvPr/>
        </p:nvSpPr>
        <p:spPr>
          <a:xfrm>
            <a:off x="4510693" y="1366098"/>
            <a:ext cx="3762792" cy="481579"/>
          </a:xfrm>
          <a:prstGeom prst="rect">
            <a:avLst/>
          </a:prstGeom>
          <a:solidFill>
            <a:srgbClr val="8D358B"/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chemeClr val="bg1"/>
                </a:solidFill>
              </a:rPr>
              <a:t>What number am I thinking of?</a:t>
            </a:r>
            <a:endParaRPr lang="en-GB" sz="1600" dirty="0">
              <a:solidFill>
                <a:schemeClr val="bg1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1">
            <a:extLst>
              <a:ext uri="{FF2B5EF4-FFF2-40B4-BE49-F238E27FC236}">
                <a16:creationId xmlns:a16="http://schemas.microsoft.com/office/drawing/2014/main" id="{952569B6-3FA2-4877-B900-D986FF6BEEB3}"/>
              </a:ext>
            </a:extLst>
          </p:cNvPr>
          <p:cNvSpPr txBox="1"/>
          <p:nvPr/>
        </p:nvSpPr>
        <p:spPr>
          <a:xfrm>
            <a:off x="4510693" y="2386569"/>
            <a:ext cx="3762792" cy="464331"/>
          </a:xfrm>
          <a:prstGeom prst="rect">
            <a:avLst/>
          </a:prstGeom>
          <a:solidFill>
            <a:srgbClr val="8D358B"/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Can you say this number in words?</a:t>
            </a:r>
          </a:p>
        </p:txBody>
      </p:sp>
      <p:sp>
        <p:nvSpPr>
          <p:cNvPr id="11" name="TextBox1">
            <a:extLst>
              <a:ext uri="{FF2B5EF4-FFF2-40B4-BE49-F238E27FC236}">
                <a16:creationId xmlns:a16="http://schemas.microsoft.com/office/drawing/2014/main" id="{4EB493F8-BE3B-433E-8719-8C2A5690845A}"/>
              </a:ext>
            </a:extLst>
          </p:cNvPr>
          <p:cNvSpPr txBox="1"/>
          <p:nvPr/>
        </p:nvSpPr>
        <p:spPr>
          <a:xfrm>
            <a:off x="4510693" y="1967024"/>
            <a:ext cx="376279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b="1" dirty="0"/>
              <a:t>8 364 818</a:t>
            </a:r>
          </a:p>
        </p:txBody>
      </p:sp>
      <p:sp>
        <p:nvSpPr>
          <p:cNvPr id="12" name="TextBox1">
            <a:extLst>
              <a:ext uri="{FF2B5EF4-FFF2-40B4-BE49-F238E27FC236}">
                <a16:creationId xmlns:a16="http://schemas.microsoft.com/office/drawing/2014/main" id="{E0679284-05B1-49A0-B769-E7041C498FF7}"/>
              </a:ext>
            </a:extLst>
          </p:cNvPr>
          <p:cNvSpPr txBox="1"/>
          <p:nvPr/>
        </p:nvSpPr>
        <p:spPr>
          <a:xfrm>
            <a:off x="4510693" y="2942134"/>
            <a:ext cx="3762792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b="1" dirty="0"/>
              <a:t>eight million, three hundred and sixty-four thousand, </a:t>
            </a:r>
          </a:p>
          <a:p>
            <a:pPr algn="ctr"/>
            <a:r>
              <a:rPr lang="en-GB" b="1" dirty="0"/>
              <a:t>eight hundred and eighteen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A1F587-2F35-4727-AF41-21879377A9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51562" y="3860124"/>
            <a:ext cx="3652688" cy="31013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4CE262-8B30-40B7-8CF0-7D01C3D89D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283" b="8070"/>
          <a:stretch/>
        </p:blipFill>
        <p:spPr>
          <a:xfrm rot="10800000">
            <a:off x="4330573" y="4023415"/>
            <a:ext cx="879782" cy="75894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4086BF5-FDEA-4B88-A6E7-52DD954E41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283" b="8070"/>
          <a:stretch/>
        </p:blipFill>
        <p:spPr>
          <a:xfrm rot="8636808">
            <a:off x="3345418" y="3822039"/>
            <a:ext cx="879782" cy="75894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A6B534A-0620-4191-ACEC-89D14A47592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283" b="8070"/>
          <a:stretch/>
        </p:blipFill>
        <p:spPr>
          <a:xfrm rot="8636808">
            <a:off x="3345419" y="3822038"/>
            <a:ext cx="879782" cy="75894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B36CB6C8-E033-457A-9DB1-DC467AB2A626}"/>
              </a:ext>
            </a:extLst>
          </p:cNvPr>
          <p:cNvSpPr/>
          <p:nvPr/>
        </p:nvSpPr>
        <p:spPr>
          <a:xfrm>
            <a:off x="2990849" y="702863"/>
            <a:ext cx="1114620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B5C4C6A-4714-4747-A17E-2F019F913BC5}"/>
              </a:ext>
            </a:extLst>
          </p:cNvPr>
          <p:cNvSpPr/>
          <p:nvPr/>
        </p:nvSpPr>
        <p:spPr>
          <a:xfrm>
            <a:off x="445574" y="702863"/>
            <a:ext cx="25452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Numbers to Ten Million</a:t>
            </a:r>
            <a:endParaRPr lang="en-GB" sz="14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512FC7C-7C73-4056-A09F-D68162E09A16}"/>
              </a:ext>
            </a:extLst>
          </p:cNvPr>
          <p:cNvCxnSpPr/>
          <p:nvPr/>
        </p:nvCxnSpPr>
        <p:spPr>
          <a:xfrm>
            <a:off x="2990850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9 -0.01389 L 0.01719 -0.01389 C 0.01389 -0.02083 0.01406 -0.02361 0.00955 -0.02662 C 0.00868 -0.02708 0.00764 -0.02731 0.00677 -0.02778 C 0.00608 -0.02917 0.0059 -0.03079 0.00486 -0.03171 C 0.00035 -0.03495 -0.00434 -0.03565 -0.00938 -0.03657 C -0.01892 -0.04305 -0.01094 -0.03889 -0.02257 -0.04167 C -0.04757 -0.04792 -0.01215 -0.04004 -0.03767 -0.04792 C -0.04045 -0.04884 -0.04323 -0.04884 -0.04618 -0.0493 L -0.05365 -0.05046 C -0.05608 -0.05139 -0.05868 -0.05208 -0.06111 -0.05301 C -0.06441 -0.05417 -0.06736 -0.05579 -0.07066 -0.05671 C -0.07274 -0.05741 -0.075 -0.05741 -0.07726 -0.0581 C -0.11094 -0.06713 -0.05642 -0.05417 -0.09323 -0.0618 C -0.10087 -0.06342 -0.10365 -0.06528 -0.11111 -0.06551 C -0.13386 -0.06643 -0.15642 -0.06643 -0.17917 -0.0669 L -0.20642 -0.06805 L -0.24705 -0.06944 L -0.28281 -0.0706 L -0.30261 -0.07315 C -0.31458 -0.075 -0.30833 -0.07407 -0.32153 -0.07569 C -0.32465 -0.07685 -0.32778 -0.07824 -0.3309 -0.0794 C -0.33472 -0.08079 -0.33854 -0.08171 -0.34219 -0.0831 C -0.34479 -0.08426 -0.34722 -0.08611 -0.34983 -0.08704 C -0.35295 -0.08819 -0.35608 -0.08842 -0.3592 -0.08958 C -0.36181 -0.09028 -0.36892 -0.09305 -0.37153 -0.09444 C -0.37379 -0.0956 -0.37587 -0.09699 -0.37813 -0.09838 C -0.37899 -0.09954 -0.37986 -0.10116 -0.3809 -0.10208 C -0.38872 -0.10856 -0.38281 -0.09954 -0.39045 -0.10972 C -0.39149 -0.11111 -0.39201 -0.11319 -0.39323 -0.11458 C -0.39427 -0.1162 -0.39583 -0.11713 -0.39705 -0.11852 C -0.41042 -0.13472 -0.39861 -0.12292 -0.41111 -0.13472 C -0.41215 -0.1368 -0.41285 -0.13912 -0.41389 -0.14097 C -0.41667 -0.14583 -0.41875 -0.14768 -0.42222 -0.15116 C -0.42917 -0.16643 -0.42049 -0.14745 -0.42882 -0.16504 C -0.42986 -0.16713 -0.43073 -0.16921 -0.43177 -0.17129 C -0.43247 -0.17292 -0.43281 -0.17477 -0.43351 -0.17639 C -0.43472 -0.17847 -0.43629 -0.18032 -0.43733 -0.18264 C -0.4382 -0.18449 -0.43837 -0.1868 -0.43924 -0.18889 C -0.4408 -0.19259 -0.44375 -0.19792 -0.44583 -0.20139 C -0.44705 -0.20648 -0.44861 -0.21157 -0.44965 -0.21667 C -0.45087 -0.22245 -0.45174 -0.22847 -0.45347 -0.23426 C -0.45434 -0.2375 -0.45556 -0.24074 -0.45625 -0.24421 C -0.45712 -0.24792 -0.45729 -0.25185 -0.45816 -0.25555 C -0.45886 -0.25856 -0.46007 -0.26134 -0.46094 -0.26435 C -0.46163 -0.26736 -0.46198 -0.27037 -0.46285 -0.27315 C -0.46389 -0.27662 -0.46545 -0.27986 -0.46667 -0.28333 C -0.46858 -0.28958 -0.46858 -0.29282 -0.47031 -0.29954 C -0.47118 -0.30254 -0.47222 -0.30555 -0.47327 -0.30833 C -0.47535 -0.32315 -0.47257 -0.30694 -0.47604 -0.31967 C -0.47795 -0.32662 -0.47795 -0.32917 -0.47882 -0.33611 C -0.47917 -0.3419 -0.47952 -0.34792 -0.47986 -0.3537 C -0.48004 -0.35833 -0.48056 -0.36296 -0.48073 -0.36759 C -0.48125 -0.3831 -0.48056 -0.39861 -0.48177 -0.41412 C -0.48212 -0.42014 -0.48577 -0.43379 -0.48837 -0.44051 C -0.48889 -0.4419 -0.48976 -0.44282 -0.49011 -0.44421 C -0.49097 -0.44629 -0.49149 -0.44838 -0.49202 -0.45069 C -0.49254 -0.45231 -0.49236 -0.45417 -0.49306 -0.45555 C -0.49462 -0.45972 -0.49844 -0.46366 -0.50052 -0.4669 C -0.50156 -0.46852 -0.50226 -0.4706 -0.50347 -0.47199 C -0.50625 -0.47546 -0.50868 -0.47569 -0.51181 -0.47824 C -0.5132 -0.4794 -0.51424 -0.48102 -0.51563 -0.48194 C -0.52327 -0.48842 -0.51597 -0.48102 -0.52222 -0.48704 C -0.52483 -0.48958 -0.52691 -0.49282 -0.52986 -0.49467 C -0.54427 -0.5044 -0.52049 -0.48819 -0.53837 -0.50092 C -0.54132 -0.50301 -0.54462 -0.50509 -0.54774 -0.50717 C -0.54896 -0.5081 -0.55017 -0.50926 -0.55156 -0.50972 C -0.55278 -0.51018 -0.55399 -0.51042 -0.55521 -0.51088 C -0.55747 -0.51204 -0.55972 -0.51342 -0.56181 -0.51481 C -0.56285 -0.51551 -0.56354 -0.5169 -0.56476 -0.51736 C -0.56649 -0.51805 -0.5684 -0.51805 -0.57031 -0.51852 C -0.5717 -0.51944 -0.57292 -0.52037 -0.57413 -0.52106 C -0.575 -0.52153 -0.57604 -0.52153 -0.57691 -0.52222 C -0.5783 -0.52338 -0.57934 -0.52523 -0.58073 -0.52616 C -0.58212 -0.52685 -0.58386 -0.52685 -0.58542 -0.52731 C -0.58646 -0.52754 -0.58837 -0.52847 -0.58837 -0.52847 " pathEditMode="relative" ptsTypes="AAAAAAAAAAAAAAAAAAAAAAAAAAAAAAAAAA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3049003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8" name="TextBox1">
            <a:extLst>
              <a:ext uri="{FF2B5EF4-FFF2-40B4-BE49-F238E27FC236}">
                <a16:creationId xmlns:a16="http://schemas.microsoft.com/office/drawing/2014/main" id="{4779E219-0564-46AF-9BD5-AA92602E0940}"/>
              </a:ext>
            </a:extLst>
          </p:cNvPr>
          <p:cNvSpPr txBox="1"/>
          <p:nvPr/>
        </p:nvSpPr>
        <p:spPr>
          <a:xfrm>
            <a:off x="750003" y="1229832"/>
            <a:ext cx="7682468" cy="23237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Find as many different numbers as you can that fit all the following statements. The number is a six-digit number.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The digit sum is 23.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It has six thousands.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The hundred thousands digit is odd.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It has eight tens.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It is an even number.</a:t>
            </a:r>
          </a:p>
        </p:txBody>
      </p:sp>
      <p:sp>
        <p:nvSpPr>
          <p:cNvPr id="9" name="TextBox1">
            <a:extLst>
              <a:ext uri="{FF2B5EF4-FFF2-40B4-BE49-F238E27FC236}">
                <a16:creationId xmlns:a16="http://schemas.microsoft.com/office/drawing/2014/main" id="{C5E9FF41-767C-4D42-8956-46D019E33AA5}"/>
              </a:ext>
            </a:extLst>
          </p:cNvPr>
          <p:cNvSpPr txBox="1"/>
          <p:nvPr/>
        </p:nvSpPr>
        <p:spPr>
          <a:xfrm>
            <a:off x="778213" y="4079181"/>
            <a:ext cx="7626048" cy="495108"/>
          </a:xfrm>
          <a:prstGeom prst="rect">
            <a:avLst/>
          </a:prstGeom>
          <a:solidFill>
            <a:srgbClr val="F08213"/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What are the largest and smallest answers you can find?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11" name="TextBox1">
            <a:extLst>
              <a:ext uri="{FF2B5EF4-FFF2-40B4-BE49-F238E27FC236}">
                <a16:creationId xmlns:a16="http://schemas.microsoft.com/office/drawing/2014/main" id="{4EB493F8-BE3B-433E-8719-8C2A5690845A}"/>
              </a:ext>
            </a:extLst>
          </p:cNvPr>
          <p:cNvSpPr txBox="1"/>
          <p:nvPr/>
        </p:nvSpPr>
        <p:spPr>
          <a:xfrm>
            <a:off x="826461" y="4745982"/>
            <a:ext cx="757780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b="1" dirty="0"/>
              <a:t>The smallest number possible is 106 088.</a:t>
            </a:r>
          </a:p>
          <a:p>
            <a:pPr algn="ctr"/>
            <a:r>
              <a:rPr lang="en-GB" b="1" dirty="0"/>
              <a:t>The greatest number is 906 080.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BD46B38-BC79-4CB1-B89A-8200829FA767}"/>
              </a:ext>
            </a:extLst>
          </p:cNvPr>
          <p:cNvSpPr/>
          <p:nvPr/>
        </p:nvSpPr>
        <p:spPr>
          <a:xfrm>
            <a:off x="2990849" y="702863"/>
            <a:ext cx="1114620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2102212-FE51-4A46-88C6-81B2AD0D314E}"/>
              </a:ext>
            </a:extLst>
          </p:cNvPr>
          <p:cNvSpPr/>
          <p:nvPr/>
        </p:nvSpPr>
        <p:spPr>
          <a:xfrm>
            <a:off x="445574" y="702863"/>
            <a:ext cx="25452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Numbers to Ten Million</a:t>
            </a:r>
            <a:endParaRPr lang="en-GB" sz="1400" b="1" dirty="0">
              <a:solidFill>
                <a:schemeClr val="bg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552E317-571B-418B-9EB0-FD57CE4F4B9F}"/>
              </a:ext>
            </a:extLst>
          </p:cNvPr>
          <p:cNvCxnSpPr/>
          <p:nvPr/>
        </p:nvCxnSpPr>
        <p:spPr>
          <a:xfrm>
            <a:off x="2990850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824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3107"/>
            <a:ext cx="2722089" cy="384943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3107"/>
            <a:ext cx="2722089" cy="384943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B14B4E5-110E-4AAD-8CB1-C777F9249F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6023">
            <a:off x="1161569" y="2377845"/>
            <a:ext cx="1275420" cy="180363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E83E2E4-4621-4D73-8991-4B4B239B1ED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60"/>
          <a:stretch/>
        </p:blipFill>
        <p:spPr>
          <a:xfrm rot="1556924">
            <a:off x="2509436" y="2866086"/>
            <a:ext cx="783195" cy="2208899"/>
          </a:xfrm>
          <a:prstGeom prst="rect">
            <a:avLst/>
          </a:prstGeom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65144" y="1928693"/>
            <a:ext cx="4038155" cy="416413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7BFC9DC-8B12-48DB-AE28-F7BA214DA340}"/>
              </a:ext>
            </a:extLst>
          </p:cNvPr>
          <p:cNvSpPr/>
          <p:nvPr/>
        </p:nvSpPr>
        <p:spPr>
          <a:xfrm>
            <a:off x="445574" y="702863"/>
            <a:ext cx="25452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Numbers to Ten Million</a:t>
            </a:r>
            <a:endParaRPr lang="en-GB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5628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43689DF9-D287-432E-9F40-D237B819A1A7}" vid="{5144CDE6-24FE-4389-99E0-1DDC4C0A7B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530</TotalTime>
  <Words>782</Words>
  <Application>Microsoft Office PowerPoint</Application>
  <PresentationFormat>On-screen Show (4:3)</PresentationFormat>
  <Paragraphs>168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Kalam</vt:lpstr>
      <vt:lpstr>Kalam Bold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 Ward</dc:creator>
  <cp:lastModifiedBy>Hannah Dannell</cp:lastModifiedBy>
  <cp:revision>42</cp:revision>
  <dcterms:created xsi:type="dcterms:W3CDTF">2019-07-16T14:02:00Z</dcterms:created>
  <dcterms:modified xsi:type="dcterms:W3CDTF">2020-03-22T20:36:57Z</dcterms:modified>
</cp:coreProperties>
</file>