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media/image6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8" r:id="rId3"/>
    <p:sldId id="262" r:id="rId4"/>
    <p:sldId id="265" r:id="rId5"/>
    <p:sldId id="259" r:id="rId6"/>
    <p:sldId id="261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6715" autoAdjust="0"/>
  </p:normalViewPr>
  <p:slideViewPr>
    <p:cSldViewPr snapToGrid="0">
      <p:cViewPr varScale="1">
        <p:scale>
          <a:sx n="76" d="100"/>
          <a:sy n="76" d="100"/>
        </p:scale>
        <p:origin x="89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83BD1E-1DE5-4EA5-B54B-DF4D46E17895}" type="datetimeFigureOut">
              <a:rPr lang="en-GB" smtClean="0"/>
              <a:t>14/04/2020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3EB373-7015-4894-90E9-A61649A6BA8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2016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EB373-7015-4894-90E9-A61649A6BA8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31335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EB373-7015-4894-90E9-A61649A6BA89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52637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776C1-E096-49A7-B943-C6A06E5FE1C0}" type="datetimeFigureOut">
              <a:rPr lang="en-GB" smtClean="0"/>
              <a:t>14/04/2020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7B99E-0C8A-419E-9978-D0B0BCAE387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4588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776C1-E096-49A7-B943-C6A06E5FE1C0}" type="datetimeFigureOut">
              <a:rPr lang="en-GB" smtClean="0"/>
              <a:t>14/04/2020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7B99E-0C8A-419E-9978-D0B0BCAE387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4719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776C1-E096-49A7-B943-C6A06E5FE1C0}" type="datetimeFigureOut">
              <a:rPr lang="en-GB" smtClean="0"/>
              <a:t>14/04/2020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7B99E-0C8A-419E-9978-D0B0BCAE387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6658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776C1-E096-49A7-B943-C6A06E5FE1C0}" type="datetimeFigureOut">
              <a:rPr lang="en-GB" smtClean="0"/>
              <a:t>14/04/2020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7B99E-0C8A-419E-9978-D0B0BCAE387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1075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776C1-E096-49A7-B943-C6A06E5FE1C0}" type="datetimeFigureOut">
              <a:rPr lang="en-GB" smtClean="0"/>
              <a:t>14/04/2020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7B99E-0C8A-419E-9978-D0B0BCAE387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13971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776C1-E096-49A7-B943-C6A06E5FE1C0}" type="datetimeFigureOut">
              <a:rPr lang="en-GB" smtClean="0"/>
              <a:t>14/04/2020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7B99E-0C8A-419E-9978-D0B0BCAE387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3846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776C1-E096-49A7-B943-C6A06E5FE1C0}" type="datetimeFigureOut">
              <a:rPr lang="en-GB" smtClean="0"/>
              <a:t>14/04/2020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7B99E-0C8A-419E-9978-D0B0BCAE387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2749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776C1-E096-49A7-B943-C6A06E5FE1C0}" type="datetimeFigureOut">
              <a:rPr lang="en-GB" smtClean="0"/>
              <a:t>14/04/2020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7B99E-0C8A-419E-9978-D0B0BCAE387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3483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776C1-E096-49A7-B943-C6A06E5FE1C0}" type="datetimeFigureOut">
              <a:rPr lang="en-GB" smtClean="0"/>
              <a:t>14/04/2020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7B99E-0C8A-419E-9978-D0B0BCAE387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5177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776C1-E096-49A7-B943-C6A06E5FE1C0}" type="datetimeFigureOut">
              <a:rPr lang="en-GB" smtClean="0"/>
              <a:t>14/04/2020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7B99E-0C8A-419E-9978-D0B0BCAE387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5478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776C1-E096-49A7-B943-C6A06E5FE1C0}" type="datetimeFigureOut">
              <a:rPr lang="en-GB" smtClean="0"/>
              <a:t>14/04/2020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7B99E-0C8A-419E-9978-D0B0BCAE387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6198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1776C1-E096-49A7-B943-C6A06E5FE1C0}" type="datetimeFigureOut">
              <a:rPr lang="en-GB" smtClean="0"/>
              <a:t>14/04/2020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C7B99E-0C8A-419E-9978-D0B0BCAE387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5854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notesSlide" Target="../notesSlides/notesSlid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33927" y="120580"/>
            <a:ext cx="9144000" cy="879275"/>
          </a:xfrm>
        </p:spPr>
        <p:txBody>
          <a:bodyPr>
            <a:normAutofit fontScale="90000"/>
          </a:bodyPr>
          <a:lstStyle/>
          <a:p>
            <a:r>
              <a:rPr lang="en-GB" b="1" u="sng" dirty="0" smtClean="0">
                <a:solidFill>
                  <a:srgbClr val="FF0000"/>
                </a:solidFill>
              </a:rPr>
              <a:t>Pig Heart Boy</a:t>
            </a:r>
            <a:endParaRPr lang="en-GB" b="1" u="sng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929" y="1270678"/>
            <a:ext cx="5428903" cy="2941063"/>
          </a:xfrm>
        </p:spPr>
        <p:txBody>
          <a:bodyPr>
            <a:noAutofit/>
          </a:bodyPr>
          <a:lstStyle/>
          <a:p>
            <a:r>
              <a:rPr lang="en-GB" sz="2800" b="1" u="sng" dirty="0" smtClean="0"/>
              <a:t>IALTs</a:t>
            </a:r>
            <a:r>
              <a:rPr lang="en-GB" sz="2800" b="1" u="sng" dirty="0" smtClean="0"/>
              <a:t>:</a:t>
            </a:r>
            <a:endParaRPr lang="en-GB" sz="2800" b="1" u="sng" dirty="0" smtClean="0"/>
          </a:p>
          <a:p>
            <a:pPr marL="457200" indent="-457200">
              <a:buAutoNum type="arabicParenR"/>
            </a:pPr>
            <a:r>
              <a:rPr lang="en-GB" sz="2800" dirty="0" smtClean="0"/>
              <a:t>To be able to make </a:t>
            </a:r>
            <a:r>
              <a:rPr lang="en-GB" sz="2800" b="1" u="sng" dirty="0" smtClean="0">
                <a:solidFill>
                  <a:srgbClr val="FF0000"/>
                </a:solidFill>
              </a:rPr>
              <a:t>predictions</a:t>
            </a:r>
            <a:r>
              <a:rPr lang="en-GB" sz="2800" dirty="0" smtClean="0">
                <a:solidFill>
                  <a:srgbClr val="FF0000"/>
                </a:solidFill>
              </a:rPr>
              <a:t> </a:t>
            </a:r>
            <a:r>
              <a:rPr lang="en-GB" sz="2800" dirty="0" smtClean="0"/>
              <a:t>about a novel.</a:t>
            </a:r>
          </a:p>
          <a:p>
            <a:pPr marL="457200" indent="-457200">
              <a:buAutoNum type="arabicParenR"/>
            </a:pPr>
            <a:endParaRPr lang="en-GB" sz="2800" dirty="0" smtClean="0"/>
          </a:p>
          <a:p>
            <a:pPr marL="457200" indent="-457200">
              <a:buAutoNum type="arabicParenR"/>
            </a:pPr>
            <a:r>
              <a:rPr lang="en-GB" sz="2800" dirty="0" smtClean="0"/>
              <a:t>To learn at least three </a:t>
            </a:r>
            <a:r>
              <a:rPr lang="en-GB" sz="2800" b="1" u="sng" dirty="0" smtClean="0">
                <a:solidFill>
                  <a:srgbClr val="FF0000"/>
                </a:solidFill>
              </a:rPr>
              <a:t>facts</a:t>
            </a:r>
            <a:r>
              <a:rPr lang="en-GB" sz="2800" dirty="0" smtClean="0">
                <a:solidFill>
                  <a:srgbClr val="FF0000"/>
                </a:solidFill>
              </a:rPr>
              <a:t> </a:t>
            </a:r>
            <a:r>
              <a:rPr lang="en-GB" sz="2800" dirty="0" smtClean="0"/>
              <a:t>about an author.</a:t>
            </a:r>
            <a:endParaRPr lang="en-GB" sz="2800" dirty="0"/>
          </a:p>
        </p:txBody>
      </p:sp>
      <p:sp>
        <p:nvSpPr>
          <p:cNvPr id="5" name="Oval 4"/>
          <p:cNvSpPr/>
          <p:nvPr/>
        </p:nvSpPr>
        <p:spPr>
          <a:xfrm>
            <a:off x="7415664" y="1188233"/>
            <a:ext cx="4392118" cy="344773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u="sng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KEYWORDS:</a:t>
            </a:r>
            <a:endParaRPr lang="en-GB" sz="3200" b="1" u="sng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NOVEL</a:t>
            </a:r>
          </a:p>
          <a:p>
            <a:pPr algn="ctr"/>
            <a:r>
              <a:rPr lang="en-GB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AUTHOR</a:t>
            </a:r>
          </a:p>
          <a:p>
            <a:pPr algn="ctr"/>
            <a:r>
              <a:rPr lang="en-GB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HEART</a:t>
            </a:r>
          </a:p>
          <a:p>
            <a:pPr algn="ctr"/>
            <a:r>
              <a:rPr lang="en-GB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TRANSPLANT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85825" y="5025850"/>
            <a:ext cx="12040204" cy="87927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solidFill>
                  <a:srgbClr val="FF0000"/>
                </a:solidFill>
              </a:rPr>
              <a:t>We are going to be reading a book called </a:t>
            </a:r>
            <a:r>
              <a:rPr lang="en-GB" b="1" i="1" dirty="0" smtClean="0">
                <a:solidFill>
                  <a:srgbClr val="FF0000"/>
                </a:solidFill>
              </a:rPr>
              <a:t>‘Pig Heart Boy’.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Strange title isn’t it?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684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1" u="sng" dirty="0" smtClean="0"/>
              <a:t>Write down in </a:t>
            </a:r>
            <a:r>
              <a:rPr lang="en-GB" b="1" i="1" u="sng" dirty="0" smtClean="0"/>
              <a:t>your own words…</a:t>
            </a:r>
            <a:endParaRPr lang="en-GB" b="1" i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What a ‘</a:t>
            </a:r>
            <a:r>
              <a:rPr lang="en-GB" sz="3200" i="1" dirty="0" smtClean="0">
                <a:solidFill>
                  <a:srgbClr val="FF0000"/>
                </a:solidFill>
              </a:rPr>
              <a:t>novel</a:t>
            </a:r>
            <a:r>
              <a:rPr lang="en-GB" sz="3200" dirty="0" smtClean="0"/>
              <a:t>’ is.</a:t>
            </a:r>
          </a:p>
          <a:p>
            <a:endParaRPr lang="en-GB" sz="3200" dirty="0"/>
          </a:p>
          <a:p>
            <a:r>
              <a:rPr lang="en-GB" sz="3200" dirty="0" smtClean="0"/>
              <a:t>What an ‘</a:t>
            </a:r>
            <a:r>
              <a:rPr lang="en-GB" sz="3200" i="1" dirty="0" smtClean="0">
                <a:solidFill>
                  <a:srgbClr val="FF0000"/>
                </a:solidFill>
              </a:rPr>
              <a:t>author</a:t>
            </a:r>
            <a:r>
              <a:rPr lang="en-GB" sz="3200" dirty="0" smtClean="0"/>
              <a:t>’ is.</a:t>
            </a:r>
          </a:p>
          <a:p>
            <a:endParaRPr lang="en-GB" sz="3200" i="1" dirty="0">
              <a:solidFill>
                <a:srgbClr val="FF0000"/>
              </a:solidFill>
            </a:endParaRPr>
          </a:p>
          <a:p>
            <a:r>
              <a:rPr lang="en-GB" sz="3200" dirty="0" smtClean="0"/>
              <a:t>What a ‘</a:t>
            </a:r>
            <a:r>
              <a:rPr lang="en-GB" sz="3200" i="1" dirty="0" smtClean="0">
                <a:solidFill>
                  <a:srgbClr val="FF0000"/>
                </a:solidFill>
              </a:rPr>
              <a:t>transplant</a:t>
            </a:r>
            <a:r>
              <a:rPr lang="en-GB" sz="3200" dirty="0" smtClean="0"/>
              <a:t>’ is.</a:t>
            </a:r>
          </a:p>
          <a:p>
            <a:endParaRPr lang="en-GB" sz="3200" dirty="0"/>
          </a:p>
          <a:p>
            <a:r>
              <a:rPr lang="en-GB" sz="3200" dirty="0" smtClean="0"/>
              <a:t>What a ‘</a:t>
            </a:r>
            <a:r>
              <a:rPr lang="en-GB" sz="3200" i="1" dirty="0" smtClean="0">
                <a:solidFill>
                  <a:srgbClr val="FF0000"/>
                </a:solidFill>
              </a:rPr>
              <a:t>heart</a:t>
            </a:r>
            <a:r>
              <a:rPr lang="en-GB" sz="3200" dirty="0" smtClean="0"/>
              <a:t>’ is.</a:t>
            </a:r>
            <a:endParaRPr lang="en-GB" sz="3200" dirty="0"/>
          </a:p>
        </p:txBody>
      </p:sp>
      <p:sp>
        <p:nvSpPr>
          <p:cNvPr id="4" name="Oval 3"/>
          <p:cNvSpPr/>
          <p:nvPr/>
        </p:nvSpPr>
        <p:spPr>
          <a:xfrm>
            <a:off x="8227990" y="909966"/>
            <a:ext cx="3212206" cy="2421228"/>
          </a:xfrm>
          <a:prstGeom prst="ellipse">
            <a:avLst/>
          </a:prstGeom>
          <a:solidFill>
            <a:srgbClr val="FFC000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u="sng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Stuck?</a:t>
            </a:r>
          </a:p>
          <a:p>
            <a:pPr algn="ctr"/>
            <a:endParaRPr lang="en-GB" sz="2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2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Use </a:t>
            </a:r>
            <a:r>
              <a:rPr lang="en-GB" sz="2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 </a:t>
            </a:r>
            <a:r>
              <a:rPr lang="en-GB" sz="2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dictionary or the internet </a:t>
            </a:r>
            <a:r>
              <a:rPr lang="en-GB" sz="2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 help you out…</a:t>
            </a:r>
            <a:endParaRPr lang="en-GB" sz="2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Oval 4"/>
          <p:cNvSpPr/>
          <p:nvPr/>
        </p:nvSpPr>
        <p:spPr>
          <a:xfrm>
            <a:off x="8227990" y="3876035"/>
            <a:ext cx="3212206" cy="2464380"/>
          </a:xfrm>
          <a:prstGeom prst="ellipse">
            <a:avLst/>
          </a:prstGeom>
          <a:solidFill>
            <a:srgbClr val="00B050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u="sng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Finished?</a:t>
            </a:r>
          </a:p>
          <a:p>
            <a:pPr algn="ctr"/>
            <a:endParaRPr lang="en-GB" sz="2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2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Write a sentence using each of the words correctly.</a:t>
            </a:r>
            <a:endParaRPr lang="en-GB" sz="2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35488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54563"/>
            <a:ext cx="12192000" cy="845588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i="1" u="sng" dirty="0" smtClean="0">
                <a:solidFill>
                  <a:srgbClr val="FF0000"/>
                </a:solidFill>
              </a:rPr>
              <a:t>The author: </a:t>
            </a:r>
            <a:r>
              <a:rPr lang="en-GB" b="1" i="1" u="sng" dirty="0" err="1" smtClean="0">
                <a:solidFill>
                  <a:srgbClr val="FF0000"/>
                </a:solidFill>
              </a:rPr>
              <a:t>Malorie</a:t>
            </a:r>
            <a:r>
              <a:rPr lang="en-GB" b="1" i="1" u="sng" dirty="0" smtClean="0">
                <a:solidFill>
                  <a:srgbClr val="FF0000"/>
                </a:solidFill>
              </a:rPr>
              <a:t> Blackman </a:t>
            </a:r>
            <a:r>
              <a:rPr lang="en-GB" b="1" i="1" u="sng" dirty="0" smtClean="0"/>
              <a:t/>
            </a:r>
            <a:br>
              <a:rPr lang="en-GB" b="1" i="1" u="sng" dirty="0" smtClean="0"/>
            </a:br>
            <a:r>
              <a:rPr lang="en-GB" b="1" i="1" u="sng" dirty="0" smtClean="0"/>
              <a:t>TASK</a:t>
            </a:r>
            <a:r>
              <a:rPr lang="en-GB" b="1" i="1" dirty="0" smtClean="0"/>
              <a:t>: </a:t>
            </a:r>
            <a:r>
              <a:rPr lang="en-GB" sz="3100" b="1" i="1" dirty="0" smtClean="0"/>
              <a:t>Choose three facts that you will remember about me and write them down in your book!</a:t>
            </a:r>
            <a:endParaRPr lang="en-GB" sz="3100" b="1" i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35"/>
          <a:stretch/>
        </p:blipFill>
        <p:spPr>
          <a:xfrm>
            <a:off x="0" y="1885950"/>
            <a:ext cx="5656530" cy="4972050"/>
          </a:xfrm>
          <a:prstGeom prst="rect">
            <a:avLst/>
          </a:prstGeom>
        </p:spPr>
      </p:pic>
      <p:sp>
        <p:nvSpPr>
          <p:cNvPr id="4" name="Oval Callout 3"/>
          <p:cNvSpPr/>
          <p:nvPr/>
        </p:nvSpPr>
        <p:spPr>
          <a:xfrm>
            <a:off x="2867025" y="1638300"/>
            <a:ext cx="9324975" cy="5219700"/>
          </a:xfrm>
          <a:prstGeom prst="wedgeEllipseCallout">
            <a:avLst>
              <a:gd name="adj1" fmla="val -62394"/>
              <a:gd name="adj2" fmla="val 12851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Hello </a:t>
            </a:r>
            <a:r>
              <a:rPr lang="en-GB" sz="2200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Team Dannell</a:t>
            </a:r>
            <a:r>
              <a:rPr lang="en-GB" sz="2200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!</a:t>
            </a:r>
            <a:endParaRPr lang="en-GB" sz="2200" i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2200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I’m </a:t>
            </a:r>
            <a:r>
              <a:rPr lang="en-GB" sz="2200" i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Malorie</a:t>
            </a:r>
            <a:r>
              <a:rPr lang="en-GB" sz="2200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Blackman and I have written </a:t>
            </a:r>
          </a:p>
          <a:p>
            <a:pPr algn="ctr"/>
            <a:r>
              <a:rPr lang="en-GB" sz="2200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books for many years.</a:t>
            </a:r>
          </a:p>
          <a:p>
            <a:pPr algn="ctr"/>
            <a:endParaRPr lang="en-GB" sz="2200" i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2200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 used to want to be an English teacher when I was a child but then I discovered I was good at writing! </a:t>
            </a:r>
          </a:p>
          <a:p>
            <a:pPr algn="ctr"/>
            <a:endParaRPr lang="en-GB" sz="2200" i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2200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 am so good at writing I have 79 published pieces of work, ranging from books to plays and TV Scripts!</a:t>
            </a:r>
          </a:p>
          <a:p>
            <a:pPr algn="ctr"/>
            <a:endParaRPr lang="en-GB" sz="2200" i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2200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 am married and I have a daughter too. In my spare time I like writing poetry and playing my piano.</a:t>
            </a:r>
          </a:p>
          <a:p>
            <a:pPr algn="ctr"/>
            <a:endParaRPr lang="en-GB" sz="2200" i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2200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 was the </a:t>
            </a:r>
            <a:r>
              <a:rPr lang="en-GB" sz="2200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3" action="ppaction://hlinksldjump"/>
              </a:rPr>
              <a:t>Children’s Laureate </a:t>
            </a:r>
            <a:r>
              <a:rPr lang="en-GB" sz="2200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from</a:t>
            </a:r>
          </a:p>
          <a:p>
            <a:pPr algn="ctr"/>
            <a:r>
              <a:rPr lang="en-GB" sz="2200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2013-2015.</a:t>
            </a:r>
            <a:endParaRPr lang="en-GB" sz="2200" i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046447" y="5817996"/>
            <a:ext cx="1477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544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/>
              <a:t>What is a children’s Laureate?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627725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The role of </a:t>
            </a:r>
            <a:r>
              <a:rPr lang="en-GB" b="1" dirty="0"/>
              <a:t>Children's Laureate</a:t>
            </a:r>
            <a:r>
              <a:rPr lang="en-GB" dirty="0"/>
              <a:t> is awarded once every two years to an </a:t>
            </a:r>
            <a:r>
              <a:rPr lang="en-GB" dirty="0" smtClean="0"/>
              <a:t>famous </a:t>
            </a:r>
            <a:r>
              <a:rPr lang="en-GB" dirty="0"/>
              <a:t>writer or illustrator of </a:t>
            </a:r>
            <a:r>
              <a:rPr lang="en-GB" b="1" dirty="0"/>
              <a:t>children's</a:t>
            </a:r>
            <a:r>
              <a:rPr lang="en-GB" dirty="0"/>
              <a:t> books to celebrate outstanding achievement in their field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r>
              <a:rPr lang="en-GB" dirty="0" smtClean="0"/>
              <a:t>The current children’s laureate is Cressida Cowell who wrote ‘How to </a:t>
            </a:r>
            <a:r>
              <a:rPr lang="en-GB" dirty="0"/>
              <a:t>T</a:t>
            </a:r>
            <a:r>
              <a:rPr lang="en-GB" dirty="0" smtClean="0"/>
              <a:t>rain Your Dragon’.</a:t>
            </a:r>
            <a:endParaRPr lang="en-GB" dirty="0"/>
          </a:p>
        </p:txBody>
      </p:sp>
      <p:pic>
        <p:nvPicPr>
          <p:cNvPr id="1026" name="Picture 2" descr="Every child has the right to...' Read Cressida Cowell's giant to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553" y="1690688"/>
            <a:ext cx="3396343" cy="4802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1037483" y="734457"/>
            <a:ext cx="487363" cy="48736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2611" y="241160"/>
            <a:ext cx="1477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7211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3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32319"/>
            <a:ext cx="5831174" cy="1325563"/>
          </a:xfrm>
        </p:spPr>
        <p:txBody>
          <a:bodyPr/>
          <a:lstStyle/>
          <a:p>
            <a:r>
              <a:rPr lang="en-GB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novel we will study involves these things…</a:t>
            </a:r>
            <a:endParaRPr lang="en-GB" b="1" i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008681"/>
            <a:ext cx="6506980" cy="3628635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4000" dirty="0" smtClean="0"/>
              <a:t>A boy called Cameron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 smtClean="0"/>
              <a:t>A heart which </a:t>
            </a:r>
            <a:r>
              <a:rPr lang="en-GB" sz="4000" i="1" dirty="0" smtClean="0"/>
              <a:t>doesn’t</a:t>
            </a:r>
            <a:r>
              <a:rPr lang="en-GB" sz="4000" dirty="0" smtClean="0"/>
              <a:t> work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 smtClean="0"/>
              <a:t>A heart which </a:t>
            </a:r>
            <a:r>
              <a:rPr lang="en-GB" sz="4000" i="1" dirty="0" smtClean="0"/>
              <a:t>does</a:t>
            </a:r>
            <a:r>
              <a:rPr lang="en-GB" sz="4000" dirty="0" smtClean="0"/>
              <a:t> work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 smtClean="0"/>
              <a:t>A pig called Trudy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 smtClean="0"/>
              <a:t>A transplant operation 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506980" y="99824"/>
            <a:ext cx="5530121" cy="6610663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i="1" u="sng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do you think will happen?</a:t>
            </a:r>
            <a:endParaRPr lang="en-GB" sz="2800" i="1" u="sng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Come </a:t>
            </a:r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up with a storyline that includes all of these things.</a:t>
            </a:r>
          </a:p>
          <a:p>
            <a:pPr algn="ctr"/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en-GB" sz="28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biLevel thresh="75000"/>
          </a:blip>
          <a:stretch>
            <a:fillRect/>
          </a:stretch>
        </p:blipFill>
        <p:spPr>
          <a:xfrm>
            <a:off x="3009809" y="5637316"/>
            <a:ext cx="487363" cy="4873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56528" y="5619903"/>
            <a:ext cx="1477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9719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848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5913" y="25444"/>
            <a:ext cx="10515600" cy="1325563"/>
          </a:xfrm>
        </p:spPr>
        <p:txBody>
          <a:bodyPr/>
          <a:lstStyle/>
          <a:p>
            <a:pPr algn="ctr"/>
            <a:r>
              <a:rPr lang="en-GB" b="1" i="1" u="sng" dirty="0" smtClean="0"/>
              <a:t>Let’s look at the book cover!</a:t>
            </a:r>
            <a:endParaRPr lang="en-GB" b="1" i="1" u="sng" dirty="0"/>
          </a:p>
        </p:txBody>
      </p:sp>
      <p:sp>
        <p:nvSpPr>
          <p:cNvPr id="4" name="Rounded Rectangle 3"/>
          <p:cNvSpPr/>
          <p:nvPr/>
        </p:nvSpPr>
        <p:spPr>
          <a:xfrm>
            <a:off x="133587" y="1690688"/>
            <a:ext cx="2343150" cy="183356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1. What can you guess based on the </a:t>
            </a:r>
            <a:r>
              <a:rPr lang="en-GB" sz="2400" b="1" u="sng" dirty="0" smtClean="0">
                <a:solidFill>
                  <a:schemeClr val="tx1"/>
                </a:solidFill>
              </a:rPr>
              <a:t>TITLE</a:t>
            </a:r>
            <a:r>
              <a:rPr lang="en-GB" sz="2400" dirty="0" smtClean="0">
                <a:solidFill>
                  <a:schemeClr val="tx1"/>
                </a:solidFill>
              </a:rPr>
              <a:t>?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33587" y="4127409"/>
            <a:ext cx="2343150" cy="1782857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2. What can you guess based on the </a:t>
            </a:r>
            <a:r>
              <a:rPr lang="en-GB" sz="2400" b="1" u="sng" dirty="0" smtClean="0">
                <a:solidFill>
                  <a:schemeClr val="tx1"/>
                </a:solidFill>
              </a:rPr>
              <a:t>IMAGE</a:t>
            </a:r>
            <a:r>
              <a:rPr lang="en-GB" sz="2400" dirty="0" smtClean="0">
                <a:solidFill>
                  <a:schemeClr val="tx1"/>
                </a:solidFill>
              </a:rPr>
              <a:t>?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38" r="15263"/>
          <a:stretch/>
        </p:blipFill>
        <p:spPr>
          <a:xfrm>
            <a:off x="2828924" y="1363068"/>
            <a:ext cx="3414789" cy="5281868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 flipH="1">
            <a:off x="2300445" y="2501120"/>
            <a:ext cx="1006370" cy="119262"/>
          </a:xfrm>
          <a:prstGeom prst="straightConnector1">
            <a:avLst/>
          </a:prstGeom>
          <a:ln w="635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2229008" y="3656425"/>
            <a:ext cx="961867" cy="865768"/>
          </a:xfrm>
          <a:prstGeom prst="straightConnector1">
            <a:avLst/>
          </a:prstGeom>
          <a:ln w="635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713" y="1363068"/>
            <a:ext cx="3433214" cy="5281868"/>
          </a:xfrm>
          <a:prstGeom prst="rect">
            <a:avLst/>
          </a:prstGeom>
        </p:spPr>
      </p:pic>
      <p:sp>
        <p:nvSpPr>
          <p:cNvPr id="16" name="Rounded Rectangle 15"/>
          <p:cNvSpPr/>
          <p:nvPr/>
        </p:nvSpPr>
        <p:spPr>
          <a:xfrm>
            <a:off x="9834563" y="1652586"/>
            <a:ext cx="2152413" cy="1697065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3. What can you guess based on the </a:t>
            </a:r>
            <a:r>
              <a:rPr lang="en-GB" sz="2400" b="1" u="sng" dirty="0" smtClean="0"/>
              <a:t>BLURB</a:t>
            </a:r>
            <a:r>
              <a:rPr lang="en-GB" sz="2400" dirty="0" smtClean="0"/>
              <a:t>?</a:t>
            </a:r>
            <a:endParaRPr lang="en-GB" sz="2400" dirty="0"/>
          </a:p>
        </p:txBody>
      </p:sp>
      <p:sp>
        <p:nvSpPr>
          <p:cNvPr id="17" name="Rounded Rectangle 16"/>
          <p:cNvSpPr/>
          <p:nvPr/>
        </p:nvSpPr>
        <p:spPr>
          <a:xfrm>
            <a:off x="9906000" y="4089309"/>
            <a:ext cx="2152412" cy="232362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4. What can you guess based on the </a:t>
            </a:r>
            <a:r>
              <a:rPr lang="en-GB" sz="2400" b="1" u="sng" dirty="0" smtClean="0"/>
              <a:t>REVIEWS/</a:t>
            </a:r>
          </a:p>
          <a:p>
            <a:pPr algn="ctr"/>
            <a:r>
              <a:rPr lang="en-GB" sz="2400" b="1" u="sng" dirty="0" smtClean="0"/>
              <a:t>COMMENTS</a:t>
            </a:r>
            <a:r>
              <a:rPr lang="en-GB" sz="2400" dirty="0" smtClean="0"/>
              <a:t>?</a:t>
            </a:r>
            <a:endParaRPr lang="en-GB" sz="2400" dirty="0"/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9505951" y="2501119"/>
            <a:ext cx="657224" cy="187512"/>
          </a:xfrm>
          <a:prstGeom prst="straightConnector1">
            <a:avLst/>
          </a:prstGeom>
          <a:ln w="635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9505951" y="4089309"/>
            <a:ext cx="657224" cy="258286"/>
          </a:xfrm>
          <a:prstGeom prst="straightConnector1">
            <a:avLst/>
          </a:prstGeom>
          <a:ln w="635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biLevel thresh="75000"/>
          </a:blip>
          <a:stretch>
            <a:fillRect/>
          </a:stretch>
        </p:blipFill>
        <p:spPr>
          <a:xfrm>
            <a:off x="10738524" y="1107325"/>
            <a:ext cx="487363" cy="48736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172215" y="725932"/>
            <a:ext cx="1477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3329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1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1" u="sng" dirty="0" smtClean="0"/>
              <a:t>Have you ideas changed?</a:t>
            </a:r>
            <a:endParaRPr lang="en-GB" b="1" i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029325" cy="4351338"/>
          </a:xfrm>
        </p:spPr>
        <p:txBody>
          <a:bodyPr>
            <a:normAutofit fontScale="92500"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Think back </a:t>
            </a:r>
            <a:r>
              <a:rPr lang="en-GB" dirty="0" smtClean="0">
                <a:solidFill>
                  <a:srgbClr val="FF0000"/>
                </a:solidFill>
              </a:rPr>
              <a:t>earlier </a:t>
            </a:r>
            <a:r>
              <a:rPr lang="en-GB" dirty="0" smtClean="0">
                <a:solidFill>
                  <a:srgbClr val="FF0000"/>
                </a:solidFill>
              </a:rPr>
              <a:t>in the lesson, have your ideas changed?</a:t>
            </a:r>
          </a:p>
          <a:p>
            <a:endParaRPr lang="en-GB" dirty="0"/>
          </a:p>
          <a:p>
            <a:r>
              <a:rPr lang="en-GB" dirty="0" smtClean="0">
                <a:solidFill>
                  <a:srgbClr val="0070C0"/>
                </a:solidFill>
              </a:rPr>
              <a:t>Think again </a:t>
            </a:r>
            <a:r>
              <a:rPr lang="en-GB" dirty="0" smtClean="0">
                <a:solidFill>
                  <a:srgbClr val="0070C0"/>
                </a:solidFill>
              </a:rPr>
              <a:t>and answer the following question:</a:t>
            </a:r>
          </a:p>
          <a:p>
            <a:endParaRPr lang="en-GB" dirty="0"/>
          </a:p>
          <a:p>
            <a:pPr marL="0" indent="0" algn="ctr">
              <a:buNone/>
            </a:pPr>
            <a:r>
              <a:rPr lang="en-GB" sz="5200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do you think will happen in the book?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Oval 5"/>
          <p:cNvSpPr/>
          <p:nvPr/>
        </p:nvSpPr>
        <p:spPr>
          <a:xfrm>
            <a:off x="7519988" y="3587750"/>
            <a:ext cx="4191000" cy="3162300"/>
          </a:xfrm>
          <a:prstGeom prst="ellipse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u="sng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CHALLENGE!</a:t>
            </a:r>
            <a:endParaRPr lang="en-GB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Use the following connectives in your discussion: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However,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moreover,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consequently,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furthermore</a:t>
            </a:r>
          </a:p>
        </p:txBody>
      </p:sp>
      <p:sp>
        <p:nvSpPr>
          <p:cNvPr id="7" name="Oval 6"/>
          <p:cNvSpPr/>
          <p:nvPr/>
        </p:nvSpPr>
        <p:spPr>
          <a:xfrm>
            <a:off x="7519988" y="158750"/>
            <a:ext cx="4191000" cy="3222625"/>
          </a:xfrm>
          <a:prstGeom prst="ellipse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u="sng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STRUGGLING?</a:t>
            </a:r>
            <a:endParaRPr lang="en-GB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Think about the key words from the lesson and start by using them in a sentence: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novel,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author,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heart,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transplant</a:t>
            </a:r>
          </a:p>
        </p:txBody>
      </p:sp>
    </p:spTree>
    <p:extLst>
      <p:ext uri="{BB962C8B-B14F-4D97-AF65-F5344CB8AC3E}">
        <p14:creationId xmlns:p14="http://schemas.microsoft.com/office/powerpoint/2010/main" val="4279120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1" u="sng" dirty="0" smtClean="0"/>
              <a:t>Task</a:t>
            </a:r>
            <a:endParaRPr lang="en-GB" b="1" i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Write 1 word to summarise </a:t>
            </a:r>
            <a:r>
              <a:rPr lang="en-GB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you feel about the book.</a:t>
            </a:r>
            <a:endParaRPr lang="en-GB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GB" dirty="0"/>
          </a:p>
          <a:p>
            <a:r>
              <a:rPr lang="en-GB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Write 2 questions you would like answering.</a:t>
            </a:r>
          </a:p>
          <a:p>
            <a:endParaRPr lang="en-GB" dirty="0"/>
          </a:p>
          <a:p>
            <a:r>
              <a:rPr lang="en-GB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Write 3 facts you remember about the author!</a:t>
            </a:r>
            <a:endParaRPr lang="en-GB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24" y="2540000"/>
            <a:ext cx="5896247" cy="448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2876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505</Words>
  <Application>Microsoft Office PowerPoint</Application>
  <PresentationFormat>Widescreen</PresentationFormat>
  <Paragraphs>89</Paragraphs>
  <Slides>8</Slides>
  <Notes>2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XCCW Joined 8a</vt:lpstr>
      <vt:lpstr>Office Theme</vt:lpstr>
      <vt:lpstr>Pig Heart Boy</vt:lpstr>
      <vt:lpstr>Write down in your own words…</vt:lpstr>
      <vt:lpstr>The author: Malorie Blackman  TASK: Choose three facts that you will remember about me and write them down in your book!</vt:lpstr>
      <vt:lpstr>What is a children’s Laureate?</vt:lpstr>
      <vt:lpstr>The novel we will study involves these things…</vt:lpstr>
      <vt:lpstr>Let’s look at the book cover!</vt:lpstr>
      <vt:lpstr>Have you ideas changed?</vt:lpstr>
      <vt:lpstr>Task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Sammy-Jo Farrell</dc:creator>
  <cp:lastModifiedBy>Hannah Dannell</cp:lastModifiedBy>
  <cp:revision>20</cp:revision>
  <dcterms:created xsi:type="dcterms:W3CDTF">2016-01-21T14:55:36Z</dcterms:created>
  <dcterms:modified xsi:type="dcterms:W3CDTF">2020-04-14T12:44:28Z</dcterms:modified>
</cp:coreProperties>
</file>