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57" r:id="rId2"/>
    <p:sldId id="287" r:id="rId3"/>
    <p:sldId id="288" r:id="rId4"/>
    <p:sldId id="284" r:id="rId5"/>
    <p:sldId id="285" r:id="rId6"/>
    <p:sldId id="286" r:id="rId7"/>
    <p:sldId id="289" r:id="rId8"/>
    <p:sldId id="290" r:id="rId9"/>
    <p:sldId id="292" r:id="rId10"/>
    <p:sldId id="291" r:id="rId11"/>
    <p:sldId id="293" r:id="rId12"/>
    <p:sldId id="299" r:id="rId13"/>
    <p:sldId id="300" r:id="rId14"/>
    <p:sldId id="280" r:id="rId15"/>
    <p:sldId id="294" r:id="rId16"/>
    <p:sldId id="279" r:id="rId17"/>
    <p:sldId id="295" r:id="rId18"/>
    <p:sldId id="297" r:id="rId19"/>
    <p:sldId id="296" r:id="rId20"/>
    <p:sldId id="301" r:id="rId21"/>
    <p:sldId id="259" r:id="rId2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717" autoAdjust="0"/>
  </p:normalViewPr>
  <p:slideViewPr>
    <p:cSldViewPr snapToGrid="0">
      <p:cViewPr varScale="1">
        <p:scale>
          <a:sx n="86" d="100"/>
          <a:sy n="86" d="100"/>
        </p:scale>
        <p:origin x="-64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F37031-1BC2-4D70-B838-F3BB78311D1D}" type="datetimeFigureOut">
              <a:rPr lang="en-GB" smtClean="0"/>
              <a:pPr/>
              <a:t>04/07/2017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956E5D-C068-42E1-801A-90349B95FF2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564B8B-D2A9-4191-8B20-920CC0BAB13B}" type="datetimeFigureOut">
              <a:rPr lang="en-GB" smtClean="0"/>
              <a:pPr/>
              <a:t>04/07/2017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B43A09-738C-4B1C-9AA1-D37551F4C4E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8804484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B07D274-4978-4522-9D13-BE7296FEBED9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08192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D024E-DE3D-40DC-B495-40864FA4AF2B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94192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43A09-738C-4B1C-9AA1-D37551F4C4EF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Freeform 2"/>
          <p:cNvSpPr>
            <a:spLocks/>
          </p:cNvSpPr>
          <p:nvPr/>
        </p:nvSpPr>
        <p:spPr bwMode="blackWhite">
          <a:xfrm>
            <a:off x="27517" y="12701"/>
            <a:ext cx="1186180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 sz="1800"/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828800" y="1511300"/>
            <a:ext cx="85344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3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065867" y="4051300"/>
            <a:ext cx="8043333" cy="10033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33125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9144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33126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33127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202523EA-4D66-46AA-B461-1BFC81DDFC59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133128" name="Group 8"/>
          <p:cNvGrpSpPr>
            <a:grpSpLocks/>
          </p:cNvGrpSpPr>
          <p:nvPr/>
        </p:nvGrpSpPr>
        <p:grpSpPr bwMode="auto">
          <a:xfrm>
            <a:off x="260351" y="234950"/>
            <a:ext cx="5050367" cy="1778000"/>
            <a:chOff x="123" y="148"/>
            <a:chExt cx="2386" cy="1120"/>
          </a:xfrm>
        </p:grpSpPr>
        <p:sp>
          <p:nvSpPr>
            <p:cNvPr id="133129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1800"/>
            </a:p>
          </p:txBody>
        </p:sp>
        <p:sp>
          <p:nvSpPr>
            <p:cNvPr id="133130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1800"/>
            </a:p>
          </p:txBody>
        </p:sp>
        <p:sp>
          <p:nvSpPr>
            <p:cNvPr id="133131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1800"/>
            </a:p>
          </p:txBody>
        </p:sp>
        <p:grpSp>
          <p:nvGrpSpPr>
            <p:cNvPr id="133132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33133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 sz="1800"/>
              </a:p>
            </p:txBody>
          </p:sp>
          <p:sp>
            <p:nvSpPr>
              <p:cNvPr id="133134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 sz="1800"/>
              </a:p>
            </p:txBody>
          </p:sp>
          <p:sp>
            <p:nvSpPr>
              <p:cNvPr id="133135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 sz="1800"/>
              </a:p>
            </p:txBody>
          </p:sp>
          <p:sp>
            <p:nvSpPr>
              <p:cNvPr id="133136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 sz="1800"/>
              </a:p>
            </p:txBody>
          </p:sp>
          <p:sp>
            <p:nvSpPr>
              <p:cNvPr id="133137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 sz="1800"/>
              </a:p>
            </p:txBody>
          </p:sp>
        </p:grpSp>
      </p:grpSp>
      <p:grpSp>
        <p:nvGrpSpPr>
          <p:cNvPr id="133138" name="Group 18"/>
          <p:cNvGrpSpPr>
            <a:grpSpLocks/>
          </p:cNvGrpSpPr>
          <p:nvPr/>
        </p:nvGrpSpPr>
        <p:grpSpPr bwMode="auto">
          <a:xfrm>
            <a:off x="10553700" y="4368801"/>
            <a:ext cx="990600" cy="1058863"/>
            <a:chOff x="4986" y="2752"/>
            <a:chExt cx="468" cy="667"/>
          </a:xfrm>
        </p:grpSpPr>
        <p:sp>
          <p:nvSpPr>
            <p:cNvPr id="133139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1800"/>
            </a:p>
          </p:txBody>
        </p:sp>
        <p:sp>
          <p:nvSpPr>
            <p:cNvPr id="133140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1800"/>
            </a:p>
          </p:txBody>
        </p:sp>
        <p:sp>
          <p:nvSpPr>
            <p:cNvPr id="133141" name="Freeform 21"/>
            <p:cNvSpPr>
              <a:spLocks/>
            </p:cNvSpPr>
            <p:nvPr userDrawn="1"/>
          </p:nvSpPr>
          <p:spPr bwMode="auto">
            <a:xfrm rot="7320404">
              <a:off x="5000" y="2912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1800"/>
            </a:p>
          </p:txBody>
        </p:sp>
        <p:grpSp>
          <p:nvGrpSpPr>
            <p:cNvPr id="133142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133143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 sz="1800"/>
              </a:p>
            </p:txBody>
          </p:sp>
          <p:sp>
            <p:nvSpPr>
              <p:cNvPr id="133144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 sz="1800"/>
              </a:p>
            </p:txBody>
          </p:sp>
          <p:sp>
            <p:nvSpPr>
              <p:cNvPr id="133145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 sz="1800"/>
              </a:p>
            </p:txBody>
          </p:sp>
          <p:sp>
            <p:nvSpPr>
              <p:cNvPr id="133146" name="Freeform 26"/>
              <p:cNvSpPr>
                <a:spLocks/>
              </p:cNvSpPr>
              <p:nvPr userDrawn="1"/>
            </p:nvSpPr>
            <p:spPr bwMode="auto">
              <a:xfrm rot="7320404">
                <a:off x="5363" y="2874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 sz="1800"/>
              </a:p>
            </p:txBody>
          </p:sp>
          <p:sp>
            <p:nvSpPr>
              <p:cNvPr id="133147" name="Freeform 27"/>
              <p:cNvSpPr>
                <a:spLocks/>
              </p:cNvSpPr>
              <p:nvPr userDrawn="1"/>
            </p:nvSpPr>
            <p:spPr bwMode="auto">
              <a:xfrm rot="7320404">
                <a:off x="5136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 sz="1800"/>
              </a:p>
            </p:txBody>
          </p:sp>
        </p:grpSp>
      </p:grpSp>
      <p:sp>
        <p:nvSpPr>
          <p:cNvPr id="133148" name="Freeform 28"/>
          <p:cNvSpPr>
            <a:spLocks/>
          </p:cNvSpPr>
          <p:nvPr/>
        </p:nvSpPr>
        <p:spPr bwMode="auto">
          <a:xfrm>
            <a:off x="1202267" y="5054601"/>
            <a:ext cx="9076267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GB" sz="1800"/>
          </a:p>
        </p:txBody>
      </p:sp>
      <p:sp>
        <p:nvSpPr>
          <p:cNvPr id="133149" name="Freeform 29"/>
          <p:cNvSpPr>
            <a:spLocks/>
          </p:cNvSpPr>
          <p:nvPr/>
        </p:nvSpPr>
        <p:spPr bwMode="auto">
          <a:xfrm>
            <a:off x="5435600" y="1930400"/>
            <a:ext cx="1185333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xmlns="" val="181444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3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3" grpId="0"/>
      <p:bldP spid="133124" grpId="0" build="p">
        <p:tmplLst>
          <p:tmpl lvl="1">
            <p:tnLst>
              <p:par>
                <p:cTn presetID="14" presetClass="entr" presetSubtype="1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31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3312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81AFDF-5AF1-4574-9FE2-5C1AD10CEF7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35574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FBC79-DB8E-486E-8AB7-64372CE4962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4828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828800"/>
            <a:ext cx="50292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46800" y="1828800"/>
            <a:ext cx="50292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B2763C-8441-47B5-9872-BDFACA9918B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22911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DB1C94-A50C-4F28-AF33-0FC9614C254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46404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F89D7C-06A3-49AF-BB16-C16130E8BF6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06825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8B2D7-9BCD-43BC-B66B-1E1B5A79B32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14735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117378-427C-49CE-B769-765EF242401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62468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A30B2-045A-4A58-B8E7-992025CD0EE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01877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01EBC-71B7-4964-B206-6921B6484E2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9464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10600" y="152400"/>
            <a:ext cx="2565400" cy="5334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152400"/>
            <a:ext cx="7493000" cy="5334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D87F85-0148-4010-AFBB-A1E24D8CAA8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19810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FFFF"/>
            </a:gs>
            <a:gs pos="100000">
              <a:srgbClr val="99CC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Freeform 2"/>
          <p:cNvSpPr>
            <a:spLocks/>
          </p:cNvSpPr>
          <p:nvPr/>
        </p:nvSpPr>
        <p:spPr bwMode="auto">
          <a:xfrm rot="-3172564">
            <a:off x="10564284" y="-362479"/>
            <a:ext cx="1162050" cy="2779183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 sz="1800"/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52400"/>
            <a:ext cx="9160933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32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828800"/>
            <a:ext cx="102616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32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288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32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741333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32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957733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n-lt"/>
              </a:defRPr>
            </a:lvl1pPr>
          </a:lstStyle>
          <a:p>
            <a:fld id="{918819FA-8BF9-476D-A2D5-40958E3A23A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32104" name="Freeform 8"/>
          <p:cNvSpPr>
            <a:spLocks/>
          </p:cNvSpPr>
          <p:nvPr/>
        </p:nvSpPr>
        <p:spPr bwMode="auto">
          <a:xfrm rot="-3172564">
            <a:off x="10681230" y="-324907"/>
            <a:ext cx="1165225" cy="2796116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 sz="1800"/>
          </a:p>
        </p:txBody>
      </p:sp>
      <p:sp>
        <p:nvSpPr>
          <p:cNvPr id="132105" name="Freeform 9"/>
          <p:cNvSpPr>
            <a:spLocks/>
          </p:cNvSpPr>
          <p:nvPr/>
        </p:nvSpPr>
        <p:spPr bwMode="auto">
          <a:xfrm rot="-3172564">
            <a:off x="10612439" y="-69849"/>
            <a:ext cx="1025525" cy="2095500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GB" sz="1800"/>
          </a:p>
        </p:txBody>
      </p:sp>
      <p:grpSp>
        <p:nvGrpSpPr>
          <p:cNvPr id="132106" name="Group 10"/>
          <p:cNvGrpSpPr>
            <a:grpSpLocks/>
          </p:cNvGrpSpPr>
          <p:nvPr/>
        </p:nvGrpSpPr>
        <p:grpSpPr bwMode="auto">
          <a:xfrm>
            <a:off x="10584" y="5540375"/>
            <a:ext cx="2379133" cy="1246188"/>
            <a:chOff x="5" y="3490"/>
            <a:chExt cx="1124" cy="785"/>
          </a:xfrm>
        </p:grpSpPr>
        <p:sp>
          <p:nvSpPr>
            <p:cNvPr id="132107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1800"/>
            </a:p>
          </p:txBody>
        </p:sp>
        <p:sp>
          <p:nvSpPr>
            <p:cNvPr id="132108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1800"/>
            </a:p>
          </p:txBody>
        </p:sp>
        <p:sp>
          <p:nvSpPr>
            <p:cNvPr id="132109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1800"/>
            </a:p>
          </p:txBody>
        </p:sp>
        <p:sp>
          <p:nvSpPr>
            <p:cNvPr id="132110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1800"/>
            </a:p>
          </p:txBody>
        </p:sp>
        <p:sp>
          <p:nvSpPr>
            <p:cNvPr id="132111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1800"/>
            </a:p>
          </p:txBody>
        </p:sp>
        <p:sp>
          <p:nvSpPr>
            <p:cNvPr id="132112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1800"/>
            </a:p>
          </p:txBody>
        </p:sp>
        <p:sp>
          <p:nvSpPr>
            <p:cNvPr id="132113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1800"/>
            </a:p>
          </p:txBody>
        </p:sp>
        <p:sp>
          <p:nvSpPr>
            <p:cNvPr id="132114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1800"/>
            </a:p>
          </p:txBody>
        </p:sp>
        <p:sp>
          <p:nvSpPr>
            <p:cNvPr id="132115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1800"/>
            </a:p>
          </p:txBody>
        </p:sp>
        <p:grpSp>
          <p:nvGrpSpPr>
            <p:cNvPr id="132116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132117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132118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sz="1800"/>
                </a:p>
              </p:txBody>
            </p:sp>
            <p:sp>
              <p:nvSpPr>
                <p:cNvPr id="132119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sz="1800"/>
                </a:p>
              </p:txBody>
            </p:sp>
            <p:sp>
              <p:nvSpPr>
                <p:cNvPr id="132120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sz="1800"/>
                </a:p>
              </p:txBody>
            </p:sp>
          </p:grpSp>
          <p:sp>
            <p:nvSpPr>
              <p:cNvPr id="132121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 sz="1800"/>
              </a:p>
            </p:txBody>
          </p:sp>
          <p:sp>
            <p:nvSpPr>
              <p:cNvPr id="132122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 sz="1800"/>
              </a:p>
            </p:txBody>
          </p:sp>
          <p:sp>
            <p:nvSpPr>
              <p:cNvPr id="132123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 sz="1800"/>
              </a:p>
            </p:txBody>
          </p:sp>
          <p:grpSp>
            <p:nvGrpSpPr>
              <p:cNvPr id="132124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132125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sz="1800"/>
                </a:p>
              </p:txBody>
            </p:sp>
            <p:sp>
              <p:nvSpPr>
                <p:cNvPr id="132126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sz="1800"/>
                </a:p>
              </p:txBody>
            </p:sp>
            <p:sp>
              <p:nvSpPr>
                <p:cNvPr id="132127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sz="1800"/>
                </a:p>
              </p:txBody>
            </p:sp>
            <p:sp>
              <p:nvSpPr>
                <p:cNvPr id="132128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sz="1800"/>
                </a:p>
              </p:txBody>
            </p:sp>
            <p:sp>
              <p:nvSpPr>
                <p:cNvPr id="132129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sz="1800"/>
                </a:p>
              </p:txBody>
            </p:sp>
            <p:sp>
              <p:nvSpPr>
                <p:cNvPr id="132130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sz="1800"/>
                </a:p>
              </p:txBody>
            </p:sp>
            <p:sp>
              <p:nvSpPr>
                <p:cNvPr id="132131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sz="1800"/>
                </a:p>
              </p:txBody>
            </p:sp>
            <p:sp>
              <p:nvSpPr>
                <p:cNvPr id="132132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sz="1800"/>
                </a:p>
              </p:txBody>
            </p:sp>
          </p:grpSp>
        </p:grpSp>
      </p:grpSp>
      <p:grpSp>
        <p:nvGrpSpPr>
          <p:cNvPr id="132133" name="Group 37"/>
          <p:cNvGrpSpPr>
            <a:grpSpLocks/>
          </p:cNvGrpSpPr>
          <p:nvPr/>
        </p:nvGrpSpPr>
        <p:grpSpPr bwMode="auto">
          <a:xfrm>
            <a:off x="11573934" y="2116139"/>
            <a:ext cx="514351" cy="4308475"/>
            <a:chOff x="5468" y="1333"/>
            <a:chExt cx="243" cy="2714"/>
          </a:xfrm>
        </p:grpSpPr>
        <p:sp>
          <p:nvSpPr>
            <p:cNvPr id="132134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1800"/>
            </a:p>
          </p:txBody>
        </p:sp>
        <p:sp>
          <p:nvSpPr>
            <p:cNvPr id="132135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 sz="1800"/>
            </a:p>
          </p:txBody>
        </p:sp>
      </p:grpSp>
      <p:grpSp>
        <p:nvGrpSpPr>
          <p:cNvPr id="132136" name="Group 40"/>
          <p:cNvGrpSpPr>
            <a:grpSpLocks/>
          </p:cNvGrpSpPr>
          <p:nvPr/>
        </p:nvGrpSpPr>
        <p:grpSpPr bwMode="auto">
          <a:xfrm>
            <a:off x="9757833" y="90488"/>
            <a:ext cx="2844800" cy="1911350"/>
            <a:chOff x="4610" y="57"/>
            <a:chExt cx="1344" cy="1204"/>
          </a:xfrm>
        </p:grpSpPr>
        <p:grpSp>
          <p:nvGrpSpPr>
            <p:cNvPr id="132137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132138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 sz="1800"/>
              </a:p>
            </p:txBody>
          </p:sp>
          <p:grpSp>
            <p:nvGrpSpPr>
              <p:cNvPr id="13213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132140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sz="1800"/>
                </a:p>
              </p:txBody>
            </p:sp>
            <p:sp>
              <p:nvSpPr>
                <p:cNvPr id="132141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8" y="332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sz="1800"/>
                </a:p>
              </p:txBody>
            </p:sp>
            <p:sp>
              <p:nvSpPr>
                <p:cNvPr id="132142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8" y="182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sz="1800"/>
                </a:p>
              </p:txBody>
            </p:sp>
            <p:sp>
              <p:nvSpPr>
                <p:cNvPr id="132143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sz="1800"/>
                </a:p>
              </p:txBody>
            </p:sp>
            <p:sp>
              <p:nvSpPr>
                <p:cNvPr id="132144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7" y="897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sz="1800"/>
                </a:p>
              </p:txBody>
            </p:sp>
            <p:sp>
              <p:nvSpPr>
                <p:cNvPr id="132145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6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sz="1800"/>
                </a:p>
              </p:txBody>
            </p:sp>
            <p:sp>
              <p:nvSpPr>
                <p:cNvPr id="132146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sz="1800"/>
                </a:p>
              </p:txBody>
            </p:sp>
            <p:sp>
              <p:nvSpPr>
                <p:cNvPr id="132147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8" y="142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GB" sz="1800"/>
                </a:p>
              </p:txBody>
            </p:sp>
          </p:grpSp>
        </p:grpSp>
        <p:sp>
          <p:nvSpPr>
            <p:cNvPr id="132148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GB" sz="1800"/>
            </a:p>
          </p:txBody>
        </p:sp>
      </p:grpSp>
    </p:spTree>
    <p:extLst>
      <p:ext uri="{BB962C8B-B14F-4D97-AF65-F5344CB8AC3E}">
        <p14:creationId xmlns:p14="http://schemas.microsoft.com/office/powerpoint/2010/main" xmlns="" val="583295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2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2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32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32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32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9" grpId="0"/>
      <p:bldP spid="132100" grpId="0" build="p">
        <p:tmplLst>
          <p:tmpl lvl="1">
            <p:tnLst>
              <p:par>
                <p:cTn presetID="14" presetClass="entr" presetSubtype="1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2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32100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2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32100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2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32100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2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32100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210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3210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emf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0" name="WordArt 4"/>
          <p:cNvSpPr>
            <a:spLocks noChangeArrowheads="1" noChangeShapeType="1" noTextEdit="1"/>
          </p:cNvSpPr>
          <p:nvPr/>
        </p:nvSpPr>
        <p:spPr bwMode="auto">
          <a:xfrm>
            <a:off x="783771" y="620689"/>
            <a:ext cx="10615749" cy="5997825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b="1" kern="10" dirty="0">
                <a:ln w="2540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Comic Sans MS"/>
              </a:rPr>
              <a:t>Welcome to </a:t>
            </a:r>
            <a:r>
              <a:rPr lang="en-GB" sz="3600" b="1" kern="10" dirty="0" smtClean="0">
                <a:ln w="2540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Comic Sans MS"/>
              </a:rPr>
              <a:t>Ramsgate Arts Primary School</a:t>
            </a:r>
            <a:endParaRPr lang="en-GB" sz="3600" b="1" kern="10" dirty="0">
              <a:ln w="25400">
                <a:solidFill>
                  <a:srgbClr val="FFFFFF"/>
                </a:solidFill>
                <a:round/>
                <a:headEnd/>
                <a:tailEnd/>
              </a:ln>
              <a:solidFill>
                <a:srgbClr val="0000FF"/>
              </a:solidFill>
              <a:latin typeface="Comic Sans M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44616" y="3015200"/>
            <a:ext cx="8979445" cy="923330"/>
          </a:xfrm>
          <a:prstGeom prst="rect">
            <a:avLst/>
          </a:prstGeom>
          <a:solidFill>
            <a:srgbClr val="0000FF"/>
          </a:solidFill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5400" dirty="0">
                <a:solidFill>
                  <a:srgbClr val="FF0000"/>
                </a:solidFill>
                <a:latin typeface="Comic Sans MS"/>
              </a:rPr>
              <a:t>One Childhood: One Chance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00736" y="5272950"/>
            <a:ext cx="1782788" cy="171805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1106" y="136014"/>
            <a:ext cx="1434167" cy="143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259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6"/>
          <p:cNvSpPr txBox="1">
            <a:spLocks/>
          </p:cNvSpPr>
          <p:nvPr/>
        </p:nvSpPr>
        <p:spPr>
          <a:xfrm>
            <a:off x="1945197" y="227013"/>
            <a:ext cx="7319156" cy="1143000"/>
          </a:xfrm>
          <a:prstGeom prst="rect">
            <a:avLst/>
          </a:prstGeom>
          <a:solidFill>
            <a:srgbClr val="002060"/>
          </a:solidFill>
          <a:ln w="53975">
            <a:solidFill>
              <a:schemeClr val="tx2"/>
            </a:solidFill>
          </a:ln>
        </p:spPr>
        <p:txBody>
          <a:bodyPr>
            <a:normAutofit fontScale="925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r>
              <a:rPr lang="en-GB" sz="5400" b="1" kern="0">
                <a:solidFill>
                  <a:srgbClr val="FFFFFF"/>
                </a:solidFill>
              </a:rPr>
              <a:t>Executive </a:t>
            </a:r>
            <a:r>
              <a:rPr lang="en-GB" sz="5400" b="1" kern="0" err="1">
                <a:solidFill>
                  <a:srgbClr val="FFFFFF"/>
                </a:solidFill>
              </a:rPr>
              <a:t>Headteacher</a:t>
            </a:r>
            <a:endParaRPr lang="en-GB" sz="5400" b="1" kern="0">
              <a:solidFill>
                <a:srgbClr val="FFFFFF"/>
              </a:solidFill>
            </a:endParaRPr>
          </a:p>
        </p:txBody>
      </p:sp>
      <p:sp>
        <p:nvSpPr>
          <p:cNvPr id="5" name="Content Placeholder 7"/>
          <p:cNvSpPr txBox="1">
            <a:spLocks/>
          </p:cNvSpPr>
          <p:nvPr/>
        </p:nvSpPr>
        <p:spPr>
          <a:xfrm>
            <a:off x="1775520" y="1600201"/>
            <a:ext cx="8136904" cy="3845024"/>
          </a:xfrm>
          <a:prstGeom prst="rect">
            <a:avLst/>
          </a:prstGeom>
          <a:solidFill>
            <a:srgbClr val="FFFF00"/>
          </a:solidFill>
          <a:ln w="50800">
            <a:solidFill>
              <a:srgbClr val="0000CC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GB" sz="6000" b="1" kern="0">
                <a:solidFill>
                  <a:srgbClr val="0000CC"/>
                </a:solidFill>
              </a:rPr>
              <a:t>Michaela Lewis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4400" kern="0">
              <a:solidFill>
                <a:srgbClr val="0000CC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4400" b="1" kern="0">
                <a:solidFill>
                  <a:srgbClr val="FF0000"/>
                </a:solidFill>
              </a:rPr>
              <a:t>‘One Childhood One Chance’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4400" kern="0">
              <a:solidFill>
                <a:srgbClr val="0000CC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GB" sz="6500" b="1" kern="0">
              <a:solidFill>
                <a:srgbClr val="0000CC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798" y="4022111"/>
            <a:ext cx="2951644" cy="28462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545" y="55077"/>
            <a:ext cx="1432684" cy="143878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3064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63552" y="371941"/>
            <a:ext cx="735811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6600" b="1">
                <a:solidFill>
                  <a:srgbClr val="0000FF"/>
                </a:solidFill>
              </a:rPr>
              <a:t>What I know To Be True…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7968" y="2852936"/>
            <a:ext cx="4338840" cy="331236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67540" y="3064026"/>
            <a:ext cx="4224470" cy="316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8545" y="55077"/>
            <a:ext cx="1432684" cy="143878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96757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1795750" y="2102196"/>
            <a:ext cx="8534400" cy="3600400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 </a:t>
            </a: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omic Sans MS" pitchFamily="66" charset="0"/>
              </a:rPr>
              <a:t>Michaela Lewis – Executive </a:t>
            </a:r>
            <a:r>
              <a:rPr kumimoji="0" lang="en-GB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omic Sans MS" pitchFamily="66" charset="0"/>
              </a:rPr>
              <a:t>Headteacher</a:t>
            </a:r>
            <a:endParaRPr kumimoji="0" lang="en-GB" sz="3200" b="1" i="0" u="none" strike="noStrike" kern="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omic Sans MS" pitchFamily="66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omic Sans MS" pitchFamily="66" charset="0"/>
              </a:rPr>
              <a:t>Nick Budge – Head of School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GB" sz="3200" b="1" kern="0" dirty="0" smtClean="0">
                <a:solidFill>
                  <a:srgbClr val="00B0F0"/>
                </a:solidFill>
                <a:latin typeface="Comic Sans MS" pitchFamily="66" charset="0"/>
              </a:rPr>
              <a:t>Emily Hughes-Trust SENCO</a:t>
            </a:r>
            <a:endParaRPr kumimoji="0" lang="en-GB" sz="3200" b="1" i="0" u="none" strike="noStrike" kern="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omic Sans MS" pitchFamily="66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omic Sans MS" pitchFamily="66" charset="0"/>
              </a:rPr>
              <a:t>Michelle Richards– Reception Teacher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omic Sans MS" pitchFamily="66" charset="0"/>
              </a:rPr>
              <a:t>Andrew </a:t>
            </a:r>
            <a:r>
              <a:rPr kumimoji="0" lang="en-GB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omic Sans MS" pitchFamily="66" charset="0"/>
              </a:rPr>
              <a:t>Beraet</a:t>
            </a: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omic Sans MS" pitchFamily="66" charset="0"/>
              </a:rPr>
              <a:t> –Year 3 Teacher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omic Sans MS" pitchFamily="66" charset="0"/>
              </a:rPr>
              <a:t>Mary Brown - Admin Assistant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GB" sz="3200" b="1" kern="0" dirty="0" smtClean="0">
                <a:solidFill>
                  <a:srgbClr val="00B0F0"/>
                </a:solidFill>
                <a:latin typeface="Comic Sans MS" pitchFamily="66" charset="0"/>
              </a:rPr>
              <a:t>Barbara Smith –Finance Assistant</a:t>
            </a: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omic Sans MS" pitchFamily="66" charset="0"/>
              </a:rPr>
              <a:t>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GB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GB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738295" y="646707"/>
            <a:ext cx="10363200" cy="1368152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sng" strike="noStrike" kern="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Who’s Who?</a:t>
            </a:r>
            <a:endParaRPr kumimoji="0" lang="en-GB" sz="4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545" y="55077"/>
            <a:ext cx="1432684" cy="14387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545" y="55077"/>
            <a:ext cx="1432684" cy="1438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914400" y="2130426"/>
            <a:ext cx="10363200" cy="650503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sng" strike="noStrike" kern="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Together we make a difference...</a:t>
            </a:r>
            <a:endParaRPr kumimoji="0" lang="en-GB" sz="4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828800" y="2924944"/>
            <a:ext cx="8534400" cy="302433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GB" sz="3600" b="1" kern="0" noProof="0" dirty="0" smtClean="0">
                <a:solidFill>
                  <a:srgbClr val="00B0F0"/>
                </a:solidFill>
                <a:latin typeface="+mj-lt"/>
              </a:rPr>
              <a:t>T</a:t>
            </a:r>
            <a:r>
              <a:rPr kumimoji="0" lang="en-GB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he key factor in determining a child’s success in school life is to forge a longstanding and strong partnership with parents</a:t>
            </a:r>
            <a:r>
              <a:rPr kumimoji="0" lang="en-GB" sz="3600" b="0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GB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545" y="55077"/>
            <a:ext cx="1432684" cy="1438781"/>
          </a:xfrm>
          <a:prstGeom prst="rect">
            <a:avLst/>
          </a:prstGeom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1828800" y="705080"/>
            <a:ext cx="8534400" cy="52442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GB" sz="3200" b="1" i="0" u="sng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From us you can expect: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High quality education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To be welcomed in to school on a regular basis: reading sessions, stay and play sessions, workshops, celebration events, sports and arts events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 partnership! Children come first</a:t>
            </a:r>
            <a:r>
              <a:rPr kumimoji="0" lang="en-GB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GB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545" y="55077"/>
            <a:ext cx="1432684" cy="1438781"/>
          </a:xfrm>
          <a:prstGeom prst="rect">
            <a:avLst/>
          </a:prstGeom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2291508" y="1117711"/>
            <a:ext cx="8534400" cy="4392488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‘</a:t>
            </a: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Open Door’ policy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Teachers and Teaching Assistants at arrival and pick up times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Appointments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Letters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Telephone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Website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Leadership Team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We want to hear from you</a:t>
            </a: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!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GB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545" y="55077"/>
            <a:ext cx="1432684" cy="1438781"/>
          </a:xfrm>
          <a:prstGeom prst="rect">
            <a:avLst/>
          </a:prstGeom>
        </p:spPr>
      </p:pic>
      <p:sp>
        <p:nvSpPr>
          <p:cNvPr id="3" name="Subtitle 2"/>
          <p:cNvSpPr txBox="1">
            <a:spLocks/>
          </p:cNvSpPr>
          <p:nvPr/>
        </p:nvSpPr>
        <p:spPr>
          <a:xfrm>
            <a:off x="911424" y="958467"/>
            <a:ext cx="10369152" cy="5206837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GB" sz="4600" b="1" i="0" u="sng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What we ask from you: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8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Children arrive on time – 8:15 doors open – doors closed by 8:30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8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Correct school uniform and PE kit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8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Attend parent-teacher consultation appointments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8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Support home learning activities – high priority on regular reading and phonics activities / book sharing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8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Keep us informed!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8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Talk to us about any concerns you have – we are the ones to help... We can’t help with things we don’t know about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GB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GB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GB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545" y="55077"/>
            <a:ext cx="1432684" cy="1438781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007435" y="1772817"/>
            <a:ext cx="10363200" cy="650503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sng" strike="noStrike" kern="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Attendance</a:t>
            </a:r>
            <a:endParaRPr kumimoji="0" lang="en-GB" sz="4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775520" y="2492896"/>
            <a:ext cx="8534400" cy="3672408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9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Regular and punctual attendance – 97%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9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We reward good attendance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9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Consistently poor attendance is addressed in a robust manner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39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ndara" pitchFamily="34" charset="0"/>
                <a:ea typeface="+mn-ea"/>
                <a:cs typeface="+mn-cs"/>
              </a:rPr>
              <a:t>Attendance matters – for the good of your children.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GB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545" y="55077"/>
            <a:ext cx="1432684" cy="1438781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564121" y="91440"/>
          <a:ext cx="8352927" cy="621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5429"/>
                <a:gridCol w="2813749"/>
                <a:gridCol w="2813749"/>
              </a:tblGrid>
              <a:tr h="340164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Reception</a:t>
                      </a:r>
                      <a:endParaRPr lang="en-GB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Year 3</a:t>
                      </a:r>
                      <a:endParaRPr lang="en-GB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IYA 1,2,4,5</a:t>
                      </a:r>
                      <a:endParaRPr lang="en-GB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850409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Thursday</a:t>
                      </a: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 6</a:t>
                      </a:r>
                      <a:r>
                        <a:rPr lang="en-GB" baseline="3000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th</a:t>
                      </a: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July - Transition Day 9.00-3.00</a:t>
                      </a:r>
                      <a:endParaRPr lang="en-GB" dirty="0" smtClean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en-GB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595286">
                <a:tc>
                  <a:txBody>
                    <a:bodyPr/>
                    <a:lstStyle/>
                    <a:p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Friday 1</a:t>
                      </a:r>
                      <a:r>
                        <a:rPr lang="en-GB" baseline="3000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st</a:t>
                      </a: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GB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September - Summer Picnic 12 - 2pm</a:t>
                      </a:r>
                      <a:endParaRPr lang="en-GB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Friday</a:t>
                      </a: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1</a:t>
                      </a:r>
                      <a:r>
                        <a:rPr lang="en-GB" baseline="3000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st</a:t>
                      </a: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GB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September - Summer Picnic 12 - 2pm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595286"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Tuesday</a:t>
                      </a: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5</a:t>
                      </a:r>
                      <a:r>
                        <a:rPr lang="en-GB" baseline="3000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th</a:t>
                      </a: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Sep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Visit 11.00-12.00</a:t>
                      </a:r>
                      <a:endParaRPr lang="en-GB" dirty="0" smtClean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595286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Week beginning 4</a:t>
                      </a:r>
                      <a:r>
                        <a:rPr lang="en-GB" baseline="3000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th</a:t>
                      </a:r>
                      <a:r>
                        <a:rPr lang="en-GB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Sep - Home</a:t>
                      </a: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Visits</a:t>
                      </a:r>
                      <a:endParaRPr lang="en-GB" dirty="0" smtClean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Wednesday 6</a:t>
                      </a:r>
                      <a:r>
                        <a:rPr lang="en-GB" baseline="3000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th</a:t>
                      </a:r>
                      <a:r>
                        <a:rPr lang="en-GB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Sep - Start school  8.30-3.00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Wednesday 6</a:t>
                      </a:r>
                      <a:r>
                        <a:rPr lang="en-GB" baseline="3000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th</a:t>
                      </a:r>
                      <a:r>
                        <a:rPr lang="en-GB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Sep - Start school  8.30-3.00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638326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Week Beginning 11</a:t>
                      </a:r>
                      <a:r>
                        <a:rPr lang="en-GB" baseline="3000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th</a:t>
                      </a:r>
                      <a:r>
                        <a:rPr lang="en-GB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Sep – </a:t>
                      </a:r>
                      <a:r>
                        <a:rPr lang="en-GB" dirty="0" err="1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a.m</a:t>
                      </a: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8.30 -11.00 0R </a:t>
                      </a:r>
                      <a:r>
                        <a:rPr lang="en-GB" baseline="0" dirty="0" err="1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p.m</a:t>
                      </a: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12.30 - 3.00</a:t>
                      </a:r>
                      <a:endParaRPr lang="en-GB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Monday</a:t>
                      </a: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11</a:t>
                      </a:r>
                      <a:r>
                        <a:rPr lang="en-GB" baseline="3000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th</a:t>
                      </a: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Sep - Arts Curriculum starts (8.30 - 4.15)</a:t>
                      </a:r>
                      <a:endParaRPr lang="en-GB" dirty="0" smtClean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595286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Week beginning 18</a:t>
                      </a:r>
                      <a:r>
                        <a:rPr lang="en-GB" baseline="3000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th</a:t>
                      </a:r>
                      <a:r>
                        <a:rPr lang="en-GB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 Sep –</a:t>
                      </a:r>
                    </a:p>
                    <a:p>
                      <a:r>
                        <a:rPr lang="en-GB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8.30 - 1.30 (stay for lunch)</a:t>
                      </a:r>
                      <a:endParaRPr lang="en-GB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638326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Thurs</a:t>
                      </a: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2</a:t>
                      </a:r>
                      <a:r>
                        <a:rPr lang="en-GB" baseline="3000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1st</a:t>
                      </a: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/Fri 22</a:t>
                      </a:r>
                      <a:r>
                        <a:rPr lang="en-GB" baseline="3000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nd</a:t>
                      </a: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 Sep - </a:t>
                      </a:r>
                    </a:p>
                    <a:p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8.30 - 3.00 (Stay all day)</a:t>
                      </a:r>
                      <a:endParaRPr lang="en-GB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545" y="55077"/>
            <a:ext cx="1432684" cy="1438781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808085" y="1556792"/>
            <a:ext cx="7772400" cy="79208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sng" strike="noStrike" kern="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ea typeface="+mj-ea"/>
                <a:cs typeface="+mj-cs"/>
              </a:rPr>
              <a:t>For September</a:t>
            </a:r>
            <a:endParaRPr kumimoji="0" lang="en-GB" sz="4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940288" y="2401677"/>
            <a:ext cx="7848872" cy="3752610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GB" sz="11200" b="1" u="sng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ea typeface="+mn-ea"/>
                <a:cs typeface="+mn-cs"/>
              </a:rPr>
              <a:t>NAMED uniform: 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8000" b="1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ea typeface="+mn-ea"/>
                <a:cs typeface="+mn-cs"/>
              </a:rPr>
              <a:t>grey skirt / shorts / trousers, white shirt / polo shirt, royal blue jumper / cardigan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8000" b="1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ea typeface="+mn-ea"/>
                <a:cs typeface="+mn-cs"/>
              </a:rPr>
              <a:t>Black shoes (no trainers)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8000" b="1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ea typeface="+mn-ea"/>
                <a:cs typeface="+mn-cs"/>
              </a:rPr>
              <a:t>No sandals / open-toed shoes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8000" b="1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ea typeface="+mn-ea"/>
                <a:cs typeface="+mn-cs"/>
              </a:rPr>
              <a:t>Summer – blue gingham dresses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GB" sz="8000" b="1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ea typeface="+mn-ea"/>
                <a:cs typeface="+mn-cs"/>
              </a:rPr>
              <a:t>Can your child put it on?</a:t>
            </a:r>
            <a:endParaRPr kumimoji="0" lang="en-GB" sz="7200" b="1" u="none" strike="noStrike" kern="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8000" b="1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ea typeface="+mn-ea"/>
                <a:cs typeface="+mn-cs"/>
              </a:rPr>
              <a:t>PE kit (named)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8000" b="1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ea typeface="+mn-ea"/>
                <a:cs typeface="+mn-cs"/>
              </a:rPr>
              <a:t>Book Bags (named)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8000" b="1" u="none" strike="noStrike" kern="0" cap="none" spc="0" normalizeH="0" baseline="0" noProof="0" dirty="0" err="1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ea typeface="+mn-ea"/>
                <a:cs typeface="+mn-cs"/>
              </a:rPr>
              <a:t>Wellies</a:t>
            </a:r>
            <a:endParaRPr kumimoji="0" lang="en-GB" sz="8000" b="1" u="none" strike="noStrike" kern="0" cap="none" spc="0" normalizeH="0" baseline="0" noProof="0" dirty="0" smtClean="0">
              <a:ln>
                <a:noFill/>
              </a:ln>
              <a:solidFill>
                <a:srgbClr val="00B0F0"/>
              </a:solidFill>
              <a:effectLst/>
              <a:uLnTx/>
              <a:uFillTx/>
              <a:ea typeface="+mn-ea"/>
              <a:cs typeface="+mn-cs"/>
            </a:endParaRP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8000" b="1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ea typeface="+mn-ea"/>
                <a:cs typeface="+mn-cs"/>
              </a:rPr>
              <a:t>Coat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8000" b="1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ea typeface="+mn-ea"/>
                <a:cs typeface="+mn-cs"/>
              </a:rPr>
              <a:t>Water bottle (named)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GB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9160933" cy="905219"/>
          </a:xfrm>
        </p:spPr>
        <p:txBody>
          <a:bodyPr/>
          <a:lstStyle/>
          <a:p>
            <a:r>
              <a:rPr lang="en-GB" b="1" dirty="0" smtClean="0">
                <a:solidFill>
                  <a:srgbClr val="0000FF"/>
                </a:solidFill>
              </a:rPr>
              <a:t>A Typical School Day</a:t>
            </a:r>
            <a:endParaRPr lang="en-GB" b="1" dirty="0">
              <a:solidFill>
                <a:srgbClr val="0000FF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145753" y="1057620"/>
          <a:ext cx="9331288" cy="5645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2822"/>
                <a:gridCol w="2332822"/>
                <a:gridCol w="2332822"/>
                <a:gridCol w="2332822"/>
              </a:tblGrid>
              <a:tr h="38897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Reception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KS2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8978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FF0000"/>
                          </a:solidFill>
                        </a:rPr>
                        <a:t>8.15-8.30</a:t>
                      </a:r>
                      <a:endParaRPr lang="en-GB" sz="1400" b="1" dirty="0">
                        <a:solidFill>
                          <a:srgbClr val="FF0000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FF0000"/>
                          </a:solidFill>
                        </a:rPr>
                        <a:t>Self Registration</a:t>
                      </a:r>
                      <a:endParaRPr lang="en-GB" sz="1400" b="1" dirty="0">
                        <a:solidFill>
                          <a:srgbClr val="FF0000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FF0000"/>
                          </a:solidFill>
                        </a:rPr>
                        <a:t>8.15 - 8.30</a:t>
                      </a:r>
                      <a:endParaRPr lang="en-GB" sz="1400" b="1" dirty="0">
                        <a:solidFill>
                          <a:srgbClr val="FF0000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FF0000"/>
                          </a:solidFill>
                        </a:rPr>
                        <a:t>Registration</a:t>
                      </a:r>
                      <a:endParaRPr lang="en-GB" sz="1400" b="1" dirty="0">
                        <a:solidFill>
                          <a:srgbClr val="FF0000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589084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1" dirty="0" smtClean="0">
                          <a:solidFill>
                            <a:schemeClr val="tx1"/>
                          </a:solidFill>
                        </a:rPr>
                        <a:t>8.40-9.00</a:t>
                      </a: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Guided Reading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8.30 - 9.00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Phonics/Spelling/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Grammar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8978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9.00 - 9.35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Phonics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9.00 - 9.15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Assembly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8978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9.35 - 9.40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Smart Bodies 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9.15 - 10.15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English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8978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9.40 - 10.00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Lesson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10.15 - 10.30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Break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8978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10.00 -10.15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Snack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10.30 - 11.30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Maths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8978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10.15 - 11.15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Child Initiated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11.30 - 12.00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Reading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8978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11.15 - 11.45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Lesson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12.00 - 12.55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Lunch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8978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12.00 - 1.00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Lunch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1.00 - 2.00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IPC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8978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1.15 - 1.30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Fine Motor Fun</a:t>
                      </a:r>
                      <a:endParaRPr lang="en-GB" sz="1400" b="1" dirty="0" smtClean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FF0000"/>
                          </a:solidFill>
                        </a:rPr>
                        <a:t>2.00 – 3.00</a:t>
                      </a:r>
                      <a:endParaRPr lang="en-GB" sz="1400" b="1" dirty="0">
                        <a:solidFill>
                          <a:srgbClr val="FF0000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FF0000"/>
                          </a:solidFill>
                        </a:rPr>
                        <a:t>Arts</a:t>
                      </a:r>
                      <a:r>
                        <a:rPr lang="en-GB" sz="1400" b="1" baseline="0" dirty="0" smtClean="0">
                          <a:solidFill>
                            <a:srgbClr val="FF0000"/>
                          </a:solidFill>
                        </a:rPr>
                        <a:t> Curriculum</a:t>
                      </a:r>
                      <a:endParaRPr lang="en-GB" sz="1400" b="1" dirty="0">
                        <a:solidFill>
                          <a:srgbClr val="FF0000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8978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1.30 -2.00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Lesson</a:t>
                      </a:r>
                      <a:endParaRPr lang="en-GB" sz="1400" b="1" dirty="0" smtClean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3.00 - 3.15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Break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8978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+mn-lt"/>
                          <a:cs typeface="+mn-cs"/>
                        </a:rPr>
                        <a:t>2.00-2.45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Child Initiated</a:t>
                      </a:r>
                      <a:endParaRPr lang="en-GB" sz="1400" b="1" dirty="0" smtClean="0">
                        <a:solidFill>
                          <a:schemeClr val="tx1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FF0000"/>
                          </a:solidFill>
                        </a:rPr>
                        <a:t>3.15 - 4.15</a:t>
                      </a:r>
                      <a:endParaRPr lang="en-GB" sz="1400" b="1" dirty="0">
                        <a:solidFill>
                          <a:srgbClr val="FF0000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FF0000"/>
                          </a:solidFill>
                        </a:rPr>
                        <a:t>Arts</a:t>
                      </a:r>
                      <a:r>
                        <a:rPr lang="en-GB" sz="1400" b="1" baseline="0" dirty="0" smtClean="0">
                          <a:solidFill>
                            <a:srgbClr val="FF0000"/>
                          </a:solidFill>
                        </a:rPr>
                        <a:t> Curriculum</a:t>
                      </a:r>
                      <a:endParaRPr lang="en-GB" sz="1400" b="1" dirty="0">
                        <a:solidFill>
                          <a:srgbClr val="FF0000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88978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FF0000"/>
                          </a:solidFill>
                        </a:rPr>
                        <a:t>2.45 - 3.00</a:t>
                      </a:r>
                      <a:endParaRPr lang="en-GB" sz="1400" b="1" dirty="0">
                        <a:solidFill>
                          <a:srgbClr val="FF0000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rgbClr val="FF0000"/>
                          </a:solidFill>
                        </a:rPr>
                        <a:t>Story</a:t>
                      </a:r>
                      <a:endParaRPr lang="en-GB" sz="1400" b="1" dirty="0">
                        <a:solidFill>
                          <a:srgbClr val="FF0000"/>
                        </a:solidFill>
                        <a:latin typeface="Comic Sans MS" pitchFamily="66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545" y="55077"/>
            <a:ext cx="1432684" cy="14387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Food and Drink</a:t>
            </a:r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62757" y="2192357"/>
            <a:ext cx="10501863" cy="3933807"/>
          </a:xfrm>
        </p:spPr>
        <p:txBody>
          <a:bodyPr>
            <a:normAutofit/>
          </a:bodyPr>
          <a:lstStyle/>
          <a:p>
            <a:pPr>
              <a:buNone/>
            </a:pPr>
            <a:endParaRPr lang="en-GB" sz="36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15413" y="6093296"/>
            <a:ext cx="110412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Aspiration – Challenge – Collaboration – Diversity – Engagement – Enquiry – Autonomy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2159563" y="2852936"/>
          <a:ext cx="8128000" cy="2471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663848"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Reception</a:t>
                      </a:r>
                      <a:endParaRPr lang="en-GB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Year 3</a:t>
                      </a:r>
                      <a:endParaRPr lang="en-GB" b="1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>
                    <a:solidFill>
                      <a:srgbClr val="00B0F0"/>
                    </a:solidFill>
                  </a:tcPr>
                </a:tc>
              </a:tr>
              <a:tr h="1808088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Snack-milk/water</a:t>
                      </a: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and fruit/vegetables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Water bottles - named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Lunch</a:t>
                      </a:r>
                    </a:p>
                    <a:p>
                      <a:endParaRPr lang="en-GB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To bring own snack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Water bottles -</a:t>
                      </a: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 named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GB" baseline="0" dirty="0" smtClean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Packed/School Lunch</a:t>
                      </a:r>
                      <a:endParaRPr lang="en-GB" dirty="0" smtClean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en-GB" dirty="0">
                        <a:solidFill>
                          <a:srgbClr val="00206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21920" marR="121920"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69583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9160933" cy="1257759"/>
          </a:xfrm>
        </p:spPr>
        <p:txBody>
          <a:bodyPr/>
          <a:lstStyle/>
          <a:p>
            <a:r>
              <a:rPr lang="en-GB" sz="4800" b="1" dirty="0" smtClean="0">
                <a:solidFill>
                  <a:srgbClr val="0000FF"/>
                </a:solidFill>
              </a:rPr>
              <a:t>Our new building!</a:t>
            </a:r>
            <a:endParaRPr lang="en-GB" sz="4800" b="1" dirty="0">
              <a:solidFill>
                <a:srgbClr val="0000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545" y="55077"/>
            <a:ext cx="1432684" cy="1438781"/>
          </a:xfrm>
          <a:prstGeom prst="rect">
            <a:avLst/>
          </a:prstGeom>
        </p:spPr>
      </p:pic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29648" y="1536561"/>
            <a:ext cx="9254169" cy="477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545" y="55077"/>
            <a:ext cx="1432684" cy="143878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61398" y="397851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9160933" cy="949287"/>
          </a:xfrm>
        </p:spPr>
        <p:txBody>
          <a:bodyPr/>
          <a:lstStyle/>
          <a:p>
            <a:r>
              <a:rPr lang="en-GB" b="1" dirty="0" smtClean="0">
                <a:solidFill>
                  <a:srgbClr val="0000FF"/>
                </a:solidFill>
              </a:rPr>
              <a:t>Our new building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545" y="55077"/>
            <a:ext cx="1432684" cy="1438781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2554" y="1476261"/>
            <a:ext cx="4787403" cy="2362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2523" y="1467557"/>
            <a:ext cx="5276963" cy="5390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9653" y="3844887"/>
            <a:ext cx="4770303" cy="301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545" y="55077"/>
            <a:ext cx="1432684" cy="1438781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54217" y="320733"/>
            <a:ext cx="64008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545" y="55077"/>
            <a:ext cx="1432684" cy="1438781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09300" y="221581"/>
            <a:ext cx="6059277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545" y="55077"/>
            <a:ext cx="1432684" cy="1438781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2162061" y="1050772"/>
            <a:ext cx="7772400" cy="650503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sng" strike="noStrike" kern="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And Finally</a:t>
            </a:r>
            <a:endParaRPr kumimoji="0" lang="en-GB" sz="4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145754" y="1845291"/>
            <a:ext cx="7948670" cy="368517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omic Sans MS" pitchFamily="66" charset="0"/>
              </a:rPr>
              <a:t>We</a:t>
            </a:r>
            <a:r>
              <a:rPr kumimoji="0" lang="en-GB" sz="3200" b="1" i="0" u="none" strike="noStrike" kern="0" cap="none" spc="0" normalizeH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omic Sans MS" pitchFamily="66" charset="0"/>
              </a:rPr>
              <a:t> </a:t>
            </a: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omic Sans MS" pitchFamily="66" charset="0"/>
              </a:rPr>
              <a:t>don’t always get it right... But we never, ever set out to get it wrong!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en-GB" sz="3200" b="1" kern="0" dirty="0" smtClean="0">
              <a:solidFill>
                <a:srgbClr val="00B0F0"/>
              </a:solidFill>
              <a:latin typeface="Comic Sans MS" pitchFamily="66" charset="0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GB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omic Sans MS" pitchFamily="66" charset="0"/>
              </a:rPr>
              <a:t>Please talk to us!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GB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545" y="55077"/>
            <a:ext cx="1432684" cy="1438781"/>
          </a:xfrm>
          <a:prstGeom prst="rect">
            <a:avLst/>
          </a:prstGeom>
        </p:spPr>
      </p:pic>
      <p:sp>
        <p:nvSpPr>
          <p:cNvPr id="4" name="Subtitle 2"/>
          <p:cNvSpPr txBox="1">
            <a:spLocks/>
          </p:cNvSpPr>
          <p:nvPr/>
        </p:nvSpPr>
        <p:spPr>
          <a:xfrm>
            <a:off x="1145754" y="1845291"/>
            <a:ext cx="7948670" cy="368517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GB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914400" y="2130426"/>
            <a:ext cx="10363200" cy="65050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sng" strike="noStrike" kern="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Classroom Visits</a:t>
            </a:r>
            <a:endParaRPr kumimoji="0" lang="en-GB" sz="4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828800" y="2924944"/>
            <a:ext cx="8534400" cy="27138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omic Sans MS" pitchFamily="66" charset="0"/>
              </a:rPr>
              <a:t>Team Richards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omic Sans MS" pitchFamily="66" charset="0"/>
              </a:rPr>
              <a:t>Team </a:t>
            </a:r>
            <a:r>
              <a:rPr kumimoji="0" lang="en-GB" sz="4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omic Sans MS" pitchFamily="66" charset="0"/>
              </a:rPr>
              <a:t>Beraet</a:t>
            </a:r>
            <a:endParaRPr kumimoji="0" lang="en-GB" sz="40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0309" y="5112739"/>
            <a:ext cx="3735282" cy="238532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94928" y="-11060"/>
            <a:ext cx="5191125" cy="29241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194928" cy="29427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4808591"/>
            <a:ext cx="4791909" cy="24677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2913115"/>
            <a:ext cx="5401394" cy="189547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183894" y="4103554"/>
            <a:ext cx="4713402" cy="31727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8" cstate="print"/>
          <a:srcRect l="10970"/>
          <a:stretch/>
        </p:blipFill>
        <p:spPr>
          <a:xfrm>
            <a:off x="8389856" y="2571916"/>
            <a:ext cx="3802144" cy="257971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300316" y="-68042"/>
            <a:ext cx="3891684" cy="264735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284468" y="2247700"/>
            <a:ext cx="4371790" cy="191894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0367948" y="5112739"/>
            <a:ext cx="1859441" cy="1859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3918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768</TotalTime>
  <Words>637</Words>
  <Application>Microsoft Office PowerPoint</Application>
  <PresentationFormat>Custom</PresentationFormat>
  <Paragraphs>148</Paragraphs>
  <Slides>21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Crayons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A Typical School Day</vt:lpstr>
      <vt:lpstr>Food and Drink</vt:lpstr>
      <vt:lpstr>Our new building!</vt:lpstr>
      <vt:lpstr>Slide 15</vt:lpstr>
      <vt:lpstr>Our new building</vt:lpstr>
      <vt:lpstr>Slide 17</vt:lpstr>
      <vt:lpstr>Slide 18</vt:lpstr>
      <vt:lpstr>Slide 19</vt:lpstr>
      <vt:lpstr>Slide 20</vt:lpstr>
      <vt:lpstr>Slide 21</vt:lpstr>
    </vt:vector>
  </TitlesOfParts>
  <Company>Upton Junior 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Michaela Lewis</dc:creator>
  <cp:lastModifiedBy>b.smith</cp:lastModifiedBy>
  <cp:revision>65</cp:revision>
  <dcterms:created xsi:type="dcterms:W3CDTF">2016-11-29T14:22:06Z</dcterms:created>
  <dcterms:modified xsi:type="dcterms:W3CDTF">2017-07-04T11:43:33Z</dcterms:modified>
</cp:coreProperties>
</file>