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2CC88D-28EA-5E17-44F8-A46B5EE68A34}" v="34" dt="2025-12-03T12:40:41.398"/>
    <p1510:client id="{62084818-025E-FAB6-3EA9-3999E01F637E}" v="115" dt="2025-12-03T12:39:45.860"/>
    <p1510:client id="{A5F6A711-7B25-4C00-A270-DCAD95D0F2E2}" v="57" dt="2025-12-03T12:36:04.3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06/01/2026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06/01/2026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06/01/2026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06/01/2026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430316707"/>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Day 1</a:t>
                      </a:r>
                    </a:p>
                  </a:txBody>
                  <a:tcPr/>
                </a:tc>
                <a:tc>
                  <a:txBody>
                    <a:bodyPr/>
                    <a:lstStyle/>
                    <a:p>
                      <a:pPr algn="ctr"/>
                      <a:r>
                        <a:rPr lang="en-GB">
                          <a:latin typeface="XCCW Joined 8a"/>
                        </a:rPr>
                        <a:t>Day 2</a:t>
                      </a:r>
                    </a:p>
                  </a:txBody>
                  <a:tcPr/>
                </a:tc>
                <a:tc>
                  <a:txBody>
                    <a:bodyPr/>
                    <a:lstStyle/>
                    <a:p>
                      <a:pPr algn="ctr"/>
                      <a:r>
                        <a:rPr lang="en-GB">
                          <a:latin typeface="XCCW Joined 8a"/>
                        </a:rPr>
                        <a:t>Day 3</a:t>
                      </a:r>
                    </a:p>
                  </a:txBody>
                  <a:tcPr/>
                </a:tc>
                <a:tc>
                  <a:txBody>
                    <a:bodyPr/>
                    <a:lstStyle/>
                    <a:p>
                      <a:pPr algn="ctr"/>
                      <a:r>
                        <a:rPr lang="en-GB">
                          <a:latin typeface="XCCW Joined 8a"/>
                        </a:rPr>
                        <a:t>Day 4</a:t>
                      </a:r>
                    </a:p>
                  </a:txBody>
                  <a:tcPr/>
                </a:tc>
                <a:tc>
                  <a:txBody>
                    <a:bodyPr/>
                    <a:lstStyle/>
                    <a:p>
                      <a:pPr algn="ctr"/>
                      <a:r>
                        <a:rPr lang="en-GB">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a:latin typeface="XCCW Joined 8a"/>
                        </a:rPr>
                        <a:t>1.</a:t>
                      </a:r>
                    </a:p>
                  </a:txBody>
                  <a:tcPr/>
                </a:tc>
                <a:tc>
                  <a:txBody>
                    <a:bodyPr/>
                    <a:lstStyle/>
                    <a:p>
                      <a:pPr marL="0" lvl="0" indent="0">
                        <a:buNone/>
                      </a:pPr>
                      <a:r>
                        <a:rPr lang="en-GB">
                          <a:latin typeface="Comic Sans MS"/>
                        </a:rPr>
                        <a:t>about</a:t>
                      </a:r>
                      <a:endParaRPr lang="en-US">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pPr lvl="0">
                        <a:buNone/>
                      </a:pPr>
                      <a:r>
                        <a:rPr lang="en-GB">
                          <a:latin typeface="Comic Sans MS"/>
                        </a:rPr>
                        <a:t>house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pPr lvl="0">
                        <a:buNone/>
                      </a:pPr>
                      <a:r>
                        <a:rPr lang="en-GB">
                          <a:latin typeface="Comic Sans MS"/>
                        </a:rPr>
                        <a:t>our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pPr lvl="0">
                        <a:buNone/>
                      </a:pPr>
                      <a:r>
                        <a:rPr lang="en-GB">
                          <a:latin typeface="Comic Sans MS"/>
                        </a:rPr>
                        <a:t>young</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your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pPr lvl="0">
                        <a:buNone/>
                      </a:pPr>
                      <a:r>
                        <a:rPr lang="en-GB">
                          <a:latin typeface="Comic Sans MS"/>
                        </a:rPr>
                        <a:t>told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pPr lvl="0">
                        <a:buNone/>
                      </a:pPr>
                      <a:r>
                        <a:rPr lang="en-GB">
                          <a:latin typeface="Comic Sans MS"/>
                        </a:rPr>
                        <a:t>cold</a:t>
                      </a:r>
                      <a:endParaRPr lang="en-US"/>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pPr lvl="0">
                        <a:buNone/>
                      </a:pPr>
                      <a:r>
                        <a:rPr lang="en-GB">
                          <a:solidFill>
                            <a:schemeClr val="tx1"/>
                          </a:solidFill>
                          <a:latin typeface="Comic Sans MS"/>
                        </a:rPr>
                        <a:t>both</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pPr lvl="0">
                        <a:buNone/>
                      </a:pPr>
                      <a:r>
                        <a:rPr lang="en-GB">
                          <a:solidFill>
                            <a:schemeClr val="tx1"/>
                          </a:solidFill>
                          <a:latin typeface="Comic Sans MS"/>
                        </a:rPr>
                        <a:t>move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a:solidFill>
                            <a:schemeClr val="tx1"/>
                          </a:solidFill>
                          <a:latin typeface="XCCW Joined 8a"/>
                        </a:rPr>
                        <a:t>10.</a:t>
                      </a:r>
                    </a:p>
                  </a:txBody>
                  <a:tcPr/>
                </a:tc>
                <a:tc>
                  <a:txBody>
                    <a:bodyPr/>
                    <a:lstStyle/>
                    <a:p>
                      <a:pPr lvl="0">
                        <a:buNone/>
                      </a:pPr>
                      <a:r>
                        <a:rPr lang="en-GB">
                          <a:solidFill>
                            <a:schemeClr val="tx1"/>
                          </a:solidFill>
                          <a:latin typeface="Comic Sans MS"/>
                        </a:rPr>
                        <a:t>prove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a:latin typeface="XCCW Joined 8a"/>
              </a:rPr>
              <a:t>Name: …………………………………       </a:t>
            </a:r>
            <a:endParaRPr lang="en-GB" sz="1200">
              <a:latin typeface="XCCW Joined 8a" panose="03050602040000000000" pitchFamily="66" charset="0"/>
            </a:endParaRPr>
          </a:p>
          <a:p>
            <a:r>
              <a:rPr lang="en-GB" sz="1200">
                <a:latin typeface="XCCW Joined 8a"/>
              </a:rPr>
              <a:t>Date Set: 09/01/2026</a:t>
            </a:r>
            <a:endParaRPr lang="en-GB" sz="1200">
              <a:latin typeface="XCCW Joined 8a" panose="03050602040000000000" pitchFamily="66" charset="0"/>
            </a:endParaRPr>
          </a:p>
          <a:p>
            <a:r>
              <a:rPr lang="en-GB" sz="1200">
                <a:latin typeface="XCCW Joined 8a"/>
              </a:rPr>
              <a:t>Test Date: 16/01/2026</a:t>
            </a:r>
            <a:endParaRPr lang="en-GB" sz="1200">
              <a:latin typeface="XCCW Joined 8a" panose="03050602040000000000" pitchFamily="66" charset="0"/>
            </a:endParaRPr>
          </a:p>
          <a:p>
            <a:endParaRPr lang="en-GB" sz="1200">
              <a:latin typeface="XCCW Joined 8a"/>
            </a:endParaRPr>
          </a:p>
          <a:p>
            <a:r>
              <a:rPr lang="en-GB" sz="1200">
                <a:latin typeface="XCCW Joined 8a"/>
              </a:rPr>
              <a:t>Hi Year 2! Here are your spellings for the week. This term we are recapping high frequency words and continuing to work on our common exception words too! The boxes are for practising your spellings each day. We will see how many you know on Friday! Hand in your practice sheet for house points on </a:t>
            </a:r>
            <a:r>
              <a:rPr lang="en-GB" sz="1200" b="1">
                <a:latin typeface="XCCW Joined 8a"/>
              </a:rPr>
              <a:t>Friday morning</a:t>
            </a:r>
            <a:r>
              <a:rPr lang="en-GB" sz="1200">
                <a:latin typeface="XCCW Joined 8a"/>
              </a:rPr>
              <a:t>! Good luck!  </a:t>
            </a:r>
          </a:p>
          <a:p>
            <a:endParaRPr lang="en-GB" sz="1200">
              <a:latin typeface="XCCW Joined 8a"/>
            </a:endParaRPr>
          </a:p>
          <a:p>
            <a:r>
              <a:rPr lang="en-GB" sz="1200">
                <a:latin typeface="XCCW Joined 8a"/>
              </a:rPr>
              <a:t>Help your child learn their spellings by the </a:t>
            </a:r>
            <a:r>
              <a:rPr lang="en-GB" sz="1200" b="1">
                <a:latin typeface="XCCW Joined 8a"/>
              </a:rPr>
              <a:t>look, say, cover, write </a:t>
            </a:r>
            <a:r>
              <a:rPr lang="en-GB" sz="1200">
                <a:latin typeface="XCCW Joined 8a"/>
              </a:rPr>
              <a:t>and </a:t>
            </a:r>
            <a:r>
              <a:rPr lang="en-GB" sz="1200" b="1">
                <a:latin typeface="XCCW Joined 8a"/>
              </a:rPr>
              <a:t>check</a:t>
            </a:r>
            <a:r>
              <a:rPr lang="en-GB" sz="1200">
                <a:latin typeface="XCCW Joined 8a"/>
              </a:rPr>
              <a:t> method. </a:t>
            </a:r>
            <a:endParaRPr lang="en-GB" sz="1200">
              <a:latin typeface="XCCW Joined 8a" panose="03050602040000000000" pitchFamily="66" charset="0"/>
            </a:endParaRPr>
          </a:p>
          <a:p>
            <a:endParaRPr lang="en-GB" sz="120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a:latin typeface="XCCW Joined 8a"/>
              </a:rPr>
              <a:t>Name: …………………………………       </a:t>
            </a:r>
            <a:endParaRPr lang="en-GB" sz="1200">
              <a:latin typeface="XCCW Joined 8a" panose="03050602040000000000" pitchFamily="66" charset="0"/>
            </a:endParaRPr>
          </a:p>
          <a:p>
            <a:r>
              <a:rPr lang="en-GB" sz="1200">
                <a:latin typeface="XCCW Joined 8a"/>
              </a:rPr>
              <a:t>Date Set: 09/01/2026</a:t>
            </a:r>
            <a:endParaRPr lang="en-GB" sz="1200">
              <a:latin typeface="XCCW Joined 8a" panose="03050602040000000000" pitchFamily="66" charset="0"/>
            </a:endParaRPr>
          </a:p>
          <a:p>
            <a:r>
              <a:rPr lang="en-GB" sz="1200">
                <a:latin typeface="XCCW Joined 8a"/>
              </a:rPr>
              <a:t>Test Date: 16/01/2026</a:t>
            </a:r>
            <a:endParaRPr lang="en-GB"/>
          </a:p>
          <a:p>
            <a:endParaRPr lang="en-GB" sz="1400" b="1">
              <a:latin typeface="XCCW Joined 8a"/>
            </a:endParaRPr>
          </a:p>
          <a:p>
            <a:r>
              <a:rPr lang="en-GB" sz="1400" b="1">
                <a:latin typeface="XCCW Joined 8a"/>
              </a:rPr>
              <a:t>Optional extra practice:</a:t>
            </a:r>
          </a:p>
          <a:p>
            <a:endParaRPr lang="en-GB" sz="1400">
              <a:latin typeface="XCCW Joined 8a"/>
            </a:endParaRPr>
          </a:p>
          <a:p>
            <a:r>
              <a:rPr lang="en-GB" sz="1400">
                <a:latin typeface="XCCW Joined 8a"/>
              </a:rPr>
              <a:t>Now try to use some of your spelling words in a sentence!</a:t>
            </a:r>
            <a:endParaRPr lang="en-GB" sz="1400">
              <a:latin typeface="XCCW Joined 8a" panose="03050602040000000000" pitchFamily="66" charset="0"/>
            </a:endParaRP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1547575383"/>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panose="03050602040000000000" pitchFamily="66" charset="0"/>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a:latin typeface="XCCW Joined 8a" panose="03050602040000000000" pitchFamily="66" charset="0"/>
                        </a:rPr>
                        <a:t>1.</a:t>
                      </a:r>
                    </a:p>
                  </a:txBody>
                  <a:tcPr/>
                </a:tc>
                <a:tc>
                  <a:txBody>
                    <a:bodyPr/>
                    <a:lstStyle/>
                    <a:p>
                      <a:pPr marL="0" lvl="0" indent="0">
                        <a:buNone/>
                      </a:pPr>
                      <a:r>
                        <a:rPr lang="en-GB">
                          <a:latin typeface="Comic Sans MS"/>
                        </a:rPr>
                        <a:t>about</a:t>
                      </a:r>
                      <a:endParaRPr lang="en-US">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panose="03050602040000000000" pitchFamily="66" charset="0"/>
                        </a:rPr>
                        <a:t>2.</a:t>
                      </a:r>
                    </a:p>
                  </a:txBody>
                  <a:tcPr/>
                </a:tc>
                <a:tc>
                  <a:txBody>
                    <a:bodyPr/>
                    <a:lstStyle/>
                    <a:p>
                      <a:pPr lvl="0">
                        <a:buNone/>
                      </a:pPr>
                      <a:r>
                        <a:rPr lang="en-GB">
                          <a:latin typeface="Comic Sans MS"/>
                        </a:rPr>
                        <a:t>house</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panose="03050602040000000000" pitchFamily="66" charset="0"/>
                        </a:rPr>
                        <a:t>3.</a:t>
                      </a:r>
                    </a:p>
                  </a:txBody>
                  <a:tcPr/>
                </a:tc>
                <a:tc>
                  <a:txBody>
                    <a:bodyPr/>
                    <a:lstStyle/>
                    <a:p>
                      <a:pPr lvl="0">
                        <a:buNone/>
                      </a:pPr>
                      <a:r>
                        <a:rPr lang="en-GB">
                          <a:latin typeface="Comic Sans MS"/>
                        </a:rPr>
                        <a:t>our</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panose="03050602040000000000" pitchFamily="66" charset="0"/>
                        </a:rPr>
                        <a:t>4.</a:t>
                      </a:r>
                    </a:p>
                  </a:txBody>
                  <a:tcPr/>
                </a:tc>
                <a:tc>
                  <a:txBody>
                    <a:bodyPr/>
                    <a:lstStyle/>
                    <a:p>
                      <a:pPr lvl="0">
                        <a:buNone/>
                      </a:pPr>
                      <a:r>
                        <a:rPr lang="en-GB">
                          <a:latin typeface="Comic Sans MS"/>
                        </a:rPr>
                        <a:t>young</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your</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panose="03050602040000000000" pitchFamily="66" charset="0"/>
                        </a:rPr>
                        <a:t>6.</a:t>
                      </a:r>
                    </a:p>
                  </a:txBody>
                  <a:tcPr/>
                </a:tc>
                <a:tc>
                  <a:txBody>
                    <a:bodyPr/>
                    <a:lstStyle/>
                    <a:p>
                      <a:pPr lvl="0">
                        <a:buNone/>
                      </a:pPr>
                      <a:r>
                        <a:rPr lang="en-GB">
                          <a:latin typeface="Comic Sans MS"/>
                        </a:rPr>
                        <a:t>told</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panose="03050602040000000000" pitchFamily="66" charset="0"/>
                        </a:rPr>
                        <a:t>7.</a:t>
                      </a:r>
                    </a:p>
                  </a:txBody>
                  <a:tcPr/>
                </a:tc>
                <a:tc>
                  <a:txBody>
                    <a:bodyPr/>
                    <a:lstStyle/>
                    <a:p>
                      <a:pPr lvl="0">
                        <a:buNone/>
                      </a:pPr>
                      <a:r>
                        <a:rPr lang="en-GB">
                          <a:latin typeface="Comic Sans MS"/>
                        </a:rPr>
                        <a:t>cold</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panose="03050602040000000000" pitchFamily="66" charset="0"/>
                        </a:rPr>
                        <a:t>8.</a:t>
                      </a:r>
                    </a:p>
                  </a:txBody>
                  <a:tcPr/>
                </a:tc>
                <a:tc>
                  <a:txBody>
                    <a:bodyPr/>
                    <a:lstStyle/>
                    <a:p>
                      <a:pPr lvl="0">
                        <a:buNone/>
                      </a:pPr>
                      <a:r>
                        <a:rPr lang="en-GB">
                          <a:solidFill>
                            <a:schemeClr val="tx1"/>
                          </a:solidFill>
                          <a:latin typeface="Comic Sans MS"/>
                        </a:rPr>
                        <a:t>both</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panose="03050602040000000000" pitchFamily="66" charset="0"/>
                        </a:rPr>
                        <a:t>9.</a:t>
                      </a:r>
                    </a:p>
                  </a:txBody>
                  <a:tcPr/>
                </a:tc>
                <a:tc>
                  <a:txBody>
                    <a:bodyPr/>
                    <a:lstStyle/>
                    <a:p>
                      <a:pPr lvl="0">
                        <a:buNone/>
                      </a:pPr>
                      <a:r>
                        <a:rPr lang="en-GB">
                          <a:solidFill>
                            <a:schemeClr val="tx1"/>
                          </a:solidFill>
                          <a:latin typeface="Comic Sans MS"/>
                        </a:rPr>
                        <a:t>move</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a:solidFill>
                            <a:schemeClr val="tx1"/>
                          </a:solidFill>
                          <a:latin typeface="XCCW Joined 8a" panose="03050602040000000000" pitchFamily="66" charset="0"/>
                        </a:rPr>
                        <a:t>10.</a:t>
                      </a:r>
                    </a:p>
                  </a:txBody>
                  <a:tcPr/>
                </a:tc>
                <a:tc>
                  <a:txBody>
                    <a:bodyPr/>
                    <a:lstStyle/>
                    <a:p>
                      <a:pPr lvl="0">
                        <a:buNone/>
                      </a:pPr>
                      <a:r>
                        <a:rPr lang="en-GB">
                          <a:solidFill>
                            <a:schemeClr val="tx1"/>
                          </a:solidFill>
                          <a:latin typeface="Comic Sans MS"/>
                        </a:rPr>
                        <a:t>prove</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9d058020b5be6a9ee281c05b6bad5453">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ee23079f08892625efb2f8ca1dc07227"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4180F0E-65E1-476C-A699-2B1B28210E36}">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745708B-D11A-4598-A7D9-54A12166DA30}">
  <ds:schemaRefs>
    <ds:schemaRef ds:uri="3230ec2b-27e8-4dd0-9293-665ce0473f91"/>
    <ds:schemaRef ds:uri="82bf742c-28af-4b22-825a-be22ea25a82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080555B-9843-43C4-B489-1B95CEBA3F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revision>2</cp:revision>
  <cp:lastPrinted>2020-10-02T07:07:20Z</cp:lastPrinted>
  <dcterms:created xsi:type="dcterms:W3CDTF">2017-11-27T08:29:59Z</dcterms:created>
  <dcterms:modified xsi:type="dcterms:W3CDTF">2026-01-06T09:47:10Z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