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66" r:id="rId6"/>
    <p:sldId id="365" r:id="rId7"/>
    <p:sldId id="379" r:id="rId8"/>
    <p:sldId id="368" r:id="rId9"/>
    <p:sldId id="386" r:id="rId10"/>
    <p:sldId id="370" r:id="rId11"/>
    <p:sldId id="371" r:id="rId12"/>
    <p:sldId id="372" r:id="rId13"/>
    <p:sldId id="373" r:id="rId14"/>
    <p:sldId id="377" r:id="rId15"/>
    <p:sldId id="383"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A19C27-BA7D-4DFF-8852-C7DF671B24F4}" v="61" dt="2018-11-27T11:03:37.843"/>
    <p1510:client id="{0F358D29-F320-13C6-B938-FC8A9598C3FD}" v="125" dt="2020-06-03T19:21:43.928"/>
    <p1510:client id="{1EB83835-197B-47BE-A519-F9971A684DD5}" v="112" dt="2018-11-26T12:32:51.001"/>
    <p1510:client id="{FDB79002-AE75-43BC-A29C-1F97E3924D36}" v="35" dt="2018-11-26T12:46:46.9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varScale="1">
        <p:scale>
          <a:sx n="57" d="100"/>
          <a:sy n="57" d="100"/>
        </p:scale>
        <p:origin x="121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30"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09/06/2020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09/06/2020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09/06/2020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09/06/2020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classroomsecrets.co.uk/category/maths/year-1/spring-block-1-addition-and-subtraction/" TargetMode="External"/><Relationship Id="rId3" Type="http://schemas.openxmlformats.org/officeDocument/2006/relationships/image" Target="../media/image2.png"/><Relationship Id="rId7" Type="http://schemas.openxmlformats.org/officeDocument/2006/relationships/hyperlink" Target="https://classroomsecrets.co.uk/content-domain-filter/?fwp_contentdomain=1n4"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1n2b" TargetMode="External"/><Relationship Id="rId5" Type="http://schemas.openxmlformats.org/officeDocument/2006/relationships/hyperlink" Target="https://classroomsecrets.co.uk/content-domain-filter/?fwp_contentdomain=1n2a" TargetMode="External"/><Relationship Id="rId4" Type="http://schemas.openxmlformats.org/officeDocument/2006/relationships/hyperlink" Target="https://classroomsecrets.co.uk/content-domain-filter/?fwp_contentdomain=1n1a" TargetMode="External"/><Relationship Id="rId9" Type="http://schemas.openxmlformats.org/officeDocument/2006/relationships/hyperlink" Target="https://classroomsecrets.co.uk/add-by-making-10-year-1-addition-and-subtraction-resource-pack"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Spring Block 1 – Addition and Subtraction – Add by Making 10</a:t>
            </a:r>
            <a:endParaRPr lang="en-GB" sz="1600" b="1" dirty="0">
              <a:solidFill>
                <a:prstClr val="black"/>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srgbClr val="FF0000"/>
              </a:solidFill>
              <a:latin typeface="Century Gothic" panose="020B0502020202020204" pitchFamily="34" charset="0"/>
            </a:endParaRPr>
          </a:p>
          <a:p>
            <a:pPr fontAlgn="base"/>
            <a:r>
              <a:rPr lang="en-GB" sz="1200" b="1" dirty="0">
                <a:solidFill>
                  <a:prstClr val="black"/>
                </a:solidFill>
                <a:latin typeface="Century Gothic" panose="020B0502020202020204" pitchFamily="34" charset="0"/>
              </a:rPr>
              <a:t>Mathematics Year 1</a:t>
            </a:r>
            <a:r>
              <a:rPr lang="en-GB" sz="1200" b="1" dirty="0">
                <a:solidFill>
                  <a:schemeClr val="tx1"/>
                </a:solidFill>
                <a:latin typeface="Century Gothic" panose="020B0502020202020204" pitchFamily="34" charset="0"/>
              </a:rPr>
              <a:t>: </a:t>
            </a:r>
            <a:r>
              <a:rPr lang="en-US" sz="1200" b="1" dirty="0">
                <a:solidFill>
                  <a:schemeClr val="tx1"/>
                </a:solidFill>
                <a:latin typeface="Century Gothic" panose="020B0502020202020204" pitchFamily="34" charset="0"/>
              </a:rPr>
              <a:t>(1N1a) </a:t>
            </a:r>
            <a:r>
              <a:rPr lang="en-US" sz="1200" b="1" dirty="0">
                <a:latin typeface="Century Gothic" panose="020B0502020202020204" pitchFamily="34" charset="0"/>
                <a:hlinkClick r:id="rId4"/>
              </a:rPr>
              <a:t>Count to and across 100, forwards and backwards, beginning with 0 or 1, or from any given number</a:t>
            </a:r>
            <a:endParaRPr lang="en-US" sz="1200" b="1" dirty="0">
              <a:latin typeface="Century Gothic" panose="020B0502020202020204" pitchFamily="34" charset="0"/>
            </a:endParaRPr>
          </a:p>
          <a:p>
            <a:pPr fontAlgn="base">
              <a:spcAft>
                <a:spcPts val="0"/>
              </a:spcAft>
            </a:pPr>
            <a:r>
              <a:rPr lang="en-GB" sz="1200" b="1" dirty="0">
                <a:solidFill>
                  <a:prstClr val="black"/>
                </a:solidFill>
                <a:latin typeface="Century Gothic" panose="020B0502020202020204" pitchFamily="34" charset="0"/>
              </a:rPr>
              <a:t>Mathematics Year </a:t>
            </a:r>
            <a:r>
              <a:rPr lang="en-GB" sz="1200" b="1" dirty="0">
                <a:solidFill>
                  <a:schemeClr val="tx1"/>
                </a:solidFill>
                <a:latin typeface="Century Gothic" panose="020B0502020202020204" pitchFamily="34" charset="0"/>
              </a:rPr>
              <a:t>1: (1N2a) </a:t>
            </a:r>
            <a:r>
              <a:rPr lang="en-GB" sz="1200" b="1" dirty="0">
                <a:latin typeface="Century Gothic" panose="020B0502020202020204" pitchFamily="34" charset="0"/>
                <a:hlinkClick r:id="rId5"/>
              </a:rPr>
              <a:t>Count, read and write numbers to 100 in numerals</a:t>
            </a:r>
            <a:r>
              <a:rPr lang="en-GB" sz="1200" b="1" dirty="0">
                <a:latin typeface="Century Gothic" panose="020B0502020202020204" pitchFamily="34" charset="0"/>
              </a:rPr>
              <a:t> </a:t>
            </a:r>
          </a:p>
          <a:p>
            <a:pPr fontAlgn="base">
              <a:spcAft>
                <a:spcPts val="0"/>
              </a:spcAft>
            </a:pPr>
            <a:r>
              <a:rPr lang="en-GB" sz="1200" b="1" dirty="0">
                <a:solidFill>
                  <a:prstClr val="black"/>
                </a:solidFill>
                <a:latin typeface="Century Gothic" panose="020B0502020202020204" pitchFamily="34" charset="0"/>
              </a:rPr>
              <a:t>Mathematics Year </a:t>
            </a:r>
            <a:r>
              <a:rPr lang="en-GB" sz="1200" b="1" dirty="0">
                <a:solidFill>
                  <a:schemeClr val="tx1"/>
                </a:solidFill>
                <a:latin typeface="Century Gothic" panose="020B0502020202020204" pitchFamily="34" charset="0"/>
              </a:rPr>
              <a:t>1: (1N2b) </a:t>
            </a:r>
            <a:r>
              <a:rPr lang="en-GB" sz="1200" b="1" dirty="0">
                <a:latin typeface="Century Gothic" panose="020B0502020202020204" pitchFamily="34" charset="0"/>
                <a:hlinkClick r:id="rId6"/>
              </a:rPr>
              <a:t>Given a number, identify one more and one less</a:t>
            </a:r>
            <a:endParaRPr lang="en-GB" sz="1200" b="1" dirty="0">
              <a:latin typeface="Century Gothic" panose="020B0502020202020204" pitchFamily="34" charset="0"/>
            </a:endParaRPr>
          </a:p>
          <a:p>
            <a:pPr lvl="0"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1</a:t>
            </a:r>
            <a:r>
              <a:rPr lang="en-GB" sz="1200" b="1" dirty="0">
                <a:solidFill>
                  <a:schemeClr val="tx1"/>
                </a:solidFill>
                <a:latin typeface="Century Gothic" panose="020B0502020202020204" pitchFamily="34" charset="0"/>
              </a:rPr>
              <a:t>: </a:t>
            </a:r>
            <a:r>
              <a:rPr lang="en-US" sz="1200" b="1" dirty="0">
                <a:solidFill>
                  <a:schemeClr val="tx1"/>
                </a:solidFill>
                <a:latin typeface="Century Gothic" panose="020B0502020202020204" pitchFamily="34" charset="0"/>
              </a:rPr>
              <a:t>(1N4) </a:t>
            </a:r>
            <a:r>
              <a:rPr lang="en-US" sz="1200" b="1" u="sng" dirty="0">
                <a:latin typeface="Century Gothic" panose="020B0502020202020204" pitchFamily="34" charset="0"/>
                <a:hlinkClick r:id="rId7"/>
              </a:rPr>
              <a:t>Identify and represent numbers using objects and pictorial representations including the number line, and use the language of: equal to, more than, less than (fewer), most, least</a:t>
            </a:r>
            <a:endParaRPr lang="en-US"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a:solidFill>
                  <a:prstClr val="black"/>
                </a:solidFill>
                <a:latin typeface="Century Gothic" panose="020B0502020202020204" pitchFamily="34" charset="0"/>
              </a:rPr>
              <a:t>More </a:t>
            </a:r>
            <a:r>
              <a:rPr lang="en-GB" sz="1600" b="1">
                <a:solidFill>
                  <a:prstClr val="black"/>
                </a:solidFill>
                <a:latin typeface="Century Gothic" panose="020B0502020202020204" pitchFamily="34" charset="0"/>
                <a:hlinkClick r:id="rId8"/>
              </a:rPr>
              <a:t>Year 1 Addition and Subtraction</a:t>
            </a:r>
            <a:r>
              <a:rPr lang="en-GB" sz="1600" b="1">
                <a:solidFill>
                  <a:prstClr val="black"/>
                </a:solidFill>
                <a:latin typeface="Century Gothic" panose="020B0502020202020204" pitchFamily="34" charset="0"/>
              </a:rPr>
              <a:t> resources.</a:t>
            </a:r>
            <a:endParaRPr lang="en-GB" sz="16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9"/>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Spring Block 1 – Addition and Subtraction</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4800" b="1" dirty="0">
              <a:solidFill>
                <a:schemeClr val="bg2">
                  <a:lumMod val="25000"/>
                </a:schemeClr>
              </a:solidFill>
              <a:latin typeface="Century Gothic" panose="020B0502020202020204" pitchFamily="34" charset="0"/>
            </a:endParaRPr>
          </a:p>
          <a:p>
            <a:pPr algn="ctr"/>
            <a:r>
              <a:rPr lang="en-GB" sz="4800" b="1" dirty="0" smtClean="0">
                <a:solidFill>
                  <a:schemeClr val="bg2">
                    <a:lumMod val="25000"/>
                  </a:schemeClr>
                </a:solidFill>
                <a:latin typeface="Century Gothic" panose="020B0502020202020204" pitchFamily="34" charset="0"/>
              </a:rPr>
              <a:t>IALT add </a:t>
            </a:r>
            <a:r>
              <a:rPr lang="en-GB" sz="4800" b="1" dirty="0">
                <a:solidFill>
                  <a:schemeClr val="bg2">
                    <a:lumMod val="25000"/>
                  </a:schemeClr>
                </a:solidFill>
                <a:latin typeface="Century Gothic" panose="020B0502020202020204" pitchFamily="34" charset="0"/>
              </a:rPr>
              <a:t>by </a:t>
            </a:r>
            <a:r>
              <a:rPr lang="en-GB" sz="4800" b="1" dirty="0" smtClean="0">
                <a:solidFill>
                  <a:schemeClr val="bg2">
                    <a:lumMod val="25000"/>
                  </a:schemeClr>
                </a:solidFill>
                <a:latin typeface="Century Gothic" panose="020B0502020202020204" pitchFamily="34" charset="0"/>
              </a:rPr>
              <a:t>making </a:t>
            </a:r>
            <a:r>
              <a:rPr lang="en-GB" sz="4800" b="1" dirty="0">
                <a:solidFill>
                  <a:schemeClr val="bg2">
                    <a:lumMod val="25000"/>
                  </a:schemeClr>
                </a:solidFill>
                <a:latin typeface="Century Gothic" panose="020B0502020202020204" pitchFamily="34" charset="0"/>
              </a:rPr>
              <a:t>10</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numbers that bond to make 10.</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2" name="Rectangle: Rounded Corners 1">
            <a:extLst>
              <a:ext uri="{FF2B5EF4-FFF2-40B4-BE49-F238E27FC236}">
                <a16:creationId xmlns:a16="http://schemas.microsoft.com/office/drawing/2014/main" id="{165CF4D1-2F53-431F-9505-891A64AEA8C2}"/>
              </a:ext>
            </a:extLst>
          </p:cNvPr>
          <p:cNvSpPr/>
          <p:nvPr/>
        </p:nvSpPr>
        <p:spPr>
          <a:xfrm>
            <a:off x="1941342" y="1871003"/>
            <a:ext cx="5050301" cy="3530991"/>
          </a:xfrm>
          <a:prstGeom prst="roundRect">
            <a:avLst/>
          </a:prstGeom>
          <a:ln w="38100"/>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3" name="TextBox 2">
            <a:extLst>
              <a:ext uri="{FF2B5EF4-FFF2-40B4-BE49-F238E27FC236}">
                <a16:creationId xmlns:a16="http://schemas.microsoft.com/office/drawing/2014/main" id="{E4EFC847-15D3-4284-945C-67B13CF9ABD6}"/>
              </a:ext>
            </a:extLst>
          </p:cNvPr>
          <p:cNvSpPr txBox="1"/>
          <p:nvPr/>
        </p:nvSpPr>
        <p:spPr>
          <a:xfrm>
            <a:off x="5273937" y="2905780"/>
            <a:ext cx="345641" cy="523220"/>
          </a:xfrm>
          <a:prstGeom prst="rect">
            <a:avLst/>
          </a:prstGeom>
          <a:noFill/>
        </p:spPr>
        <p:txBody>
          <a:bodyPr wrap="square" rtlCol="0">
            <a:spAutoFit/>
          </a:bodyPr>
          <a:lstStyle/>
          <a:p>
            <a:r>
              <a:rPr lang="en-GB" sz="2800" b="1" dirty="0">
                <a:latin typeface="Century Gothic" panose="020B0502020202020204" pitchFamily="34" charset="0"/>
              </a:rPr>
              <a:t>7</a:t>
            </a:r>
          </a:p>
        </p:txBody>
      </p:sp>
      <p:sp>
        <p:nvSpPr>
          <p:cNvPr id="9" name="TextBox 8">
            <a:extLst>
              <a:ext uri="{FF2B5EF4-FFF2-40B4-BE49-F238E27FC236}">
                <a16:creationId xmlns:a16="http://schemas.microsoft.com/office/drawing/2014/main" id="{0C86C8B6-EFEA-401D-A8AA-DEEA97541E3B}"/>
              </a:ext>
            </a:extLst>
          </p:cNvPr>
          <p:cNvSpPr txBox="1"/>
          <p:nvPr/>
        </p:nvSpPr>
        <p:spPr>
          <a:xfrm>
            <a:off x="3333060" y="4527614"/>
            <a:ext cx="345641" cy="523220"/>
          </a:xfrm>
          <a:prstGeom prst="rect">
            <a:avLst/>
          </a:prstGeom>
          <a:noFill/>
        </p:spPr>
        <p:txBody>
          <a:bodyPr wrap="square" rtlCol="0">
            <a:spAutoFit/>
          </a:bodyPr>
          <a:lstStyle/>
          <a:p>
            <a:r>
              <a:rPr lang="en-GB" sz="2800" b="1" dirty="0">
                <a:latin typeface="Century Gothic" panose="020B0502020202020204" pitchFamily="34" charset="0"/>
              </a:rPr>
              <a:t>3</a:t>
            </a:r>
          </a:p>
        </p:txBody>
      </p:sp>
      <p:sp>
        <p:nvSpPr>
          <p:cNvPr id="10" name="TextBox 9">
            <a:extLst>
              <a:ext uri="{FF2B5EF4-FFF2-40B4-BE49-F238E27FC236}">
                <a16:creationId xmlns:a16="http://schemas.microsoft.com/office/drawing/2014/main" id="{067B4640-14A0-4F4D-B8A4-3B0C80BF60D8}"/>
              </a:ext>
            </a:extLst>
          </p:cNvPr>
          <p:cNvSpPr txBox="1"/>
          <p:nvPr/>
        </p:nvSpPr>
        <p:spPr>
          <a:xfrm>
            <a:off x="5830077" y="4266004"/>
            <a:ext cx="345641" cy="523220"/>
          </a:xfrm>
          <a:prstGeom prst="rect">
            <a:avLst/>
          </a:prstGeom>
          <a:noFill/>
        </p:spPr>
        <p:txBody>
          <a:bodyPr wrap="square" rtlCol="0">
            <a:spAutoFit/>
          </a:bodyPr>
          <a:lstStyle/>
          <a:p>
            <a:r>
              <a:rPr lang="en-GB" sz="2800" b="1" dirty="0">
                <a:latin typeface="Century Gothic" panose="020B0502020202020204" pitchFamily="34" charset="0"/>
              </a:rPr>
              <a:t>5</a:t>
            </a:r>
          </a:p>
        </p:txBody>
      </p:sp>
      <p:sp>
        <p:nvSpPr>
          <p:cNvPr id="11" name="TextBox 10">
            <a:extLst>
              <a:ext uri="{FF2B5EF4-FFF2-40B4-BE49-F238E27FC236}">
                <a16:creationId xmlns:a16="http://schemas.microsoft.com/office/drawing/2014/main" id="{F3476EAC-AA7F-42EE-A86F-8BC97776D597}"/>
              </a:ext>
            </a:extLst>
          </p:cNvPr>
          <p:cNvSpPr txBox="1"/>
          <p:nvPr/>
        </p:nvSpPr>
        <p:spPr>
          <a:xfrm>
            <a:off x="4399179" y="2274393"/>
            <a:ext cx="345641" cy="523220"/>
          </a:xfrm>
          <a:prstGeom prst="rect">
            <a:avLst/>
          </a:prstGeom>
          <a:noFill/>
        </p:spPr>
        <p:txBody>
          <a:bodyPr wrap="square" rtlCol="0">
            <a:spAutoFit/>
          </a:bodyPr>
          <a:lstStyle/>
          <a:p>
            <a:r>
              <a:rPr lang="en-GB" sz="2800" b="1" dirty="0">
                <a:latin typeface="Century Gothic" panose="020B0502020202020204" pitchFamily="34" charset="0"/>
              </a:rPr>
              <a:t>5</a:t>
            </a:r>
          </a:p>
        </p:txBody>
      </p:sp>
      <p:sp>
        <p:nvSpPr>
          <p:cNvPr id="12" name="TextBox 11">
            <a:extLst>
              <a:ext uri="{FF2B5EF4-FFF2-40B4-BE49-F238E27FC236}">
                <a16:creationId xmlns:a16="http://schemas.microsoft.com/office/drawing/2014/main" id="{448EF564-56D2-496C-814B-87EDFB7C0B30}"/>
              </a:ext>
            </a:extLst>
          </p:cNvPr>
          <p:cNvSpPr txBox="1"/>
          <p:nvPr/>
        </p:nvSpPr>
        <p:spPr>
          <a:xfrm>
            <a:off x="4682578" y="4457276"/>
            <a:ext cx="345641" cy="523220"/>
          </a:xfrm>
          <a:prstGeom prst="rect">
            <a:avLst/>
          </a:prstGeom>
          <a:noFill/>
        </p:spPr>
        <p:txBody>
          <a:bodyPr wrap="square" rtlCol="0">
            <a:spAutoFit/>
          </a:bodyPr>
          <a:lstStyle/>
          <a:p>
            <a:r>
              <a:rPr lang="en-GB" sz="2800" b="1" dirty="0">
                <a:latin typeface="Century Gothic" panose="020B0502020202020204" pitchFamily="34" charset="0"/>
              </a:rPr>
              <a:t>4</a:t>
            </a:r>
          </a:p>
        </p:txBody>
      </p:sp>
      <p:sp>
        <p:nvSpPr>
          <p:cNvPr id="13" name="TextBox 12">
            <a:extLst>
              <a:ext uri="{FF2B5EF4-FFF2-40B4-BE49-F238E27FC236}">
                <a16:creationId xmlns:a16="http://schemas.microsoft.com/office/drawing/2014/main" id="{6DBF1B96-9FCA-42E8-A0C7-DBE7394D3857}"/>
              </a:ext>
            </a:extLst>
          </p:cNvPr>
          <p:cNvSpPr txBox="1"/>
          <p:nvPr/>
        </p:nvSpPr>
        <p:spPr>
          <a:xfrm>
            <a:off x="2332894" y="3167390"/>
            <a:ext cx="345641" cy="523220"/>
          </a:xfrm>
          <a:prstGeom prst="rect">
            <a:avLst/>
          </a:prstGeom>
          <a:noFill/>
        </p:spPr>
        <p:txBody>
          <a:bodyPr wrap="square" rtlCol="0">
            <a:spAutoFit/>
          </a:bodyPr>
          <a:lstStyle/>
          <a:p>
            <a:r>
              <a:rPr lang="en-GB" sz="2800" b="1" dirty="0">
                <a:latin typeface="Century Gothic" panose="020B0502020202020204" pitchFamily="34" charset="0"/>
              </a:rPr>
              <a:t>6</a:t>
            </a:r>
          </a:p>
        </p:txBody>
      </p:sp>
      <p:sp>
        <p:nvSpPr>
          <p:cNvPr id="14" name="TextBox 13">
            <a:extLst>
              <a:ext uri="{FF2B5EF4-FFF2-40B4-BE49-F238E27FC236}">
                <a16:creationId xmlns:a16="http://schemas.microsoft.com/office/drawing/2014/main" id="{B0B2B8FD-6A71-41BB-9D7A-3DB89D851BD0}"/>
              </a:ext>
            </a:extLst>
          </p:cNvPr>
          <p:cNvSpPr txBox="1"/>
          <p:nvPr/>
        </p:nvSpPr>
        <p:spPr>
          <a:xfrm>
            <a:off x="4120851" y="3690610"/>
            <a:ext cx="345641" cy="523220"/>
          </a:xfrm>
          <a:prstGeom prst="rect">
            <a:avLst/>
          </a:prstGeom>
          <a:noFill/>
        </p:spPr>
        <p:txBody>
          <a:bodyPr wrap="square" rtlCol="0">
            <a:spAutoFit/>
          </a:bodyPr>
          <a:lstStyle/>
          <a:p>
            <a:r>
              <a:rPr lang="en-GB" sz="2800" b="1" dirty="0">
                <a:latin typeface="Century Gothic" panose="020B0502020202020204" pitchFamily="34" charset="0"/>
              </a:rPr>
              <a:t>9</a:t>
            </a:r>
          </a:p>
        </p:txBody>
      </p:sp>
      <p:sp>
        <p:nvSpPr>
          <p:cNvPr id="15" name="TextBox 14">
            <a:extLst>
              <a:ext uri="{FF2B5EF4-FFF2-40B4-BE49-F238E27FC236}">
                <a16:creationId xmlns:a16="http://schemas.microsoft.com/office/drawing/2014/main" id="{2933E01A-9042-448E-91BC-85C4E28E230E}"/>
              </a:ext>
            </a:extLst>
          </p:cNvPr>
          <p:cNvSpPr txBox="1"/>
          <p:nvPr/>
        </p:nvSpPr>
        <p:spPr>
          <a:xfrm>
            <a:off x="5982778" y="2146766"/>
            <a:ext cx="345641" cy="523220"/>
          </a:xfrm>
          <a:prstGeom prst="rect">
            <a:avLst/>
          </a:prstGeom>
          <a:noFill/>
        </p:spPr>
        <p:txBody>
          <a:bodyPr wrap="square" rtlCol="0">
            <a:spAutoFit/>
          </a:bodyPr>
          <a:lstStyle/>
          <a:p>
            <a:r>
              <a:rPr lang="en-GB" sz="2800" b="1" dirty="0">
                <a:latin typeface="Century Gothic" panose="020B0502020202020204" pitchFamily="34" charset="0"/>
              </a:rPr>
              <a:t>1</a:t>
            </a:r>
          </a:p>
        </p:txBody>
      </p:sp>
      <p:sp>
        <p:nvSpPr>
          <p:cNvPr id="16" name="TextBox 15">
            <a:extLst>
              <a:ext uri="{FF2B5EF4-FFF2-40B4-BE49-F238E27FC236}">
                <a16:creationId xmlns:a16="http://schemas.microsoft.com/office/drawing/2014/main" id="{57024CFF-EA5A-4E71-B4FA-C7B584DEA2E5}"/>
              </a:ext>
            </a:extLst>
          </p:cNvPr>
          <p:cNvSpPr txBox="1"/>
          <p:nvPr/>
        </p:nvSpPr>
        <p:spPr>
          <a:xfrm>
            <a:off x="2353177" y="2274393"/>
            <a:ext cx="673558" cy="489607"/>
          </a:xfrm>
          <a:prstGeom prst="rect">
            <a:avLst/>
          </a:prstGeom>
          <a:noFill/>
        </p:spPr>
        <p:txBody>
          <a:bodyPr wrap="square" rtlCol="0">
            <a:spAutoFit/>
          </a:bodyPr>
          <a:lstStyle/>
          <a:p>
            <a:r>
              <a:rPr lang="en-GB" sz="2800" b="1" dirty="0">
                <a:latin typeface="Century Gothic" panose="020B0502020202020204" pitchFamily="34" charset="0"/>
              </a:rPr>
              <a:t>10</a:t>
            </a:r>
          </a:p>
        </p:txBody>
      </p:sp>
      <p:sp>
        <p:nvSpPr>
          <p:cNvPr id="17" name="TextBox 16">
            <a:extLst>
              <a:ext uri="{FF2B5EF4-FFF2-40B4-BE49-F238E27FC236}">
                <a16:creationId xmlns:a16="http://schemas.microsoft.com/office/drawing/2014/main" id="{6B85C8C3-14F4-4C37-BA9F-D58C72F9AC7A}"/>
              </a:ext>
            </a:extLst>
          </p:cNvPr>
          <p:cNvSpPr txBox="1"/>
          <p:nvPr/>
        </p:nvSpPr>
        <p:spPr>
          <a:xfrm>
            <a:off x="6259821" y="3429000"/>
            <a:ext cx="345641" cy="523220"/>
          </a:xfrm>
          <a:prstGeom prst="rect">
            <a:avLst/>
          </a:prstGeom>
          <a:noFill/>
        </p:spPr>
        <p:txBody>
          <a:bodyPr wrap="square" rtlCol="0">
            <a:spAutoFit/>
          </a:bodyPr>
          <a:lstStyle/>
          <a:p>
            <a:r>
              <a:rPr lang="en-GB" sz="2800" b="1" dirty="0">
                <a:latin typeface="Century Gothic" panose="020B0502020202020204" pitchFamily="34" charset="0"/>
              </a:rPr>
              <a:t>0</a:t>
            </a:r>
          </a:p>
        </p:txBody>
      </p:sp>
      <p:sp>
        <p:nvSpPr>
          <p:cNvPr id="20" name="TextBox 19">
            <a:extLst>
              <a:ext uri="{FF2B5EF4-FFF2-40B4-BE49-F238E27FC236}">
                <a16:creationId xmlns:a16="http://schemas.microsoft.com/office/drawing/2014/main" id="{A636968B-0D17-4D53-969E-EF6D49FA7BEB}"/>
              </a:ext>
            </a:extLst>
          </p:cNvPr>
          <p:cNvSpPr txBox="1"/>
          <p:nvPr/>
        </p:nvSpPr>
        <p:spPr>
          <a:xfrm>
            <a:off x="2394534" y="4125860"/>
            <a:ext cx="345641" cy="523220"/>
          </a:xfrm>
          <a:prstGeom prst="rect">
            <a:avLst/>
          </a:prstGeom>
          <a:noFill/>
        </p:spPr>
        <p:txBody>
          <a:bodyPr wrap="square" rtlCol="0">
            <a:spAutoFit/>
          </a:bodyPr>
          <a:lstStyle/>
          <a:p>
            <a:r>
              <a:rPr lang="en-GB" sz="2800" b="1" dirty="0">
                <a:latin typeface="Century Gothic" panose="020B0502020202020204" pitchFamily="34" charset="0"/>
              </a:rPr>
              <a:t>8</a:t>
            </a:r>
          </a:p>
        </p:txBody>
      </p:sp>
      <p:sp>
        <p:nvSpPr>
          <p:cNvPr id="21" name="TextBox 20">
            <a:extLst>
              <a:ext uri="{FF2B5EF4-FFF2-40B4-BE49-F238E27FC236}">
                <a16:creationId xmlns:a16="http://schemas.microsoft.com/office/drawing/2014/main" id="{9ACA587F-4270-4FEE-9600-B7F2DD732BC2}"/>
              </a:ext>
            </a:extLst>
          </p:cNvPr>
          <p:cNvSpPr txBox="1"/>
          <p:nvPr/>
        </p:nvSpPr>
        <p:spPr>
          <a:xfrm>
            <a:off x="3382134" y="2777789"/>
            <a:ext cx="345641" cy="523220"/>
          </a:xfrm>
          <a:prstGeom prst="rect">
            <a:avLst/>
          </a:prstGeom>
          <a:noFill/>
        </p:spPr>
        <p:txBody>
          <a:bodyPr wrap="square" rtlCol="0">
            <a:spAutoFit/>
          </a:bodyPr>
          <a:lstStyle/>
          <a:p>
            <a:r>
              <a:rPr lang="en-GB" sz="2800" b="1" dirty="0">
                <a:latin typeface="Century Gothic" panose="020B0502020202020204" pitchFamily="34" charset="0"/>
              </a:rPr>
              <a:t>2</a:t>
            </a:r>
          </a:p>
        </p:txBody>
      </p:sp>
    </p:spTree>
    <p:extLst>
      <p:ext uri="{BB962C8B-B14F-4D97-AF65-F5344CB8AC3E}">
        <p14:creationId xmlns:p14="http://schemas.microsoft.com/office/powerpoint/2010/main" val="16697217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numbers that bond to make 10.</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2" name="Rectangle: Rounded Corners 1">
            <a:extLst>
              <a:ext uri="{FF2B5EF4-FFF2-40B4-BE49-F238E27FC236}">
                <a16:creationId xmlns:a16="http://schemas.microsoft.com/office/drawing/2014/main" id="{165CF4D1-2F53-431F-9505-891A64AEA8C2}"/>
              </a:ext>
            </a:extLst>
          </p:cNvPr>
          <p:cNvSpPr/>
          <p:nvPr/>
        </p:nvSpPr>
        <p:spPr>
          <a:xfrm>
            <a:off x="1941342" y="1871003"/>
            <a:ext cx="5050301" cy="3530991"/>
          </a:xfrm>
          <a:prstGeom prst="roundRect">
            <a:avLst/>
          </a:prstGeom>
          <a:ln w="38100">
            <a:solidFill>
              <a:srgbClr val="FF0000"/>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solidFill>
                <a:srgbClr val="FF0000"/>
              </a:solidFill>
            </a:endParaRPr>
          </a:p>
        </p:txBody>
      </p:sp>
      <p:sp>
        <p:nvSpPr>
          <p:cNvPr id="3" name="TextBox 2">
            <a:extLst>
              <a:ext uri="{FF2B5EF4-FFF2-40B4-BE49-F238E27FC236}">
                <a16:creationId xmlns:a16="http://schemas.microsoft.com/office/drawing/2014/main" id="{E4EFC847-15D3-4284-945C-67B13CF9ABD6}"/>
              </a:ext>
            </a:extLst>
          </p:cNvPr>
          <p:cNvSpPr txBox="1"/>
          <p:nvPr/>
        </p:nvSpPr>
        <p:spPr>
          <a:xfrm>
            <a:off x="5211536" y="3625535"/>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7</a:t>
            </a:r>
          </a:p>
        </p:txBody>
      </p:sp>
      <p:sp>
        <p:nvSpPr>
          <p:cNvPr id="9" name="TextBox 8">
            <a:extLst>
              <a:ext uri="{FF2B5EF4-FFF2-40B4-BE49-F238E27FC236}">
                <a16:creationId xmlns:a16="http://schemas.microsoft.com/office/drawing/2014/main" id="{0C86C8B6-EFEA-401D-A8AA-DEEA97541E3B}"/>
              </a:ext>
            </a:extLst>
          </p:cNvPr>
          <p:cNvSpPr txBox="1"/>
          <p:nvPr/>
        </p:nvSpPr>
        <p:spPr>
          <a:xfrm>
            <a:off x="3199857" y="3625535"/>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3</a:t>
            </a:r>
          </a:p>
        </p:txBody>
      </p:sp>
      <p:sp>
        <p:nvSpPr>
          <p:cNvPr id="10" name="TextBox 9">
            <a:extLst>
              <a:ext uri="{FF2B5EF4-FFF2-40B4-BE49-F238E27FC236}">
                <a16:creationId xmlns:a16="http://schemas.microsoft.com/office/drawing/2014/main" id="{067B4640-14A0-4F4D-B8A4-3B0C80BF60D8}"/>
              </a:ext>
            </a:extLst>
          </p:cNvPr>
          <p:cNvSpPr txBox="1"/>
          <p:nvPr/>
        </p:nvSpPr>
        <p:spPr>
          <a:xfrm>
            <a:off x="3199857" y="4740749"/>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5</a:t>
            </a:r>
          </a:p>
        </p:txBody>
      </p:sp>
      <p:sp>
        <p:nvSpPr>
          <p:cNvPr id="11" name="TextBox 10">
            <a:extLst>
              <a:ext uri="{FF2B5EF4-FFF2-40B4-BE49-F238E27FC236}">
                <a16:creationId xmlns:a16="http://schemas.microsoft.com/office/drawing/2014/main" id="{F3476EAC-AA7F-42EE-A86F-8BC97776D597}"/>
              </a:ext>
            </a:extLst>
          </p:cNvPr>
          <p:cNvSpPr txBox="1"/>
          <p:nvPr/>
        </p:nvSpPr>
        <p:spPr>
          <a:xfrm>
            <a:off x="5211536" y="4740749"/>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5</a:t>
            </a:r>
          </a:p>
        </p:txBody>
      </p:sp>
      <p:sp>
        <p:nvSpPr>
          <p:cNvPr id="12" name="TextBox 11">
            <a:extLst>
              <a:ext uri="{FF2B5EF4-FFF2-40B4-BE49-F238E27FC236}">
                <a16:creationId xmlns:a16="http://schemas.microsoft.com/office/drawing/2014/main" id="{448EF564-56D2-496C-814B-87EDFB7C0B30}"/>
              </a:ext>
            </a:extLst>
          </p:cNvPr>
          <p:cNvSpPr txBox="1"/>
          <p:nvPr/>
        </p:nvSpPr>
        <p:spPr>
          <a:xfrm>
            <a:off x="3199857" y="4183143"/>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4</a:t>
            </a:r>
          </a:p>
        </p:txBody>
      </p:sp>
      <p:sp>
        <p:nvSpPr>
          <p:cNvPr id="13" name="TextBox 12">
            <a:extLst>
              <a:ext uri="{FF2B5EF4-FFF2-40B4-BE49-F238E27FC236}">
                <a16:creationId xmlns:a16="http://schemas.microsoft.com/office/drawing/2014/main" id="{6DBF1B96-9FCA-42E8-A0C7-DBE7394D3857}"/>
              </a:ext>
            </a:extLst>
          </p:cNvPr>
          <p:cNvSpPr txBox="1"/>
          <p:nvPr/>
        </p:nvSpPr>
        <p:spPr>
          <a:xfrm>
            <a:off x="5211536" y="4183143"/>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6</a:t>
            </a:r>
          </a:p>
        </p:txBody>
      </p:sp>
      <p:sp>
        <p:nvSpPr>
          <p:cNvPr id="14" name="TextBox 13">
            <a:extLst>
              <a:ext uri="{FF2B5EF4-FFF2-40B4-BE49-F238E27FC236}">
                <a16:creationId xmlns:a16="http://schemas.microsoft.com/office/drawing/2014/main" id="{B0B2B8FD-6A71-41BB-9D7A-3DB89D851BD0}"/>
              </a:ext>
            </a:extLst>
          </p:cNvPr>
          <p:cNvSpPr txBox="1"/>
          <p:nvPr/>
        </p:nvSpPr>
        <p:spPr>
          <a:xfrm>
            <a:off x="5211536" y="2510319"/>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9</a:t>
            </a:r>
          </a:p>
        </p:txBody>
      </p:sp>
      <p:sp>
        <p:nvSpPr>
          <p:cNvPr id="15" name="TextBox 14">
            <a:extLst>
              <a:ext uri="{FF2B5EF4-FFF2-40B4-BE49-F238E27FC236}">
                <a16:creationId xmlns:a16="http://schemas.microsoft.com/office/drawing/2014/main" id="{2933E01A-9042-448E-91BC-85C4E28E230E}"/>
              </a:ext>
            </a:extLst>
          </p:cNvPr>
          <p:cNvSpPr txBox="1"/>
          <p:nvPr/>
        </p:nvSpPr>
        <p:spPr>
          <a:xfrm>
            <a:off x="3199857" y="2510319"/>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1</a:t>
            </a:r>
          </a:p>
        </p:txBody>
      </p:sp>
      <p:sp>
        <p:nvSpPr>
          <p:cNvPr id="16" name="TextBox 15">
            <a:extLst>
              <a:ext uri="{FF2B5EF4-FFF2-40B4-BE49-F238E27FC236}">
                <a16:creationId xmlns:a16="http://schemas.microsoft.com/office/drawing/2014/main" id="{57024CFF-EA5A-4E71-B4FA-C7B584DEA2E5}"/>
              </a:ext>
            </a:extLst>
          </p:cNvPr>
          <p:cNvSpPr txBox="1"/>
          <p:nvPr/>
        </p:nvSpPr>
        <p:spPr>
          <a:xfrm>
            <a:off x="5047577" y="1969518"/>
            <a:ext cx="673558"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10</a:t>
            </a:r>
          </a:p>
        </p:txBody>
      </p:sp>
      <p:sp>
        <p:nvSpPr>
          <p:cNvPr id="17" name="TextBox 16">
            <a:extLst>
              <a:ext uri="{FF2B5EF4-FFF2-40B4-BE49-F238E27FC236}">
                <a16:creationId xmlns:a16="http://schemas.microsoft.com/office/drawing/2014/main" id="{6B85C8C3-14F4-4C37-BA9F-D58C72F9AC7A}"/>
              </a:ext>
            </a:extLst>
          </p:cNvPr>
          <p:cNvSpPr txBox="1"/>
          <p:nvPr/>
        </p:nvSpPr>
        <p:spPr>
          <a:xfrm>
            <a:off x="3199857" y="1952711"/>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0</a:t>
            </a:r>
          </a:p>
        </p:txBody>
      </p:sp>
      <p:sp>
        <p:nvSpPr>
          <p:cNvPr id="20" name="TextBox 19">
            <a:extLst>
              <a:ext uri="{FF2B5EF4-FFF2-40B4-BE49-F238E27FC236}">
                <a16:creationId xmlns:a16="http://schemas.microsoft.com/office/drawing/2014/main" id="{A636968B-0D17-4D53-969E-EF6D49FA7BEB}"/>
              </a:ext>
            </a:extLst>
          </p:cNvPr>
          <p:cNvSpPr txBox="1"/>
          <p:nvPr/>
        </p:nvSpPr>
        <p:spPr>
          <a:xfrm>
            <a:off x="5211536" y="3067927"/>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8</a:t>
            </a:r>
          </a:p>
        </p:txBody>
      </p:sp>
      <p:sp>
        <p:nvSpPr>
          <p:cNvPr id="21" name="TextBox 20">
            <a:extLst>
              <a:ext uri="{FF2B5EF4-FFF2-40B4-BE49-F238E27FC236}">
                <a16:creationId xmlns:a16="http://schemas.microsoft.com/office/drawing/2014/main" id="{9ACA587F-4270-4FEE-9600-B7F2DD732BC2}"/>
              </a:ext>
            </a:extLst>
          </p:cNvPr>
          <p:cNvSpPr txBox="1"/>
          <p:nvPr/>
        </p:nvSpPr>
        <p:spPr>
          <a:xfrm>
            <a:off x="3199857" y="3067927"/>
            <a:ext cx="345641" cy="523220"/>
          </a:xfrm>
          <a:prstGeom prst="rect">
            <a:avLst/>
          </a:prstGeom>
          <a:noFill/>
          <a:ln>
            <a:noFill/>
          </a:ln>
        </p:spPr>
        <p:txBody>
          <a:bodyPr wrap="square" rtlCol="0">
            <a:spAutoFit/>
          </a:bodyPr>
          <a:lstStyle/>
          <a:p>
            <a:r>
              <a:rPr lang="en-GB" sz="2800" b="1" dirty="0">
                <a:solidFill>
                  <a:srgbClr val="FF0000"/>
                </a:solidFill>
                <a:latin typeface="Century Gothic" panose="020B0502020202020204" pitchFamily="34" charset="0"/>
              </a:rPr>
              <a:t>2</a:t>
            </a:r>
          </a:p>
        </p:txBody>
      </p:sp>
      <p:cxnSp>
        <p:nvCxnSpPr>
          <p:cNvPr id="5" name="Straight Arrow Connector 4">
            <a:extLst>
              <a:ext uri="{FF2B5EF4-FFF2-40B4-BE49-F238E27FC236}">
                <a16:creationId xmlns:a16="http://schemas.microsoft.com/office/drawing/2014/main" id="{8EE12D8D-8C97-4B7D-8557-B601EFB411F9}"/>
              </a:ext>
            </a:extLst>
          </p:cNvPr>
          <p:cNvCxnSpPr/>
          <p:nvPr/>
        </p:nvCxnSpPr>
        <p:spPr>
          <a:xfrm>
            <a:off x="3784209" y="2208628"/>
            <a:ext cx="1263368"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3E0E36EA-1DD3-48A3-9250-6043ADFD97FD}"/>
              </a:ext>
            </a:extLst>
          </p:cNvPr>
          <p:cNvCxnSpPr/>
          <p:nvPr/>
        </p:nvCxnSpPr>
        <p:spPr>
          <a:xfrm>
            <a:off x="3784209" y="2770867"/>
            <a:ext cx="1263368"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1A98FE54-29F9-469B-8810-C073E384DA14}"/>
              </a:ext>
            </a:extLst>
          </p:cNvPr>
          <p:cNvCxnSpPr/>
          <p:nvPr/>
        </p:nvCxnSpPr>
        <p:spPr>
          <a:xfrm>
            <a:off x="3784209" y="3333106"/>
            <a:ext cx="1263368"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D91F403B-FAD0-44C5-99DE-995BA6501159}"/>
              </a:ext>
            </a:extLst>
          </p:cNvPr>
          <p:cNvCxnSpPr/>
          <p:nvPr/>
        </p:nvCxnSpPr>
        <p:spPr>
          <a:xfrm>
            <a:off x="3784209" y="3895345"/>
            <a:ext cx="1263368"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42B870E-C416-492C-B5B9-D20DF8E8ECB4}"/>
              </a:ext>
            </a:extLst>
          </p:cNvPr>
          <p:cNvCxnSpPr/>
          <p:nvPr/>
        </p:nvCxnSpPr>
        <p:spPr>
          <a:xfrm>
            <a:off x="3784209" y="4457584"/>
            <a:ext cx="1263368"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9DD8F6AC-B216-4EB8-BEF9-8A02C954AAE7}"/>
              </a:ext>
            </a:extLst>
          </p:cNvPr>
          <p:cNvCxnSpPr/>
          <p:nvPr/>
        </p:nvCxnSpPr>
        <p:spPr>
          <a:xfrm>
            <a:off x="3784209" y="5019822"/>
            <a:ext cx="1263368"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90960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True or false? The calculation below matches the ten frames.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2" name="Table 11">
            <a:extLst>
              <a:ext uri="{FF2B5EF4-FFF2-40B4-BE49-F238E27FC236}">
                <a16:creationId xmlns:a16="http://schemas.microsoft.com/office/drawing/2014/main" id="{50074F55-0659-4D3B-B147-40499235A64E}"/>
              </a:ext>
            </a:extLst>
          </p:cNvPr>
          <p:cNvGraphicFramePr>
            <a:graphicFrameLocks noGrp="1"/>
          </p:cNvGraphicFramePr>
          <p:nvPr>
            <p:extLst>
              <p:ext uri="{D42A27DB-BD31-4B8C-83A1-F6EECF244321}">
                <p14:modId xmlns:p14="http://schemas.microsoft.com/office/powerpoint/2010/main" val="2971381980"/>
              </p:ext>
            </p:extLst>
          </p:nvPr>
        </p:nvGraphicFramePr>
        <p:xfrm>
          <a:off x="4754650" y="3425194"/>
          <a:ext cx="3548250" cy="1441704"/>
        </p:xfrm>
        <a:graphic>
          <a:graphicData uri="http://schemas.openxmlformats.org/drawingml/2006/table">
            <a:tbl>
              <a:tblPr firstRow="1" bandRow="1">
                <a:tableStyleId>{5940675A-B579-460E-94D1-54222C63F5DA}</a:tableStyleId>
              </a:tblPr>
              <a:tblGrid>
                <a:gridCol w="709650">
                  <a:extLst>
                    <a:ext uri="{9D8B030D-6E8A-4147-A177-3AD203B41FA5}">
                      <a16:colId xmlns:a16="http://schemas.microsoft.com/office/drawing/2014/main" val="1545524911"/>
                    </a:ext>
                  </a:extLst>
                </a:gridCol>
                <a:gridCol w="709650">
                  <a:extLst>
                    <a:ext uri="{9D8B030D-6E8A-4147-A177-3AD203B41FA5}">
                      <a16:colId xmlns:a16="http://schemas.microsoft.com/office/drawing/2014/main" val="3368159489"/>
                    </a:ext>
                  </a:extLst>
                </a:gridCol>
                <a:gridCol w="709650">
                  <a:extLst>
                    <a:ext uri="{9D8B030D-6E8A-4147-A177-3AD203B41FA5}">
                      <a16:colId xmlns:a16="http://schemas.microsoft.com/office/drawing/2014/main" val="235254331"/>
                    </a:ext>
                  </a:extLst>
                </a:gridCol>
                <a:gridCol w="709650">
                  <a:extLst>
                    <a:ext uri="{9D8B030D-6E8A-4147-A177-3AD203B41FA5}">
                      <a16:colId xmlns:a16="http://schemas.microsoft.com/office/drawing/2014/main" val="26102364"/>
                    </a:ext>
                  </a:extLst>
                </a:gridCol>
                <a:gridCol w="709650">
                  <a:extLst>
                    <a:ext uri="{9D8B030D-6E8A-4147-A177-3AD203B41FA5}">
                      <a16:colId xmlns:a16="http://schemas.microsoft.com/office/drawing/2014/main" val="2733062853"/>
                    </a:ext>
                  </a:extLst>
                </a:gridCol>
              </a:tblGrid>
              <a:tr h="7208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C642B6"/>
                          </a:solidFill>
                          <a:latin typeface="Century Gothic" panose="020B0502020202020204" pitchFamily="34" charset="0"/>
                          <a:sym typeface="Wingdings" panose="05000000000000000000" pitchFamily="2" charset="2"/>
                        </a:rPr>
                        <a:t></a:t>
                      </a: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C642B6"/>
                          </a:solidFill>
                          <a:latin typeface="Century Gothic" panose="020B0502020202020204" pitchFamily="34" charset="0"/>
                          <a:sym typeface="Wingdings" panose="05000000000000000000" pitchFamily="2" charset="2"/>
                        </a:rPr>
                        <a:t></a:t>
                      </a: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smtClean="0">
                          <a:solidFill>
                            <a:srgbClr val="C642B6"/>
                          </a:solidFill>
                          <a:latin typeface="Century Gothic" panose="020B0502020202020204" pitchFamily="34" charset="0"/>
                          <a:sym typeface="Wingdings" panose="05000000000000000000" pitchFamily="2" charset="2"/>
                        </a:rPr>
                        <a:t></a:t>
                      </a:r>
                      <a:endParaRPr lang="en-GB" sz="4700" b="1" dirty="0" smtClean="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smtClean="0">
                          <a:solidFill>
                            <a:srgbClr val="C642B6"/>
                          </a:solidFill>
                          <a:latin typeface="Century Gothic" panose="020B0502020202020204" pitchFamily="34" charset="0"/>
                          <a:sym typeface="Wingdings" panose="05000000000000000000" pitchFamily="2" charset="2"/>
                        </a:rPr>
                        <a:t></a:t>
                      </a:r>
                      <a:endParaRPr lang="en-GB" sz="4700" b="1" dirty="0" smtClean="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92D050"/>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2239999527"/>
                  </a:ext>
                </a:extLst>
              </a:tr>
              <a:tr h="7208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92D050"/>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3660938454"/>
                  </a:ext>
                </a:extLst>
              </a:tr>
            </a:tbl>
          </a:graphicData>
        </a:graphic>
      </p:graphicFrame>
      <p:graphicFrame>
        <p:nvGraphicFramePr>
          <p:cNvPr id="14" name="Table 13">
            <a:extLst>
              <a:ext uri="{FF2B5EF4-FFF2-40B4-BE49-F238E27FC236}">
                <a16:creationId xmlns:a16="http://schemas.microsoft.com/office/drawing/2014/main" id="{105ED0DA-0B0D-49AC-B4B9-C3FE34E25E54}"/>
              </a:ext>
            </a:extLst>
          </p:cNvPr>
          <p:cNvGraphicFramePr>
            <a:graphicFrameLocks noGrp="1"/>
          </p:cNvGraphicFramePr>
          <p:nvPr>
            <p:extLst>
              <p:ext uri="{D42A27DB-BD31-4B8C-83A1-F6EECF244321}">
                <p14:modId xmlns:p14="http://schemas.microsoft.com/office/powerpoint/2010/main" val="102558431"/>
              </p:ext>
            </p:extLst>
          </p:nvPr>
        </p:nvGraphicFramePr>
        <p:xfrm>
          <a:off x="640603" y="3425194"/>
          <a:ext cx="3548250" cy="1441704"/>
        </p:xfrm>
        <a:graphic>
          <a:graphicData uri="http://schemas.openxmlformats.org/drawingml/2006/table">
            <a:tbl>
              <a:tblPr firstRow="1" bandRow="1">
                <a:tableStyleId>{5940675A-B579-460E-94D1-54222C63F5DA}</a:tableStyleId>
              </a:tblPr>
              <a:tblGrid>
                <a:gridCol w="709650">
                  <a:extLst>
                    <a:ext uri="{9D8B030D-6E8A-4147-A177-3AD203B41FA5}">
                      <a16:colId xmlns:a16="http://schemas.microsoft.com/office/drawing/2014/main" val="1545524911"/>
                    </a:ext>
                  </a:extLst>
                </a:gridCol>
                <a:gridCol w="709650">
                  <a:extLst>
                    <a:ext uri="{9D8B030D-6E8A-4147-A177-3AD203B41FA5}">
                      <a16:colId xmlns:a16="http://schemas.microsoft.com/office/drawing/2014/main" val="3368159489"/>
                    </a:ext>
                  </a:extLst>
                </a:gridCol>
                <a:gridCol w="709650">
                  <a:extLst>
                    <a:ext uri="{9D8B030D-6E8A-4147-A177-3AD203B41FA5}">
                      <a16:colId xmlns:a16="http://schemas.microsoft.com/office/drawing/2014/main" val="235254331"/>
                    </a:ext>
                  </a:extLst>
                </a:gridCol>
                <a:gridCol w="709650">
                  <a:extLst>
                    <a:ext uri="{9D8B030D-6E8A-4147-A177-3AD203B41FA5}">
                      <a16:colId xmlns:a16="http://schemas.microsoft.com/office/drawing/2014/main" val="26102364"/>
                    </a:ext>
                  </a:extLst>
                </a:gridCol>
                <a:gridCol w="709650">
                  <a:extLst>
                    <a:ext uri="{9D8B030D-6E8A-4147-A177-3AD203B41FA5}">
                      <a16:colId xmlns:a16="http://schemas.microsoft.com/office/drawing/2014/main" val="2733062853"/>
                    </a:ext>
                  </a:extLst>
                </a:gridCol>
              </a:tblGrid>
              <a:tr h="7208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smtClean="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2239999527"/>
                  </a:ext>
                </a:extLst>
              </a:tr>
              <a:tr h="7208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smtClean="0">
                          <a:solidFill>
                            <a:srgbClr val="C642B6"/>
                          </a:solidFill>
                          <a:latin typeface="Century Gothic" panose="020B0502020202020204" pitchFamily="34" charset="0"/>
                          <a:sym typeface="Wingdings" panose="05000000000000000000" pitchFamily="2" charset="2"/>
                        </a:rPr>
                        <a:t></a:t>
                      </a:r>
                      <a:endParaRPr lang="en-GB" sz="4700" b="1" dirty="0">
                        <a:solidFill>
                          <a:srgbClr val="C642B6"/>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3660938454"/>
                  </a:ext>
                </a:extLst>
              </a:tr>
            </a:tbl>
          </a:graphicData>
        </a:graphic>
      </p:graphicFrame>
      <p:graphicFrame>
        <p:nvGraphicFramePr>
          <p:cNvPr id="15" name="Table 14">
            <a:extLst>
              <a:ext uri="{FF2B5EF4-FFF2-40B4-BE49-F238E27FC236}">
                <a16:creationId xmlns:a16="http://schemas.microsoft.com/office/drawing/2014/main" id="{03B2E33C-254A-4248-878C-E15D36A7EFE6}"/>
              </a:ext>
            </a:extLst>
          </p:cNvPr>
          <p:cNvGraphicFramePr>
            <a:graphicFrameLocks noGrp="1"/>
          </p:cNvGraphicFramePr>
          <p:nvPr>
            <p:extLst>
              <p:ext uri="{D42A27DB-BD31-4B8C-83A1-F6EECF244321}">
                <p14:modId xmlns:p14="http://schemas.microsoft.com/office/powerpoint/2010/main" val="1319903862"/>
              </p:ext>
            </p:extLst>
          </p:nvPr>
        </p:nvGraphicFramePr>
        <p:xfrm>
          <a:off x="2237632" y="2210451"/>
          <a:ext cx="4668735" cy="560250"/>
        </p:xfrm>
        <a:graphic>
          <a:graphicData uri="http://schemas.openxmlformats.org/drawingml/2006/table">
            <a:tbl>
              <a:tblPr firstRow="1" bandRow="1">
                <a:tableStyleId>{5940675A-B579-460E-94D1-54222C63F5DA}</a:tableStyleId>
              </a:tblPr>
              <a:tblGrid>
                <a:gridCol w="933747">
                  <a:extLst>
                    <a:ext uri="{9D8B030D-6E8A-4147-A177-3AD203B41FA5}">
                      <a16:colId xmlns:a16="http://schemas.microsoft.com/office/drawing/2014/main" val="1840706396"/>
                    </a:ext>
                  </a:extLst>
                </a:gridCol>
                <a:gridCol w="933747">
                  <a:extLst>
                    <a:ext uri="{9D8B030D-6E8A-4147-A177-3AD203B41FA5}">
                      <a16:colId xmlns:a16="http://schemas.microsoft.com/office/drawing/2014/main" val="768451031"/>
                    </a:ext>
                  </a:extLst>
                </a:gridCol>
                <a:gridCol w="933747">
                  <a:extLst>
                    <a:ext uri="{9D8B030D-6E8A-4147-A177-3AD203B41FA5}">
                      <a16:colId xmlns:a16="http://schemas.microsoft.com/office/drawing/2014/main" val="46468496"/>
                    </a:ext>
                  </a:extLst>
                </a:gridCol>
                <a:gridCol w="933747">
                  <a:extLst>
                    <a:ext uri="{9D8B030D-6E8A-4147-A177-3AD203B41FA5}">
                      <a16:colId xmlns:a16="http://schemas.microsoft.com/office/drawing/2014/main" val="3388121844"/>
                    </a:ext>
                  </a:extLst>
                </a:gridCol>
                <a:gridCol w="933747">
                  <a:extLst>
                    <a:ext uri="{9D8B030D-6E8A-4147-A177-3AD203B41FA5}">
                      <a16:colId xmlns:a16="http://schemas.microsoft.com/office/drawing/2014/main" val="4229837943"/>
                    </a:ext>
                  </a:extLst>
                </a:gridCol>
              </a:tblGrid>
              <a:tr h="560250">
                <a:tc>
                  <a:txBody>
                    <a:bodyPr/>
                    <a:lstStyle/>
                    <a:p>
                      <a:pPr algn="ctr"/>
                      <a:r>
                        <a:rPr lang="en-GB" sz="3100" b="1" dirty="0">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14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76619148"/>
                  </a:ext>
                </a:extLst>
              </a:tr>
            </a:tbl>
          </a:graphicData>
        </a:graphic>
      </p:graphicFrame>
    </p:spTree>
    <p:extLst>
      <p:ext uri="{BB962C8B-B14F-4D97-AF65-F5344CB8AC3E}">
        <p14:creationId xmlns:p14="http://schemas.microsoft.com/office/powerpoint/2010/main" val="272681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smtClean="0">
                <a:solidFill>
                  <a:schemeClr val="bg2">
                    <a:lumMod val="50000"/>
                  </a:schemeClr>
                </a:solidFill>
                <a:latin typeface="Century Gothic" panose="020B0502020202020204" pitchFamily="34" charset="0"/>
              </a:rPr>
              <a:t>Varied Fluency 2</a:t>
            </a:r>
          </a:p>
          <a:p>
            <a:pPr lvl="0" algn="ctr"/>
            <a:endParaRPr lang="en-GB" sz="2000" b="1" smtClean="0">
              <a:solidFill>
                <a:schemeClr val="tx1"/>
              </a:solidFill>
              <a:latin typeface="Century Gothic" panose="020B0502020202020204" pitchFamily="34" charset="0"/>
            </a:endParaRPr>
          </a:p>
          <a:p>
            <a:pPr lvl="0" algn="ctr" defTabSz="685800">
              <a:defRPr/>
            </a:pPr>
            <a:r>
              <a:rPr lang="en-GB" sz="2000" b="1" smtClean="0">
                <a:solidFill>
                  <a:schemeClr val="tx1"/>
                </a:solidFill>
                <a:latin typeface="Century Gothic" panose="020B0502020202020204" pitchFamily="34" charset="0"/>
              </a:rPr>
              <a:t>True or false? The calculation below matches the ten frames.</a:t>
            </a:r>
          </a:p>
          <a:p>
            <a:pPr lvl="0" algn="ctr"/>
            <a:endParaRPr lang="en-GB" sz="2000" b="1" smtClean="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2" name="Table 11">
            <a:extLst>
              <a:ext uri="{FF2B5EF4-FFF2-40B4-BE49-F238E27FC236}">
                <a16:creationId xmlns:a16="http://schemas.microsoft.com/office/drawing/2014/main" id="{50074F55-0659-4D3B-B147-40499235A64E}"/>
              </a:ext>
            </a:extLst>
          </p:cNvPr>
          <p:cNvGraphicFramePr>
            <a:graphicFrameLocks noGrp="1"/>
          </p:cNvGraphicFramePr>
          <p:nvPr>
            <p:extLst>
              <p:ext uri="{D42A27DB-BD31-4B8C-83A1-F6EECF244321}">
                <p14:modId xmlns:p14="http://schemas.microsoft.com/office/powerpoint/2010/main" val="2971381980"/>
              </p:ext>
            </p:extLst>
          </p:nvPr>
        </p:nvGraphicFramePr>
        <p:xfrm>
          <a:off x="4754650" y="3425194"/>
          <a:ext cx="3548250" cy="1441704"/>
        </p:xfrm>
        <a:graphic>
          <a:graphicData uri="http://schemas.openxmlformats.org/drawingml/2006/table">
            <a:tbl>
              <a:tblPr firstRow="1" bandRow="1">
                <a:tableStyleId>{5940675A-B579-460E-94D1-54222C63F5DA}</a:tableStyleId>
              </a:tblPr>
              <a:tblGrid>
                <a:gridCol w="709650">
                  <a:extLst>
                    <a:ext uri="{9D8B030D-6E8A-4147-A177-3AD203B41FA5}">
                      <a16:colId xmlns:a16="http://schemas.microsoft.com/office/drawing/2014/main" val="1545524911"/>
                    </a:ext>
                  </a:extLst>
                </a:gridCol>
                <a:gridCol w="709650">
                  <a:extLst>
                    <a:ext uri="{9D8B030D-6E8A-4147-A177-3AD203B41FA5}">
                      <a16:colId xmlns:a16="http://schemas.microsoft.com/office/drawing/2014/main" val="3368159489"/>
                    </a:ext>
                  </a:extLst>
                </a:gridCol>
                <a:gridCol w="709650">
                  <a:extLst>
                    <a:ext uri="{9D8B030D-6E8A-4147-A177-3AD203B41FA5}">
                      <a16:colId xmlns:a16="http://schemas.microsoft.com/office/drawing/2014/main" val="235254331"/>
                    </a:ext>
                  </a:extLst>
                </a:gridCol>
                <a:gridCol w="709650">
                  <a:extLst>
                    <a:ext uri="{9D8B030D-6E8A-4147-A177-3AD203B41FA5}">
                      <a16:colId xmlns:a16="http://schemas.microsoft.com/office/drawing/2014/main" val="26102364"/>
                    </a:ext>
                  </a:extLst>
                </a:gridCol>
                <a:gridCol w="709650">
                  <a:extLst>
                    <a:ext uri="{9D8B030D-6E8A-4147-A177-3AD203B41FA5}">
                      <a16:colId xmlns:a16="http://schemas.microsoft.com/office/drawing/2014/main" val="2733062853"/>
                    </a:ext>
                  </a:extLst>
                </a:gridCol>
              </a:tblGrid>
              <a:tr h="7208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C642B6"/>
                          </a:solidFill>
                          <a:latin typeface="Century Gothic" panose="020B0502020202020204" pitchFamily="34" charset="0"/>
                          <a:sym typeface="Wingdings" panose="05000000000000000000" pitchFamily="2" charset="2"/>
                        </a:rPr>
                        <a:t></a:t>
                      </a: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C642B6"/>
                          </a:solidFill>
                          <a:latin typeface="Century Gothic" panose="020B0502020202020204" pitchFamily="34" charset="0"/>
                          <a:sym typeface="Wingdings" panose="05000000000000000000" pitchFamily="2" charset="2"/>
                        </a:rPr>
                        <a:t></a:t>
                      </a: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smtClean="0">
                          <a:solidFill>
                            <a:srgbClr val="C642B6"/>
                          </a:solidFill>
                          <a:latin typeface="Century Gothic" panose="020B0502020202020204" pitchFamily="34" charset="0"/>
                          <a:sym typeface="Wingdings" panose="05000000000000000000" pitchFamily="2" charset="2"/>
                        </a:rPr>
                        <a:t></a:t>
                      </a:r>
                      <a:endParaRPr lang="en-GB" sz="4700" b="1" dirty="0" smtClean="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smtClean="0">
                          <a:solidFill>
                            <a:srgbClr val="C642B6"/>
                          </a:solidFill>
                          <a:latin typeface="Century Gothic" panose="020B0502020202020204" pitchFamily="34" charset="0"/>
                          <a:sym typeface="Wingdings" panose="05000000000000000000" pitchFamily="2" charset="2"/>
                        </a:rPr>
                        <a:t></a:t>
                      </a:r>
                      <a:endParaRPr lang="en-GB" sz="4700" b="1" dirty="0" smtClean="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92D050"/>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2239999527"/>
                  </a:ext>
                </a:extLst>
              </a:tr>
              <a:tr h="7208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700" b="1" dirty="0">
                        <a:solidFill>
                          <a:srgbClr val="92D050"/>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3660938454"/>
                  </a:ext>
                </a:extLst>
              </a:tr>
            </a:tbl>
          </a:graphicData>
        </a:graphic>
      </p:graphicFrame>
      <p:graphicFrame>
        <p:nvGraphicFramePr>
          <p:cNvPr id="14" name="Table 13">
            <a:extLst>
              <a:ext uri="{FF2B5EF4-FFF2-40B4-BE49-F238E27FC236}">
                <a16:creationId xmlns:a16="http://schemas.microsoft.com/office/drawing/2014/main" id="{105ED0DA-0B0D-49AC-B4B9-C3FE34E25E54}"/>
              </a:ext>
            </a:extLst>
          </p:cNvPr>
          <p:cNvGraphicFramePr>
            <a:graphicFrameLocks noGrp="1"/>
          </p:cNvGraphicFramePr>
          <p:nvPr>
            <p:extLst>
              <p:ext uri="{D42A27DB-BD31-4B8C-83A1-F6EECF244321}">
                <p14:modId xmlns:p14="http://schemas.microsoft.com/office/powerpoint/2010/main" val="102558431"/>
              </p:ext>
            </p:extLst>
          </p:nvPr>
        </p:nvGraphicFramePr>
        <p:xfrm>
          <a:off x="640603" y="3425194"/>
          <a:ext cx="3548250" cy="1441704"/>
        </p:xfrm>
        <a:graphic>
          <a:graphicData uri="http://schemas.openxmlformats.org/drawingml/2006/table">
            <a:tbl>
              <a:tblPr firstRow="1" bandRow="1">
                <a:tableStyleId>{5940675A-B579-460E-94D1-54222C63F5DA}</a:tableStyleId>
              </a:tblPr>
              <a:tblGrid>
                <a:gridCol w="709650">
                  <a:extLst>
                    <a:ext uri="{9D8B030D-6E8A-4147-A177-3AD203B41FA5}">
                      <a16:colId xmlns:a16="http://schemas.microsoft.com/office/drawing/2014/main" val="1545524911"/>
                    </a:ext>
                  </a:extLst>
                </a:gridCol>
                <a:gridCol w="709650">
                  <a:extLst>
                    <a:ext uri="{9D8B030D-6E8A-4147-A177-3AD203B41FA5}">
                      <a16:colId xmlns:a16="http://schemas.microsoft.com/office/drawing/2014/main" val="3368159489"/>
                    </a:ext>
                  </a:extLst>
                </a:gridCol>
                <a:gridCol w="709650">
                  <a:extLst>
                    <a:ext uri="{9D8B030D-6E8A-4147-A177-3AD203B41FA5}">
                      <a16:colId xmlns:a16="http://schemas.microsoft.com/office/drawing/2014/main" val="235254331"/>
                    </a:ext>
                  </a:extLst>
                </a:gridCol>
                <a:gridCol w="709650">
                  <a:extLst>
                    <a:ext uri="{9D8B030D-6E8A-4147-A177-3AD203B41FA5}">
                      <a16:colId xmlns:a16="http://schemas.microsoft.com/office/drawing/2014/main" val="26102364"/>
                    </a:ext>
                  </a:extLst>
                </a:gridCol>
                <a:gridCol w="709650">
                  <a:extLst>
                    <a:ext uri="{9D8B030D-6E8A-4147-A177-3AD203B41FA5}">
                      <a16:colId xmlns:a16="http://schemas.microsoft.com/office/drawing/2014/main" val="2733062853"/>
                    </a:ext>
                  </a:extLst>
                </a:gridCol>
              </a:tblGrid>
              <a:tr h="7208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smtClean="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2239999527"/>
                  </a:ext>
                </a:extLst>
              </a:tr>
              <a:tr h="72085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a:solidFill>
                            <a:srgbClr val="92D050"/>
                          </a:solidFill>
                          <a:latin typeface="Century Gothic" panose="020B0502020202020204" pitchFamily="34" charset="0"/>
                          <a:sym typeface="Wingdings" panose="05000000000000000000" pitchFamily="2" charset="2"/>
                        </a:rPr>
                        <a:t></a:t>
                      </a:r>
                      <a:endParaRPr lang="en-GB" sz="47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4700" b="1" dirty="0" smtClean="0">
                          <a:solidFill>
                            <a:srgbClr val="C642B6"/>
                          </a:solidFill>
                          <a:latin typeface="Century Gothic" panose="020B0502020202020204" pitchFamily="34" charset="0"/>
                          <a:sym typeface="Wingdings" panose="05000000000000000000" pitchFamily="2" charset="2"/>
                        </a:rPr>
                        <a:t></a:t>
                      </a:r>
                      <a:endParaRPr lang="en-GB" sz="4700" b="1" dirty="0">
                        <a:solidFill>
                          <a:srgbClr val="C642B6"/>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3660938454"/>
                  </a:ext>
                </a:extLst>
              </a:tr>
            </a:tbl>
          </a:graphicData>
        </a:graphic>
      </p:graphicFrame>
      <p:graphicFrame>
        <p:nvGraphicFramePr>
          <p:cNvPr id="15" name="Table 14">
            <a:extLst>
              <a:ext uri="{FF2B5EF4-FFF2-40B4-BE49-F238E27FC236}">
                <a16:creationId xmlns:a16="http://schemas.microsoft.com/office/drawing/2014/main" id="{03B2E33C-254A-4248-878C-E15D36A7EFE6}"/>
              </a:ext>
            </a:extLst>
          </p:cNvPr>
          <p:cNvGraphicFramePr>
            <a:graphicFrameLocks noGrp="1"/>
          </p:cNvGraphicFramePr>
          <p:nvPr>
            <p:extLst>
              <p:ext uri="{D42A27DB-BD31-4B8C-83A1-F6EECF244321}">
                <p14:modId xmlns:p14="http://schemas.microsoft.com/office/powerpoint/2010/main" val="679714569"/>
              </p:ext>
            </p:extLst>
          </p:nvPr>
        </p:nvGraphicFramePr>
        <p:xfrm>
          <a:off x="2237632" y="2210451"/>
          <a:ext cx="4668735" cy="560250"/>
        </p:xfrm>
        <a:graphic>
          <a:graphicData uri="http://schemas.openxmlformats.org/drawingml/2006/table">
            <a:tbl>
              <a:tblPr firstRow="1" bandRow="1">
                <a:tableStyleId>{5940675A-B579-460E-94D1-54222C63F5DA}</a:tableStyleId>
              </a:tblPr>
              <a:tblGrid>
                <a:gridCol w="933747">
                  <a:extLst>
                    <a:ext uri="{9D8B030D-6E8A-4147-A177-3AD203B41FA5}">
                      <a16:colId xmlns:a16="http://schemas.microsoft.com/office/drawing/2014/main" val="1840706396"/>
                    </a:ext>
                  </a:extLst>
                </a:gridCol>
                <a:gridCol w="933747">
                  <a:extLst>
                    <a:ext uri="{9D8B030D-6E8A-4147-A177-3AD203B41FA5}">
                      <a16:colId xmlns:a16="http://schemas.microsoft.com/office/drawing/2014/main" val="768451031"/>
                    </a:ext>
                  </a:extLst>
                </a:gridCol>
                <a:gridCol w="933747">
                  <a:extLst>
                    <a:ext uri="{9D8B030D-6E8A-4147-A177-3AD203B41FA5}">
                      <a16:colId xmlns:a16="http://schemas.microsoft.com/office/drawing/2014/main" val="46468496"/>
                    </a:ext>
                  </a:extLst>
                </a:gridCol>
                <a:gridCol w="933747">
                  <a:extLst>
                    <a:ext uri="{9D8B030D-6E8A-4147-A177-3AD203B41FA5}">
                      <a16:colId xmlns:a16="http://schemas.microsoft.com/office/drawing/2014/main" val="3388121844"/>
                    </a:ext>
                  </a:extLst>
                </a:gridCol>
                <a:gridCol w="933747">
                  <a:extLst>
                    <a:ext uri="{9D8B030D-6E8A-4147-A177-3AD203B41FA5}">
                      <a16:colId xmlns:a16="http://schemas.microsoft.com/office/drawing/2014/main" val="4229837943"/>
                    </a:ext>
                  </a:extLst>
                </a:gridCol>
              </a:tblGrid>
              <a:tr h="560250">
                <a:tc>
                  <a:txBody>
                    <a:bodyPr/>
                    <a:lstStyle/>
                    <a:p>
                      <a:pPr algn="ctr"/>
                      <a:r>
                        <a:rPr lang="en-GB" sz="3100" b="1" dirty="0">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14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76619148"/>
                  </a:ext>
                </a:extLst>
              </a:tr>
            </a:tbl>
          </a:graphicData>
        </a:graphic>
      </p:graphicFrame>
      <p:graphicFrame>
        <p:nvGraphicFramePr>
          <p:cNvPr id="9" name="Table 8">
            <a:extLst>
              <a:ext uri="{FF2B5EF4-FFF2-40B4-BE49-F238E27FC236}">
                <a16:creationId xmlns:a16="http://schemas.microsoft.com/office/drawing/2014/main" id="{03B2E33C-254A-4248-878C-E15D36A7EFE6}"/>
              </a:ext>
            </a:extLst>
          </p:cNvPr>
          <p:cNvGraphicFramePr>
            <a:graphicFrameLocks noGrp="1"/>
          </p:cNvGraphicFramePr>
          <p:nvPr>
            <p:extLst>
              <p:ext uri="{D42A27DB-BD31-4B8C-83A1-F6EECF244321}">
                <p14:modId xmlns:p14="http://schemas.microsoft.com/office/powerpoint/2010/main" val="2900186881"/>
              </p:ext>
            </p:extLst>
          </p:nvPr>
        </p:nvGraphicFramePr>
        <p:xfrm>
          <a:off x="3993411" y="5172731"/>
          <a:ext cx="933747" cy="560250"/>
        </p:xfrm>
        <a:graphic>
          <a:graphicData uri="http://schemas.openxmlformats.org/drawingml/2006/table">
            <a:tbl>
              <a:tblPr firstRow="1" bandRow="1">
                <a:tableStyleId>{5940675A-B579-460E-94D1-54222C63F5DA}</a:tableStyleId>
              </a:tblPr>
              <a:tblGrid>
                <a:gridCol w="933747">
                  <a:extLst>
                    <a:ext uri="{9D8B030D-6E8A-4147-A177-3AD203B41FA5}">
                      <a16:colId xmlns:a16="http://schemas.microsoft.com/office/drawing/2014/main" val="1840706396"/>
                    </a:ext>
                  </a:extLst>
                </a:gridCol>
              </a:tblGrid>
              <a:tr h="5602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smtClean="0">
                          <a:ln>
                            <a:noFill/>
                          </a:ln>
                          <a:solidFill>
                            <a:srgbClr val="FF0000"/>
                          </a:solidFill>
                          <a:effectLst/>
                          <a:uLnTx/>
                          <a:uFillTx/>
                          <a:latin typeface="Century Gothic" panose="020B0502020202020204" pitchFamily="34" charset="0"/>
                          <a:ea typeface="+mn-ea"/>
                          <a:cs typeface="+mn-cs"/>
                        </a:rPr>
                        <a:t>True</a:t>
                      </a:r>
                      <a:endParaRPr kumimoji="0" lang="en-GB" sz="20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76619148"/>
                  </a:ext>
                </a:extLst>
              </a:tr>
            </a:tbl>
          </a:graphicData>
        </a:graphic>
      </p:graphicFrame>
    </p:spTree>
    <p:extLst>
      <p:ext uri="{BB962C8B-B14F-4D97-AF65-F5344CB8AC3E}">
        <p14:creationId xmlns:p14="http://schemas.microsoft.com/office/powerpoint/2010/main" val="24783494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a calculation to match the number line.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0A1636BC-E50A-48F3-992F-8BE38140DF89}"/>
              </a:ext>
            </a:extLst>
          </p:cNvPr>
          <p:cNvGraphicFramePr>
            <a:graphicFrameLocks noGrp="1"/>
          </p:cNvGraphicFramePr>
          <p:nvPr>
            <p:extLst>
              <p:ext uri="{D42A27DB-BD31-4B8C-83A1-F6EECF244321}">
                <p14:modId xmlns:p14="http://schemas.microsoft.com/office/powerpoint/2010/main" val="173946032"/>
              </p:ext>
            </p:extLst>
          </p:nvPr>
        </p:nvGraphicFramePr>
        <p:xfrm>
          <a:off x="1280509" y="2670202"/>
          <a:ext cx="6313580" cy="431222"/>
        </p:xfrm>
        <a:graphic>
          <a:graphicData uri="http://schemas.openxmlformats.org/drawingml/2006/table">
            <a:tbl>
              <a:tblPr firstRow="1" bandRow="1">
                <a:tableStyleId>{5940675A-B579-460E-94D1-54222C63F5DA}</a:tableStyleId>
              </a:tblPr>
              <a:tblGrid>
                <a:gridCol w="631358">
                  <a:extLst>
                    <a:ext uri="{9D8B030D-6E8A-4147-A177-3AD203B41FA5}">
                      <a16:colId xmlns:a16="http://schemas.microsoft.com/office/drawing/2014/main" val="1441171148"/>
                    </a:ext>
                  </a:extLst>
                </a:gridCol>
                <a:gridCol w="631358">
                  <a:extLst>
                    <a:ext uri="{9D8B030D-6E8A-4147-A177-3AD203B41FA5}">
                      <a16:colId xmlns:a16="http://schemas.microsoft.com/office/drawing/2014/main" val="4191684496"/>
                    </a:ext>
                  </a:extLst>
                </a:gridCol>
                <a:gridCol w="631358">
                  <a:extLst>
                    <a:ext uri="{9D8B030D-6E8A-4147-A177-3AD203B41FA5}">
                      <a16:colId xmlns:a16="http://schemas.microsoft.com/office/drawing/2014/main" val="3064526207"/>
                    </a:ext>
                  </a:extLst>
                </a:gridCol>
                <a:gridCol w="631358">
                  <a:extLst>
                    <a:ext uri="{9D8B030D-6E8A-4147-A177-3AD203B41FA5}">
                      <a16:colId xmlns:a16="http://schemas.microsoft.com/office/drawing/2014/main" val="4007327871"/>
                    </a:ext>
                  </a:extLst>
                </a:gridCol>
                <a:gridCol w="631358">
                  <a:extLst>
                    <a:ext uri="{9D8B030D-6E8A-4147-A177-3AD203B41FA5}">
                      <a16:colId xmlns:a16="http://schemas.microsoft.com/office/drawing/2014/main" val="823299051"/>
                    </a:ext>
                  </a:extLst>
                </a:gridCol>
                <a:gridCol w="631358">
                  <a:extLst>
                    <a:ext uri="{9D8B030D-6E8A-4147-A177-3AD203B41FA5}">
                      <a16:colId xmlns:a16="http://schemas.microsoft.com/office/drawing/2014/main" val="319219024"/>
                    </a:ext>
                  </a:extLst>
                </a:gridCol>
                <a:gridCol w="631358">
                  <a:extLst>
                    <a:ext uri="{9D8B030D-6E8A-4147-A177-3AD203B41FA5}">
                      <a16:colId xmlns:a16="http://schemas.microsoft.com/office/drawing/2014/main" val="1476666945"/>
                    </a:ext>
                  </a:extLst>
                </a:gridCol>
                <a:gridCol w="631358">
                  <a:extLst>
                    <a:ext uri="{9D8B030D-6E8A-4147-A177-3AD203B41FA5}">
                      <a16:colId xmlns:a16="http://schemas.microsoft.com/office/drawing/2014/main" val="33719979"/>
                    </a:ext>
                  </a:extLst>
                </a:gridCol>
                <a:gridCol w="631358">
                  <a:extLst>
                    <a:ext uri="{9D8B030D-6E8A-4147-A177-3AD203B41FA5}">
                      <a16:colId xmlns:a16="http://schemas.microsoft.com/office/drawing/2014/main" val="776082316"/>
                    </a:ext>
                  </a:extLst>
                </a:gridCol>
                <a:gridCol w="631358">
                  <a:extLst>
                    <a:ext uri="{9D8B030D-6E8A-4147-A177-3AD203B41FA5}">
                      <a16:colId xmlns:a16="http://schemas.microsoft.com/office/drawing/2014/main" val="1432009159"/>
                    </a:ext>
                  </a:extLst>
                </a:gridCol>
              </a:tblGrid>
              <a:tr h="431222">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extLst>
                  <a:ext uri="{0D108BD9-81ED-4DB2-BD59-A6C34878D82A}">
                    <a16:rowId xmlns:a16="http://schemas.microsoft.com/office/drawing/2014/main" val="4062759309"/>
                  </a:ext>
                </a:extLst>
              </a:tr>
            </a:tbl>
          </a:graphicData>
        </a:graphic>
      </p:graphicFrame>
      <p:graphicFrame>
        <p:nvGraphicFramePr>
          <p:cNvPr id="10" name="Table 9">
            <a:extLst>
              <a:ext uri="{FF2B5EF4-FFF2-40B4-BE49-F238E27FC236}">
                <a16:creationId xmlns:a16="http://schemas.microsoft.com/office/drawing/2014/main" id="{130CAA97-F77F-4A15-B2F2-9D9B75C8A72A}"/>
              </a:ext>
            </a:extLst>
          </p:cNvPr>
          <p:cNvGraphicFramePr>
            <a:graphicFrameLocks noGrp="1"/>
          </p:cNvGraphicFramePr>
          <p:nvPr>
            <p:extLst>
              <p:ext uri="{D42A27DB-BD31-4B8C-83A1-F6EECF244321}">
                <p14:modId xmlns:p14="http://schemas.microsoft.com/office/powerpoint/2010/main" val="4063788386"/>
              </p:ext>
            </p:extLst>
          </p:nvPr>
        </p:nvGraphicFramePr>
        <p:xfrm>
          <a:off x="968848" y="3083599"/>
          <a:ext cx="6905866" cy="818231"/>
        </p:xfrm>
        <a:graphic>
          <a:graphicData uri="http://schemas.openxmlformats.org/drawingml/2006/table">
            <a:tbl>
              <a:tblPr firstRow="1" bandRow="1">
                <a:tableStyleId>{5940675A-B579-460E-94D1-54222C63F5DA}</a:tableStyleId>
              </a:tblPr>
              <a:tblGrid>
                <a:gridCol w="627806">
                  <a:extLst>
                    <a:ext uri="{9D8B030D-6E8A-4147-A177-3AD203B41FA5}">
                      <a16:colId xmlns:a16="http://schemas.microsoft.com/office/drawing/2014/main" val="1441171148"/>
                    </a:ext>
                  </a:extLst>
                </a:gridCol>
                <a:gridCol w="627806">
                  <a:extLst>
                    <a:ext uri="{9D8B030D-6E8A-4147-A177-3AD203B41FA5}">
                      <a16:colId xmlns:a16="http://schemas.microsoft.com/office/drawing/2014/main" val="4191684496"/>
                    </a:ext>
                  </a:extLst>
                </a:gridCol>
                <a:gridCol w="627806">
                  <a:extLst>
                    <a:ext uri="{9D8B030D-6E8A-4147-A177-3AD203B41FA5}">
                      <a16:colId xmlns:a16="http://schemas.microsoft.com/office/drawing/2014/main" val="3064526207"/>
                    </a:ext>
                  </a:extLst>
                </a:gridCol>
                <a:gridCol w="627806">
                  <a:extLst>
                    <a:ext uri="{9D8B030D-6E8A-4147-A177-3AD203B41FA5}">
                      <a16:colId xmlns:a16="http://schemas.microsoft.com/office/drawing/2014/main" val="4007327871"/>
                    </a:ext>
                  </a:extLst>
                </a:gridCol>
                <a:gridCol w="627806">
                  <a:extLst>
                    <a:ext uri="{9D8B030D-6E8A-4147-A177-3AD203B41FA5}">
                      <a16:colId xmlns:a16="http://schemas.microsoft.com/office/drawing/2014/main" val="823299051"/>
                    </a:ext>
                  </a:extLst>
                </a:gridCol>
                <a:gridCol w="627806">
                  <a:extLst>
                    <a:ext uri="{9D8B030D-6E8A-4147-A177-3AD203B41FA5}">
                      <a16:colId xmlns:a16="http://schemas.microsoft.com/office/drawing/2014/main" val="319219024"/>
                    </a:ext>
                  </a:extLst>
                </a:gridCol>
                <a:gridCol w="627806">
                  <a:extLst>
                    <a:ext uri="{9D8B030D-6E8A-4147-A177-3AD203B41FA5}">
                      <a16:colId xmlns:a16="http://schemas.microsoft.com/office/drawing/2014/main" val="1476666945"/>
                    </a:ext>
                  </a:extLst>
                </a:gridCol>
                <a:gridCol w="627806">
                  <a:extLst>
                    <a:ext uri="{9D8B030D-6E8A-4147-A177-3AD203B41FA5}">
                      <a16:colId xmlns:a16="http://schemas.microsoft.com/office/drawing/2014/main" val="33719979"/>
                    </a:ext>
                  </a:extLst>
                </a:gridCol>
                <a:gridCol w="627806">
                  <a:extLst>
                    <a:ext uri="{9D8B030D-6E8A-4147-A177-3AD203B41FA5}">
                      <a16:colId xmlns:a16="http://schemas.microsoft.com/office/drawing/2014/main" val="776082316"/>
                    </a:ext>
                  </a:extLst>
                </a:gridCol>
                <a:gridCol w="627806">
                  <a:extLst>
                    <a:ext uri="{9D8B030D-6E8A-4147-A177-3AD203B41FA5}">
                      <a16:colId xmlns:a16="http://schemas.microsoft.com/office/drawing/2014/main" val="1432009159"/>
                    </a:ext>
                  </a:extLst>
                </a:gridCol>
                <a:gridCol w="627806">
                  <a:extLst>
                    <a:ext uri="{9D8B030D-6E8A-4147-A177-3AD203B41FA5}">
                      <a16:colId xmlns:a16="http://schemas.microsoft.com/office/drawing/2014/main" val="2050473419"/>
                    </a:ext>
                  </a:extLst>
                </a:gridCol>
              </a:tblGrid>
              <a:tr h="818231">
                <a:tc>
                  <a:txBody>
                    <a:bodyPr/>
                    <a:lstStyle/>
                    <a:p>
                      <a:pPr algn="ctr"/>
                      <a:r>
                        <a:rPr lang="en-GB" sz="2800" b="1" dirty="0">
                          <a:latin typeface="Century Gothic" panose="020B0502020202020204" pitchFamily="34" charset="0"/>
                        </a:rPr>
                        <a:t>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6</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7</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8</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9</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11</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12</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14</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62759309"/>
                  </a:ext>
                </a:extLst>
              </a:tr>
            </a:tbl>
          </a:graphicData>
        </a:graphic>
      </p:graphicFrame>
      <p:graphicFrame>
        <p:nvGraphicFramePr>
          <p:cNvPr id="11" name="Table 10">
            <a:extLst>
              <a:ext uri="{FF2B5EF4-FFF2-40B4-BE49-F238E27FC236}">
                <a16:creationId xmlns:a16="http://schemas.microsoft.com/office/drawing/2014/main" id="{234112A6-729D-4184-A903-BA38217D32C1}"/>
              </a:ext>
            </a:extLst>
          </p:cNvPr>
          <p:cNvGraphicFramePr>
            <a:graphicFrameLocks noGrp="1"/>
          </p:cNvGraphicFramePr>
          <p:nvPr>
            <p:extLst>
              <p:ext uri="{D42A27DB-BD31-4B8C-83A1-F6EECF244321}">
                <p14:modId xmlns:p14="http://schemas.microsoft.com/office/powerpoint/2010/main" val="3990560421"/>
              </p:ext>
            </p:extLst>
          </p:nvPr>
        </p:nvGraphicFramePr>
        <p:xfrm>
          <a:off x="1450767" y="4456872"/>
          <a:ext cx="5942027" cy="771692"/>
        </p:xfrm>
        <a:graphic>
          <a:graphicData uri="http://schemas.openxmlformats.org/drawingml/2006/table">
            <a:tbl>
              <a:tblPr firstRow="1" bandRow="1">
                <a:tableStyleId>{5940675A-B579-460E-94D1-54222C63F5DA}</a:tableStyleId>
              </a:tblPr>
              <a:tblGrid>
                <a:gridCol w="848861">
                  <a:extLst>
                    <a:ext uri="{9D8B030D-6E8A-4147-A177-3AD203B41FA5}">
                      <a16:colId xmlns:a16="http://schemas.microsoft.com/office/drawing/2014/main" val="1840706396"/>
                    </a:ext>
                  </a:extLst>
                </a:gridCol>
                <a:gridCol w="848861">
                  <a:extLst>
                    <a:ext uri="{9D8B030D-6E8A-4147-A177-3AD203B41FA5}">
                      <a16:colId xmlns:a16="http://schemas.microsoft.com/office/drawing/2014/main" val="768451031"/>
                    </a:ext>
                  </a:extLst>
                </a:gridCol>
                <a:gridCol w="848861">
                  <a:extLst>
                    <a:ext uri="{9D8B030D-6E8A-4147-A177-3AD203B41FA5}">
                      <a16:colId xmlns:a16="http://schemas.microsoft.com/office/drawing/2014/main" val="46468496"/>
                    </a:ext>
                  </a:extLst>
                </a:gridCol>
                <a:gridCol w="848861">
                  <a:extLst>
                    <a:ext uri="{9D8B030D-6E8A-4147-A177-3AD203B41FA5}">
                      <a16:colId xmlns:a16="http://schemas.microsoft.com/office/drawing/2014/main" val="2999228619"/>
                    </a:ext>
                  </a:extLst>
                </a:gridCol>
                <a:gridCol w="848861">
                  <a:extLst>
                    <a:ext uri="{9D8B030D-6E8A-4147-A177-3AD203B41FA5}">
                      <a16:colId xmlns:a16="http://schemas.microsoft.com/office/drawing/2014/main" val="3910932142"/>
                    </a:ext>
                  </a:extLst>
                </a:gridCol>
                <a:gridCol w="848861">
                  <a:extLst>
                    <a:ext uri="{9D8B030D-6E8A-4147-A177-3AD203B41FA5}">
                      <a16:colId xmlns:a16="http://schemas.microsoft.com/office/drawing/2014/main" val="3388121844"/>
                    </a:ext>
                  </a:extLst>
                </a:gridCol>
                <a:gridCol w="848861">
                  <a:extLst>
                    <a:ext uri="{9D8B030D-6E8A-4147-A177-3AD203B41FA5}">
                      <a16:colId xmlns:a16="http://schemas.microsoft.com/office/drawing/2014/main" val="4229837943"/>
                    </a:ext>
                  </a:extLst>
                </a:gridCol>
              </a:tblGrid>
              <a:tr h="77169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1" dirty="0" smtClean="0">
                          <a:latin typeface="Century Gothic" panose="020B0502020202020204" pitchFamily="34" charset="0"/>
                        </a:rPr>
                        <a:t>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5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5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1" dirty="0" smtClean="0">
                          <a:latin typeface="Century Gothic" panose="020B0502020202020204" pitchFamily="34" charset="0"/>
                        </a:rPr>
                        <a:t>12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76619148"/>
                  </a:ext>
                </a:extLst>
              </a:tr>
            </a:tbl>
          </a:graphicData>
        </a:graphic>
      </p:graphicFrame>
      <p:sp>
        <p:nvSpPr>
          <p:cNvPr id="13" name="Arc 12">
            <a:extLst>
              <a:ext uri="{FF2B5EF4-FFF2-40B4-BE49-F238E27FC236}">
                <a16:creationId xmlns:a16="http://schemas.microsoft.com/office/drawing/2014/main" id="{984C5594-9045-4952-BCFC-2F26DC3AF5EA}"/>
              </a:ext>
            </a:extLst>
          </p:cNvPr>
          <p:cNvSpPr/>
          <p:nvPr/>
        </p:nvSpPr>
        <p:spPr>
          <a:xfrm>
            <a:off x="2543876" y="2110189"/>
            <a:ext cx="1892761" cy="859887"/>
          </a:xfrm>
          <a:prstGeom prst="arc">
            <a:avLst>
              <a:gd name="adj1" fmla="val 10754286"/>
              <a:gd name="adj2" fmla="val 184147"/>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6" name="Arc 15">
            <a:extLst>
              <a:ext uri="{FF2B5EF4-FFF2-40B4-BE49-F238E27FC236}">
                <a16:creationId xmlns:a16="http://schemas.microsoft.com/office/drawing/2014/main" id="{67E96A25-D9C2-4023-BAA0-BFB80987B672}"/>
              </a:ext>
            </a:extLst>
          </p:cNvPr>
          <p:cNvSpPr/>
          <p:nvPr/>
        </p:nvSpPr>
        <p:spPr>
          <a:xfrm>
            <a:off x="4436637" y="2144686"/>
            <a:ext cx="1270987" cy="869438"/>
          </a:xfrm>
          <a:prstGeom prst="arc">
            <a:avLst>
              <a:gd name="adj1" fmla="val 10647317"/>
              <a:gd name="adj2" fmla="val 53065"/>
            </a:avLst>
          </a:prstGeom>
          <a:ln w="28575">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7" name="TextBox 16">
            <a:extLst>
              <a:ext uri="{FF2B5EF4-FFF2-40B4-BE49-F238E27FC236}">
                <a16:creationId xmlns:a16="http://schemas.microsoft.com/office/drawing/2014/main" id="{88678D7D-004F-45AC-A032-09BE25743AC5}"/>
              </a:ext>
            </a:extLst>
          </p:cNvPr>
          <p:cNvSpPr txBox="1"/>
          <p:nvPr/>
        </p:nvSpPr>
        <p:spPr>
          <a:xfrm>
            <a:off x="3229048" y="1717570"/>
            <a:ext cx="522415" cy="344421"/>
          </a:xfrm>
          <a:prstGeom prst="rect">
            <a:avLst/>
          </a:prstGeom>
          <a:noFill/>
        </p:spPr>
        <p:txBody>
          <a:bodyPr wrap="square" rtlCol="0">
            <a:spAutoFit/>
          </a:bodyPr>
          <a:lstStyle/>
          <a:p>
            <a:pPr algn="ctr"/>
            <a:r>
              <a:rPr lang="en-GB" sz="1600" b="1" dirty="0">
                <a:latin typeface="Century Gothic" panose="020B0502020202020204" pitchFamily="34" charset="0"/>
              </a:rPr>
              <a:t>+ 3</a:t>
            </a:r>
          </a:p>
        </p:txBody>
      </p:sp>
      <p:sp>
        <p:nvSpPr>
          <p:cNvPr id="20" name="TextBox 19">
            <a:extLst>
              <a:ext uri="{FF2B5EF4-FFF2-40B4-BE49-F238E27FC236}">
                <a16:creationId xmlns:a16="http://schemas.microsoft.com/office/drawing/2014/main" id="{7C2CB492-2BCE-4DF7-9022-D4BA64F23290}"/>
              </a:ext>
            </a:extLst>
          </p:cNvPr>
          <p:cNvSpPr txBox="1"/>
          <p:nvPr/>
        </p:nvSpPr>
        <p:spPr>
          <a:xfrm>
            <a:off x="4784490" y="1720503"/>
            <a:ext cx="560040" cy="338554"/>
          </a:xfrm>
          <a:prstGeom prst="rect">
            <a:avLst/>
          </a:prstGeom>
          <a:noFill/>
        </p:spPr>
        <p:txBody>
          <a:bodyPr wrap="square" rtlCol="0">
            <a:spAutoFit/>
          </a:bodyPr>
          <a:lstStyle/>
          <a:p>
            <a:pPr algn="ctr"/>
            <a:r>
              <a:rPr lang="en-GB" sz="1600" b="1" dirty="0">
                <a:latin typeface="Century Gothic" panose="020B0502020202020204" pitchFamily="34" charset="0"/>
              </a:rPr>
              <a:t>+ 2</a:t>
            </a:r>
          </a:p>
        </p:txBody>
      </p:sp>
    </p:spTree>
    <p:extLst>
      <p:ext uri="{BB962C8B-B14F-4D97-AF65-F5344CB8AC3E}">
        <p14:creationId xmlns:p14="http://schemas.microsoft.com/office/powerpoint/2010/main" val="42722539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a calculation to match the number line.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0A1636BC-E50A-48F3-992F-8BE38140DF89}"/>
              </a:ext>
            </a:extLst>
          </p:cNvPr>
          <p:cNvGraphicFramePr>
            <a:graphicFrameLocks noGrp="1"/>
          </p:cNvGraphicFramePr>
          <p:nvPr/>
        </p:nvGraphicFramePr>
        <p:xfrm>
          <a:off x="1280509" y="2670202"/>
          <a:ext cx="6313580" cy="431222"/>
        </p:xfrm>
        <a:graphic>
          <a:graphicData uri="http://schemas.openxmlformats.org/drawingml/2006/table">
            <a:tbl>
              <a:tblPr firstRow="1" bandRow="1">
                <a:tableStyleId>{5940675A-B579-460E-94D1-54222C63F5DA}</a:tableStyleId>
              </a:tblPr>
              <a:tblGrid>
                <a:gridCol w="631358">
                  <a:extLst>
                    <a:ext uri="{9D8B030D-6E8A-4147-A177-3AD203B41FA5}">
                      <a16:colId xmlns:a16="http://schemas.microsoft.com/office/drawing/2014/main" val="1441171148"/>
                    </a:ext>
                  </a:extLst>
                </a:gridCol>
                <a:gridCol w="631358">
                  <a:extLst>
                    <a:ext uri="{9D8B030D-6E8A-4147-A177-3AD203B41FA5}">
                      <a16:colId xmlns:a16="http://schemas.microsoft.com/office/drawing/2014/main" val="4191684496"/>
                    </a:ext>
                  </a:extLst>
                </a:gridCol>
                <a:gridCol w="631358">
                  <a:extLst>
                    <a:ext uri="{9D8B030D-6E8A-4147-A177-3AD203B41FA5}">
                      <a16:colId xmlns:a16="http://schemas.microsoft.com/office/drawing/2014/main" val="3064526207"/>
                    </a:ext>
                  </a:extLst>
                </a:gridCol>
                <a:gridCol w="631358">
                  <a:extLst>
                    <a:ext uri="{9D8B030D-6E8A-4147-A177-3AD203B41FA5}">
                      <a16:colId xmlns:a16="http://schemas.microsoft.com/office/drawing/2014/main" val="4007327871"/>
                    </a:ext>
                  </a:extLst>
                </a:gridCol>
                <a:gridCol w="631358">
                  <a:extLst>
                    <a:ext uri="{9D8B030D-6E8A-4147-A177-3AD203B41FA5}">
                      <a16:colId xmlns:a16="http://schemas.microsoft.com/office/drawing/2014/main" val="823299051"/>
                    </a:ext>
                  </a:extLst>
                </a:gridCol>
                <a:gridCol w="631358">
                  <a:extLst>
                    <a:ext uri="{9D8B030D-6E8A-4147-A177-3AD203B41FA5}">
                      <a16:colId xmlns:a16="http://schemas.microsoft.com/office/drawing/2014/main" val="319219024"/>
                    </a:ext>
                  </a:extLst>
                </a:gridCol>
                <a:gridCol w="631358">
                  <a:extLst>
                    <a:ext uri="{9D8B030D-6E8A-4147-A177-3AD203B41FA5}">
                      <a16:colId xmlns:a16="http://schemas.microsoft.com/office/drawing/2014/main" val="1476666945"/>
                    </a:ext>
                  </a:extLst>
                </a:gridCol>
                <a:gridCol w="631358">
                  <a:extLst>
                    <a:ext uri="{9D8B030D-6E8A-4147-A177-3AD203B41FA5}">
                      <a16:colId xmlns:a16="http://schemas.microsoft.com/office/drawing/2014/main" val="33719979"/>
                    </a:ext>
                  </a:extLst>
                </a:gridCol>
                <a:gridCol w="631358">
                  <a:extLst>
                    <a:ext uri="{9D8B030D-6E8A-4147-A177-3AD203B41FA5}">
                      <a16:colId xmlns:a16="http://schemas.microsoft.com/office/drawing/2014/main" val="776082316"/>
                    </a:ext>
                  </a:extLst>
                </a:gridCol>
                <a:gridCol w="631358">
                  <a:extLst>
                    <a:ext uri="{9D8B030D-6E8A-4147-A177-3AD203B41FA5}">
                      <a16:colId xmlns:a16="http://schemas.microsoft.com/office/drawing/2014/main" val="1432009159"/>
                    </a:ext>
                  </a:extLst>
                </a:gridCol>
              </a:tblGrid>
              <a:tr h="431222">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pPr algn="ctr"/>
                      <a:endParaRPr lang="en-GB" sz="28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extLst>
                  <a:ext uri="{0D108BD9-81ED-4DB2-BD59-A6C34878D82A}">
                    <a16:rowId xmlns:a16="http://schemas.microsoft.com/office/drawing/2014/main" val="4062759309"/>
                  </a:ext>
                </a:extLst>
              </a:tr>
            </a:tbl>
          </a:graphicData>
        </a:graphic>
      </p:graphicFrame>
      <p:graphicFrame>
        <p:nvGraphicFramePr>
          <p:cNvPr id="10" name="Table 9">
            <a:extLst>
              <a:ext uri="{FF2B5EF4-FFF2-40B4-BE49-F238E27FC236}">
                <a16:creationId xmlns:a16="http://schemas.microsoft.com/office/drawing/2014/main" id="{130CAA97-F77F-4A15-B2F2-9D9B75C8A72A}"/>
              </a:ext>
            </a:extLst>
          </p:cNvPr>
          <p:cNvGraphicFramePr>
            <a:graphicFrameLocks noGrp="1"/>
          </p:cNvGraphicFramePr>
          <p:nvPr/>
        </p:nvGraphicFramePr>
        <p:xfrm>
          <a:off x="968848" y="3083599"/>
          <a:ext cx="6905866" cy="818231"/>
        </p:xfrm>
        <a:graphic>
          <a:graphicData uri="http://schemas.openxmlformats.org/drawingml/2006/table">
            <a:tbl>
              <a:tblPr firstRow="1" bandRow="1">
                <a:tableStyleId>{5940675A-B579-460E-94D1-54222C63F5DA}</a:tableStyleId>
              </a:tblPr>
              <a:tblGrid>
                <a:gridCol w="627806">
                  <a:extLst>
                    <a:ext uri="{9D8B030D-6E8A-4147-A177-3AD203B41FA5}">
                      <a16:colId xmlns:a16="http://schemas.microsoft.com/office/drawing/2014/main" val="1441171148"/>
                    </a:ext>
                  </a:extLst>
                </a:gridCol>
                <a:gridCol w="627806">
                  <a:extLst>
                    <a:ext uri="{9D8B030D-6E8A-4147-A177-3AD203B41FA5}">
                      <a16:colId xmlns:a16="http://schemas.microsoft.com/office/drawing/2014/main" val="4191684496"/>
                    </a:ext>
                  </a:extLst>
                </a:gridCol>
                <a:gridCol w="627806">
                  <a:extLst>
                    <a:ext uri="{9D8B030D-6E8A-4147-A177-3AD203B41FA5}">
                      <a16:colId xmlns:a16="http://schemas.microsoft.com/office/drawing/2014/main" val="3064526207"/>
                    </a:ext>
                  </a:extLst>
                </a:gridCol>
                <a:gridCol w="627806">
                  <a:extLst>
                    <a:ext uri="{9D8B030D-6E8A-4147-A177-3AD203B41FA5}">
                      <a16:colId xmlns:a16="http://schemas.microsoft.com/office/drawing/2014/main" val="4007327871"/>
                    </a:ext>
                  </a:extLst>
                </a:gridCol>
                <a:gridCol w="627806">
                  <a:extLst>
                    <a:ext uri="{9D8B030D-6E8A-4147-A177-3AD203B41FA5}">
                      <a16:colId xmlns:a16="http://schemas.microsoft.com/office/drawing/2014/main" val="823299051"/>
                    </a:ext>
                  </a:extLst>
                </a:gridCol>
                <a:gridCol w="627806">
                  <a:extLst>
                    <a:ext uri="{9D8B030D-6E8A-4147-A177-3AD203B41FA5}">
                      <a16:colId xmlns:a16="http://schemas.microsoft.com/office/drawing/2014/main" val="319219024"/>
                    </a:ext>
                  </a:extLst>
                </a:gridCol>
                <a:gridCol w="627806">
                  <a:extLst>
                    <a:ext uri="{9D8B030D-6E8A-4147-A177-3AD203B41FA5}">
                      <a16:colId xmlns:a16="http://schemas.microsoft.com/office/drawing/2014/main" val="1476666945"/>
                    </a:ext>
                  </a:extLst>
                </a:gridCol>
                <a:gridCol w="627806">
                  <a:extLst>
                    <a:ext uri="{9D8B030D-6E8A-4147-A177-3AD203B41FA5}">
                      <a16:colId xmlns:a16="http://schemas.microsoft.com/office/drawing/2014/main" val="33719979"/>
                    </a:ext>
                  </a:extLst>
                </a:gridCol>
                <a:gridCol w="627806">
                  <a:extLst>
                    <a:ext uri="{9D8B030D-6E8A-4147-A177-3AD203B41FA5}">
                      <a16:colId xmlns:a16="http://schemas.microsoft.com/office/drawing/2014/main" val="776082316"/>
                    </a:ext>
                  </a:extLst>
                </a:gridCol>
                <a:gridCol w="627806">
                  <a:extLst>
                    <a:ext uri="{9D8B030D-6E8A-4147-A177-3AD203B41FA5}">
                      <a16:colId xmlns:a16="http://schemas.microsoft.com/office/drawing/2014/main" val="1432009159"/>
                    </a:ext>
                  </a:extLst>
                </a:gridCol>
                <a:gridCol w="627806">
                  <a:extLst>
                    <a:ext uri="{9D8B030D-6E8A-4147-A177-3AD203B41FA5}">
                      <a16:colId xmlns:a16="http://schemas.microsoft.com/office/drawing/2014/main" val="2050473419"/>
                    </a:ext>
                  </a:extLst>
                </a:gridCol>
              </a:tblGrid>
              <a:tr h="818231">
                <a:tc>
                  <a:txBody>
                    <a:bodyPr/>
                    <a:lstStyle/>
                    <a:p>
                      <a:pPr algn="ctr"/>
                      <a:r>
                        <a:rPr lang="en-GB" sz="2800" b="1" dirty="0">
                          <a:latin typeface="Century Gothic" panose="020B0502020202020204" pitchFamily="34" charset="0"/>
                        </a:rPr>
                        <a:t>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6</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7</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8</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9</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11</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12</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14</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62759309"/>
                  </a:ext>
                </a:extLst>
              </a:tr>
            </a:tbl>
          </a:graphicData>
        </a:graphic>
      </p:graphicFrame>
      <p:sp>
        <p:nvSpPr>
          <p:cNvPr id="13" name="Arc 12">
            <a:extLst>
              <a:ext uri="{FF2B5EF4-FFF2-40B4-BE49-F238E27FC236}">
                <a16:creationId xmlns:a16="http://schemas.microsoft.com/office/drawing/2014/main" id="{984C5594-9045-4952-BCFC-2F26DC3AF5EA}"/>
              </a:ext>
            </a:extLst>
          </p:cNvPr>
          <p:cNvSpPr/>
          <p:nvPr/>
        </p:nvSpPr>
        <p:spPr>
          <a:xfrm>
            <a:off x="2543876" y="2110189"/>
            <a:ext cx="1892761" cy="859887"/>
          </a:xfrm>
          <a:prstGeom prst="arc">
            <a:avLst>
              <a:gd name="adj1" fmla="val 10754286"/>
              <a:gd name="adj2" fmla="val 184147"/>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6" name="Arc 15">
            <a:extLst>
              <a:ext uri="{FF2B5EF4-FFF2-40B4-BE49-F238E27FC236}">
                <a16:creationId xmlns:a16="http://schemas.microsoft.com/office/drawing/2014/main" id="{67E96A25-D9C2-4023-BAA0-BFB80987B672}"/>
              </a:ext>
            </a:extLst>
          </p:cNvPr>
          <p:cNvSpPr/>
          <p:nvPr/>
        </p:nvSpPr>
        <p:spPr>
          <a:xfrm>
            <a:off x="4436637" y="2144686"/>
            <a:ext cx="1270987" cy="869438"/>
          </a:xfrm>
          <a:prstGeom prst="arc">
            <a:avLst>
              <a:gd name="adj1" fmla="val 10647317"/>
              <a:gd name="adj2" fmla="val 53065"/>
            </a:avLst>
          </a:prstGeom>
          <a:ln w="28575">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7" name="TextBox 16">
            <a:extLst>
              <a:ext uri="{FF2B5EF4-FFF2-40B4-BE49-F238E27FC236}">
                <a16:creationId xmlns:a16="http://schemas.microsoft.com/office/drawing/2014/main" id="{88678D7D-004F-45AC-A032-09BE25743AC5}"/>
              </a:ext>
            </a:extLst>
          </p:cNvPr>
          <p:cNvSpPr txBox="1"/>
          <p:nvPr/>
        </p:nvSpPr>
        <p:spPr>
          <a:xfrm>
            <a:off x="3229048" y="1717570"/>
            <a:ext cx="522415" cy="344421"/>
          </a:xfrm>
          <a:prstGeom prst="rect">
            <a:avLst/>
          </a:prstGeom>
          <a:noFill/>
        </p:spPr>
        <p:txBody>
          <a:bodyPr wrap="square" rtlCol="0">
            <a:spAutoFit/>
          </a:bodyPr>
          <a:lstStyle/>
          <a:p>
            <a:pPr algn="ctr"/>
            <a:r>
              <a:rPr lang="en-GB" sz="1600" b="1" dirty="0">
                <a:latin typeface="Century Gothic" panose="020B0502020202020204" pitchFamily="34" charset="0"/>
              </a:rPr>
              <a:t>+ 3</a:t>
            </a:r>
          </a:p>
        </p:txBody>
      </p:sp>
      <p:sp>
        <p:nvSpPr>
          <p:cNvPr id="20" name="TextBox 19">
            <a:extLst>
              <a:ext uri="{FF2B5EF4-FFF2-40B4-BE49-F238E27FC236}">
                <a16:creationId xmlns:a16="http://schemas.microsoft.com/office/drawing/2014/main" id="{7C2CB492-2BCE-4DF7-9022-D4BA64F23290}"/>
              </a:ext>
            </a:extLst>
          </p:cNvPr>
          <p:cNvSpPr txBox="1"/>
          <p:nvPr/>
        </p:nvSpPr>
        <p:spPr>
          <a:xfrm>
            <a:off x="4784490" y="1720503"/>
            <a:ext cx="560040" cy="338554"/>
          </a:xfrm>
          <a:prstGeom prst="rect">
            <a:avLst/>
          </a:prstGeom>
          <a:noFill/>
        </p:spPr>
        <p:txBody>
          <a:bodyPr wrap="square" rtlCol="0">
            <a:spAutoFit/>
          </a:bodyPr>
          <a:lstStyle/>
          <a:p>
            <a:pPr algn="ctr"/>
            <a:r>
              <a:rPr lang="en-GB" sz="1600" b="1" dirty="0">
                <a:latin typeface="Century Gothic" panose="020B0502020202020204" pitchFamily="34" charset="0"/>
              </a:rPr>
              <a:t>+ 2</a:t>
            </a:r>
          </a:p>
        </p:txBody>
      </p:sp>
      <p:graphicFrame>
        <p:nvGraphicFramePr>
          <p:cNvPr id="14" name="Table 13">
            <a:extLst>
              <a:ext uri="{FF2B5EF4-FFF2-40B4-BE49-F238E27FC236}">
                <a16:creationId xmlns:a16="http://schemas.microsoft.com/office/drawing/2014/main" id="{D87393E3-FC9D-499A-A5CC-F6BA12EC6FF1}"/>
              </a:ext>
            </a:extLst>
          </p:cNvPr>
          <p:cNvGraphicFramePr>
            <a:graphicFrameLocks noGrp="1"/>
          </p:cNvGraphicFramePr>
          <p:nvPr>
            <p:extLst>
              <p:ext uri="{D42A27DB-BD31-4B8C-83A1-F6EECF244321}">
                <p14:modId xmlns:p14="http://schemas.microsoft.com/office/powerpoint/2010/main" val="1247822578"/>
              </p:ext>
            </p:extLst>
          </p:nvPr>
        </p:nvGraphicFramePr>
        <p:xfrm>
          <a:off x="1450767" y="4456872"/>
          <a:ext cx="5942027" cy="771692"/>
        </p:xfrm>
        <a:graphic>
          <a:graphicData uri="http://schemas.openxmlformats.org/drawingml/2006/table">
            <a:tbl>
              <a:tblPr firstRow="1" bandRow="1">
                <a:tableStyleId>{5940675A-B579-460E-94D1-54222C63F5DA}</a:tableStyleId>
              </a:tblPr>
              <a:tblGrid>
                <a:gridCol w="848861">
                  <a:extLst>
                    <a:ext uri="{9D8B030D-6E8A-4147-A177-3AD203B41FA5}">
                      <a16:colId xmlns:a16="http://schemas.microsoft.com/office/drawing/2014/main" val="1840706396"/>
                    </a:ext>
                  </a:extLst>
                </a:gridCol>
                <a:gridCol w="848861">
                  <a:extLst>
                    <a:ext uri="{9D8B030D-6E8A-4147-A177-3AD203B41FA5}">
                      <a16:colId xmlns:a16="http://schemas.microsoft.com/office/drawing/2014/main" val="768451031"/>
                    </a:ext>
                  </a:extLst>
                </a:gridCol>
                <a:gridCol w="848861">
                  <a:extLst>
                    <a:ext uri="{9D8B030D-6E8A-4147-A177-3AD203B41FA5}">
                      <a16:colId xmlns:a16="http://schemas.microsoft.com/office/drawing/2014/main" val="46468496"/>
                    </a:ext>
                  </a:extLst>
                </a:gridCol>
                <a:gridCol w="848861">
                  <a:extLst>
                    <a:ext uri="{9D8B030D-6E8A-4147-A177-3AD203B41FA5}">
                      <a16:colId xmlns:a16="http://schemas.microsoft.com/office/drawing/2014/main" val="2999228619"/>
                    </a:ext>
                  </a:extLst>
                </a:gridCol>
                <a:gridCol w="848861">
                  <a:extLst>
                    <a:ext uri="{9D8B030D-6E8A-4147-A177-3AD203B41FA5}">
                      <a16:colId xmlns:a16="http://schemas.microsoft.com/office/drawing/2014/main" val="3910932142"/>
                    </a:ext>
                  </a:extLst>
                </a:gridCol>
                <a:gridCol w="848861">
                  <a:extLst>
                    <a:ext uri="{9D8B030D-6E8A-4147-A177-3AD203B41FA5}">
                      <a16:colId xmlns:a16="http://schemas.microsoft.com/office/drawing/2014/main" val="3388121844"/>
                    </a:ext>
                  </a:extLst>
                </a:gridCol>
                <a:gridCol w="848861">
                  <a:extLst>
                    <a:ext uri="{9D8B030D-6E8A-4147-A177-3AD203B41FA5}">
                      <a16:colId xmlns:a16="http://schemas.microsoft.com/office/drawing/2014/main" val="4229837943"/>
                    </a:ext>
                  </a:extLst>
                </a:gridCol>
              </a:tblGrid>
              <a:tr h="771692">
                <a:tc>
                  <a:txBody>
                    <a:bodyPr/>
                    <a:lstStyle/>
                    <a:p>
                      <a:pPr algn="ctr"/>
                      <a:r>
                        <a:rPr lang="en-GB" sz="2500" b="1" dirty="0">
                          <a:solidFill>
                            <a:srgbClr val="FF0000"/>
                          </a:solidFill>
                          <a:latin typeface="Century Gothic" panose="020B0502020202020204" pitchFamily="34" charset="0"/>
                        </a:rPr>
                        <a:t>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solidFill>
                            <a:srgbClr val="FF0000"/>
                          </a:solidFill>
                          <a:latin typeface="Century Gothic" panose="020B0502020202020204" pitchFamily="34" charset="0"/>
                        </a:rPr>
                        <a:t>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solidFill>
                            <a:srgbClr val="FF0000"/>
                          </a:solidFill>
                          <a:latin typeface="Century Gothic" panose="020B0502020202020204" pitchFamily="34" charset="0"/>
                        </a:rPr>
                        <a:t>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solidFill>
                            <a:srgbClr val="FF0000"/>
                          </a:solidFill>
                          <a:latin typeface="Century Gothic" panose="020B0502020202020204" pitchFamily="34" charset="0"/>
                        </a:rPr>
                        <a:t>12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76619148"/>
                  </a:ext>
                </a:extLst>
              </a:tr>
            </a:tbl>
          </a:graphicData>
        </a:graphic>
      </p:graphicFrame>
    </p:spTree>
    <p:extLst>
      <p:ext uri="{BB962C8B-B14F-4D97-AF65-F5344CB8AC3E}">
        <p14:creationId xmlns:p14="http://schemas.microsoft.com/office/powerpoint/2010/main" val="4046886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Colour the counters to match the calculation. </a:t>
            </a:r>
          </a:p>
          <a:p>
            <a:pPr algn="ctr"/>
            <a:r>
              <a:rPr lang="en-GB" sz="2000" b="1" dirty="0">
                <a:solidFill>
                  <a:schemeClr val="tx1"/>
                </a:solidFill>
                <a:latin typeface="Century Gothic" panose="020B0502020202020204" pitchFamily="34" charset="0"/>
              </a:rPr>
              <a:t>Use different colours to show the two parts.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31" name="Table 30">
            <a:extLst>
              <a:ext uri="{FF2B5EF4-FFF2-40B4-BE49-F238E27FC236}">
                <a16:creationId xmlns:a16="http://schemas.microsoft.com/office/drawing/2014/main" id="{E53A0939-E0A1-458A-96DC-8C6C84BCC412}"/>
              </a:ext>
            </a:extLst>
          </p:cNvPr>
          <p:cNvGraphicFramePr>
            <a:graphicFrameLocks noGrp="1"/>
          </p:cNvGraphicFramePr>
          <p:nvPr>
            <p:extLst>
              <p:ext uri="{D42A27DB-BD31-4B8C-83A1-F6EECF244321}">
                <p14:modId xmlns:p14="http://schemas.microsoft.com/office/powerpoint/2010/main" val="2116898321"/>
              </p:ext>
            </p:extLst>
          </p:nvPr>
        </p:nvGraphicFramePr>
        <p:xfrm>
          <a:off x="3132000" y="2620665"/>
          <a:ext cx="2880000" cy="1152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1545524911"/>
                    </a:ext>
                  </a:extLst>
                </a:gridCol>
                <a:gridCol w="576000">
                  <a:extLst>
                    <a:ext uri="{9D8B030D-6E8A-4147-A177-3AD203B41FA5}">
                      <a16:colId xmlns:a16="http://schemas.microsoft.com/office/drawing/2014/main" val="3368159489"/>
                    </a:ext>
                  </a:extLst>
                </a:gridCol>
                <a:gridCol w="576000">
                  <a:extLst>
                    <a:ext uri="{9D8B030D-6E8A-4147-A177-3AD203B41FA5}">
                      <a16:colId xmlns:a16="http://schemas.microsoft.com/office/drawing/2014/main" val="235254331"/>
                    </a:ext>
                  </a:extLst>
                </a:gridCol>
                <a:gridCol w="576000">
                  <a:extLst>
                    <a:ext uri="{9D8B030D-6E8A-4147-A177-3AD203B41FA5}">
                      <a16:colId xmlns:a16="http://schemas.microsoft.com/office/drawing/2014/main" val="26102364"/>
                    </a:ext>
                  </a:extLst>
                </a:gridCol>
                <a:gridCol w="576000">
                  <a:extLst>
                    <a:ext uri="{9D8B030D-6E8A-4147-A177-3AD203B41FA5}">
                      <a16:colId xmlns:a16="http://schemas.microsoft.com/office/drawing/2014/main" val="2733062853"/>
                    </a:ext>
                  </a:extLst>
                </a:gridCol>
              </a:tblGrid>
              <a:tr h="576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2239999527"/>
                  </a:ext>
                </a:extLst>
              </a:tr>
              <a:tr h="576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660938454"/>
                  </a:ext>
                </a:extLst>
              </a:tr>
            </a:tbl>
          </a:graphicData>
        </a:graphic>
      </p:graphicFrame>
      <p:graphicFrame>
        <p:nvGraphicFramePr>
          <p:cNvPr id="36" name="Table 35">
            <a:extLst>
              <a:ext uri="{FF2B5EF4-FFF2-40B4-BE49-F238E27FC236}">
                <a16:creationId xmlns:a16="http://schemas.microsoft.com/office/drawing/2014/main" id="{9739876A-4319-4E6C-9A06-860E47580B85}"/>
              </a:ext>
            </a:extLst>
          </p:cNvPr>
          <p:cNvGraphicFramePr>
            <a:graphicFrameLocks noGrp="1"/>
          </p:cNvGraphicFramePr>
          <p:nvPr>
            <p:extLst>
              <p:ext uri="{D42A27DB-BD31-4B8C-83A1-F6EECF244321}">
                <p14:modId xmlns:p14="http://schemas.microsoft.com/office/powerpoint/2010/main" val="2246364471"/>
              </p:ext>
            </p:extLst>
          </p:nvPr>
        </p:nvGraphicFramePr>
        <p:xfrm>
          <a:off x="2818155" y="1882289"/>
          <a:ext cx="3507690" cy="463016"/>
        </p:xfrm>
        <a:graphic>
          <a:graphicData uri="http://schemas.openxmlformats.org/drawingml/2006/table">
            <a:tbl>
              <a:tblPr firstRow="1" bandRow="1">
                <a:tableStyleId>{5940675A-B579-460E-94D1-54222C63F5DA}</a:tableStyleId>
              </a:tblPr>
              <a:tblGrid>
                <a:gridCol w="701538">
                  <a:extLst>
                    <a:ext uri="{9D8B030D-6E8A-4147-A177-3AD203B41FA5}">
                      <a16:colId xmlns:a16="http://schemas.microsoft.com/office/drawing/2014/main" val="1840706396"/>
                    </a:ext>
                  </a:extLst>
                </a:gridCol>
                <a:gridCol w="701538">
                  <a:extLst>
                    <a:ext uri="{9D8B030D-6E8A-4147-A177-3AD203B41FA5}">
                      <a16:colId xmlns:a16="http://schemas.microsoft.com/office/drawing/2014/main" val="768451031"/>
                    </a:ext>
                  </a:extLst>
                </a:gridCol>
                <a:gridCol w="701538">
                  <a:extLst>
                    <a:ext uri="{9D8B030D-6E8A-4147-A177-3AD203B41FA5}">
                      <a16:colId xmlns:a16="http://schemas.microsoft.com/office/drawing/2014/main" val="46468496"/>
                    </a:ext>
                  </a:extLst>
                </a:gridCol>
                <a:gridCol w="701538">
                  <a:extLst>
                    <a:ext uri="{9D8B030D-6E8A-4147-A177-3AD203B41FA5}">
                      <a16:colId xmlns:a16="http://schemas.microsoft.com/office/drawing/2014/main" val="3388121844"/>
                    </a:ext>
                  </a:extLst>
                </a:gridCol>
                <a:gridCol w="701538">
                  <a:extLst>
                    <a:ext uri="{9D8B030D-6E8A-4147-A177-3AD203B41FA5}">
                      <a16:colId xmlns:a16="http://schemas.microsoft.com/office/drawing/2014/main" val="4229837943"/>
                    </a:ext>
                  </a:extLst>
                </a:gridCol>
              </a:tblGrid>
              <a:tr h="463016">
                <a:tc>
                  <a:txBody>
                    <a:bodyPr/>
                    <a:lstStyle/>
                    <a:p>
                      <a:pPr algn="ctr"/>
                      <a:r>
                        <a:rPr lang="en-GB" sz="2500" b="1" dirty="0">
                          <a:latin typeface="Century Gothic" panose="020B0502020202020204" pitchFamily="34" charset="0"/>
                        </a:rPr>
                        <a:t>7</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6</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13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76619148"/>
                  </a:ext>
                </a:extLst>
              </a:tr>
            </a:tbl>
          </a:graphicData>
        </a:graphic>
      </p:graphicFrame>
      <p:graphicFrame>
        <p:nvGraphicFramePr>
          <p:cNvPr id="37" name="Table 36">
            <a:extLst>
              <a:ext uri="{FF2B5EF4-FFF2-40B4-BE49-F238E27FC236}">
                <a16:creationId xmlns:a16="http://schemas.microsoft.com/office/drawing/2014/main" id="{168641F4-467A-486A-9002-2DA60DCEFAB8}"/>
              </a:ext>
            </a:extLst>
          </p:cNvPr>
          <p:cNvGraphicFramePr>
            <a:graphicFrameLocks noGrp="1"/>
          </p:cNvGraphicFramePr>
          <p:nvPr>
            <p:extLst>
              <p:ext uri="{D42A27DB-BD31-4B8C-83A1-F6EECF244321}">
                <p14:modId xmlns:p14="http://schemas.microsoft.com/office/powerpoint/2010/main" val="2204989107"/>
              </p:ext>
            </p:extLst>
          </p:nvPr>
        </p:nvGraphicFramePr>
        <p:xfrm>
          <a:off x="3132000" y="4166764"/>
          <a:ext cx="2880000" cy="1152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1545524911"/>
                    </a:ext>
                  </a:extLst>
                </a:gridCol>
                <a:gridCol w="576000">
                  <a:extLst>
                    <a:ext uri="{9D8B030D-6E8A-4147-A177-3AD203B41FA5}">
                      <a16:colId xmlns:a16="http://schemas.microsoft.com/office/drawing/2014/main" val="3368159489"/>
                    </a:ext>
                  </a:extLst>
                </a:gridCol>
                <a:gridCol w="576000">
                  <a:extLst>
                    <a:ext uri="{9D8B030D-6E8A-4147-A177-3AD203B41FA5}">
                      <a16:colId xmlns:a16="http://schemas.microsoft.com/office/drawing/2014/main" val="235254331"/>
                    </a:ext>
                  </a:extLst>
                </a:gridCol>
                <a:gridCol w="576000">
                  <a:extLst>
                    <a:ext uri="{9D8B030D-6E8A-4147-A177-3AD203B41FA5}">
                      <a16:colId xmlns:a16="http://schemas.microsoft.com/office/drawing/2014/main" val="26102364"/>
                    </a:ext>
                  </a:extLst>
                </a:gridCol>
                <a:gridCol w="576000">
                  <a:extLst>
                    <a:ext uri="{9D8B030D-6E8A-4147-A177-3AD203B41FA5}">
                      <a16:colId xmlns:a16="http://schemas.microsoft.com/office/drawing/2014/main" val="2733062853"/>
                    </a:ext>
                  </a:extLst>
                </a:gridCol>
              </a:tblGrid>
              <a:tr h="576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2239999527"/>
                  </a:ext>
                </a:extLst>
              </a:tr>
              <a:tr h="576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660938454"/>
                  </a:ext>
                </a:extLst>
              </a:tr>
            </a:tbl>
          </a:graphicData>
        </a:graphic>
      </p:graphicFrame>
    </p:spTree>
    <p:extLst>
      <p:ext uri="{BB962C8B-B14F-4D97-AF65-F5344CB8AC3E}">
        <p14:creationId xmlns:p14="http://schemas.microsoft.com/office/powerpoint/2010/main" val="24310209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Colour the counters to match the calculation. </a:t>
            </a:r>
          </a:p>
          <a:p>
            <a:pPr algn="ctr"/>
            <a:r>
              <a:rPr lang="en-GB" sz="2000" b="1" dirty="0">
                <a:solidFill>
                  <a:schemeClr val="tx1"/>
                </a:solidFill>
                <a:latin typeface="Century Gothic" panose="020B0502020202020204" pitchFamily="34" charset="0"/>
              </a:rPr>
              <a:t>Use different colours to show the two parts.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5" name="Table 14">
            <a:extLst>
              <a:ext uri="{FF2B5EF4-FFF2-40B4-BE49-F238E27FC236}">
                <a16:creationId xmlns:a16="http://schemas.microsoft.com/office/drawing/2014/main" id="{2F21F8BD-CD00-4583-84DA-DFD934D24A90}"/>
              </a:ext>
            </a:extLst>
          </p:cNvPr>
          <p:cNvGraphicFramePr>
            <a:graphicFrameLocks noGrp="1"/>
          </p:cNvGraphicFramePr>
          <p:nvPr>
            <p:extLst>
              <p:ext uri="{D42A27DB-BD31-4B8C-83A1-F6EECF244321}">
                <p14:modId xmlns:p14="http://schemas.microsoft.com/office/powerpoint/2010/main" val="801483992"/>
              </p:ext>
            </p:extLst>
          </p:nvPr>
        </p:nvGraphicFramePr>
        <p:xfrm>
          <a:off x="3132000" y="2620665"/>
          <a:ext cx="2880000" cy="1152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1545524911"/>
                    </a:ext>
                  </a:extLst>
                </a:gridCol>
                <a:gridCol w="576000">
                  <a:extLst>
                    <a:ext uri="{9D8B030D-6E8A-4147-A177-3AD203B41FA5}">
                      <a16:colId xmlns:a16="http://schemas.microsoft.com/office/drawing/2014/main" val="3368159489"/>
                    </a:ext>
                  </a:extLst>
                </a:gridCol>
                <a:gridCol w="576000">
                  <a:extLst>
                    <a:ext uri="{9D8B030D-6E8A-4147-A177-3AD203B41FA5}">
                      <a16:colId xmlns:a16="http://schemas.microsoft.com/office/drawing/2014/main" val="235254331"/>
                    </a:ext>
                  </a:extLst>
                </a:gridCol>
                <a:gridCol w="576000">
                  <a:extLst>
                    <a:ext uri="{9D8B030D-6E8A-4147-A177-3AD203B41FA5}">
                      <a16:colId xmlns:a16="http://schemas.microsoft.com/office/drawing/2014/main" val="26102364"/>
                    </a:ext>
                  </a:extLst>
                </a:gridCol>
                <a:gridCol w="576000">
                  <a:extLst>
                    <a:ext uri="{9D8B030D-6E8A-4147-A177-3AD203B41FA5}">
                      <a16:colId xmlns:a16="http://schemas.microsoft.com/office/drawing/2014/main" val="2733062853"/>
                    </a:ext>
                  </a:extLst>
                </a:gridCol>
              </a:tblGrid>
              <a:tr h="576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chemeClr val="accent1">
                              <a:lumMod val="75000"/>
                            </a:schemeClr>
                          </a:solidFill>
                          <a:latin typeface="Century Gothic" panose="020B0502020202020204" pitchFamily="34" charset="0"/>
                          <a:sym typeface="Wingdings 2" panose="05020102010507070707" pitchFamily="18" charset="2"/>
                        </a:rPr>
                        <a:t></a:t>
                      </a: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2239999527"/>
                  </a:ext>
                </a:extLst>
              </a:tr>
              <a:tr h="576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chemeClr val="accent1">
                              <a:lumMod val="75000"/>
                            </a:schemeClr>
                          </a:solidFill>
                          <a:latin typeface="Century Gothic" panose="020B0502020202020204" pitchFamily="34" charset="0"/>
                          <a:sym typeface="Wingdings 2" panose="05020102010507070707" pitchFamily="18" charset="2"/>
                        </a:rPr>
                        <a:t></a:t>
                      </a: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chemeClr val="accent1">
                              <a:lumMod val="75000"/>
                            </a:schemeClr>
                          </a:solidFill>
                          <a:latin typeface="Century Gothic" panose="020B0502020202020204" pitchFamily="34" charset="0"/>
                          <a:sym typeface="Wingdings 2" panose="05020102010507070707" pitchFamily="18" charset="2"/>
                        </a:rPr>
                        <a:t></a:t>
                      </a: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660938454"/>
                  </a:ext>
                </a:extLst>
              </a:tr>
            </a:tbl>
          </a:graphicData>
        </a:graphic>
      </p:graphicFrame>
      <p:graphicFrame>
        <p:nvGraphicFramePr>
          <p:cNvPr id="34" name="Table 33">
            <a:extLst>
              <a:ext uri="{FF2B5EF4-FFF2-40B4-BE49-F238E27FC236}">
                <a16:creationId xmlns:a16="http://schemas.microsoft.com/office/drawing/2014/main" id="{69B935D1-5CAB-43CA-840B-9A2F78FA85CD}"/>
              </a:ext>
            </a:extLst>
          </p:cNvPr>
          <p:cNvGraphicFramePr>
            <a:graphicFrameLocks noGrp="1"/>
          </p:cNvGraphicFramePr>
          <p:nvPr/>
        </p:nvGraphicFramePr>
        <p:xfrm>
          <a:off x="2818155" y="1882289"/>
          <a:ext cx="3507690" cy="463016"/>
        </p:xfrm>
        <a:graphic>
          <a:graphicData uri="http://schemas.openxmlformats.org/drawingml/2006/table">
            <a:tbl>
              <a:tblPr firstRow="1" bandRow="1">
                <a:tableStyleId>{5940675A-B579-460E-94D1-54222C63F5DA}</a:tableStyleId>
              </a:tblPr>
              <a:tblGrid>
                <a:gridCol w="701538">
                  <a:extLst>
                    <a:ext uri="{9D8B030D-6E8A-4147-A177-3AD203B41FA5}">
                      <a16:colId xmlns:a16="http://schemas.microsoft.com/office/drawing/2014/main" val="1840706396"/>
                    </a:ext>
                  </a:extLst>
                </a:gridCol>
                <a:gridCol w="701538">
                  <a:extLst>
                    <a:ext uri="{9D8B030D-6E8A-4147-A177-3AD203B41FA5}">
                      <a16:colId xmlns:a16="http://schemas.microsoft.com/office/drawing/2014/main" val="768451031"/>
                    </a:ext>
                  </a:extLst>
                </a:gridCol>
                <a:gridCol w="701538">
                  <a:extLst>
                    <a:ext uri="{9D8B030D-6E8A-4147-A177-3AD203B41FA5}">
                      <a16:colId xmlns:a16="http://schemas.microsoft.com/office/drawing/2014/main" val="46468496"/>
                    </a:ext>
                  </a:extLst>
                </a:gridCol>
                <a:gridCol w="701538">
                  <a:extLst>
                    <a:ext uri="{9D8B030D-6E8A-4147-A177-3AD203B41FA5}">
                      <a16:colId xmlns:a16="http://schemas.microsoft.com/office/drawing/2014/main" val="3388121844"/>
                    </a:ext>
                  </a:extLst>
                </a:gridCol>
                <a:gridCol w="701538">
                  <a:extLst>
                    <a:ext uri="{9D8B030D-6E8A-4147-A177-3AD203B41FA5}">
                      <a16:colId xmlns:a16="http://schemas.microsoft.com/office/drawing/2014/main" val="4229837943"/>
                    </a:ext>
                  </a:extLst>
                </a:gridCol>
              </a:tblGrid>
              <a:tr h="463016">
                <a:tc>
                  <a:txBody>
                    <a:bodyPr/>
                    <a:lstStyle/>
                    <a:p>
                      <a:pPr algn="ctr"/>
                      <a:r>
                        <a:rPr lang="en-GB" sz="2500" b="1" dirty="0">
                          <a:latin typeface="Century Gothic" panose="020B0502020202020204" pitchFamily="34" charset="0"/>
                        </a:rPr>
                        <a:t>7</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6</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latin typeface="Century Gothic" panose="020B0502020202020204" pitchFamily="34" charset="0"/>
                        </a:rPr>
                        <a:t>13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76619148"/>
                  </a:ext>
                </a:extLst>
              </a:tr>
            </a:tbl>
          </a:graphicData>
        </a:graphic>
      </p:graphicFrame>
      <p:graphicFrame>
        <p:nvGraphicFramePr>
          <p:cNvPr id="36" name="Table 35">
            <a:extLst>
              <a:ext uri="{FF2B5EF4-FFF2-40B4-BE49-F238E27FC236}">
                <a16:creationId xmlns:a16="http://schemas.microsoft.com/office/drawing/2014/main" id="{3B128036-D34D-43EE-AD41-2CA8DD870FF9}"/>
              </a:ext>
            </a:extLst>
          </p:cNvPr>
          <p:cNvGraphicFramePr>
            <a:graphicFrameLocks noGrp="1"/>
          </p:cNvGraphicFramePr>
          <p:nvPr>
            <p:extLst>
              <p:ext uri="{D42A27DB-BD31-4B8C-83A1-F6EECF244321}">
                <p14:modId xmlns:p14="http://schemas.microsoft.com/office/powerpoint/2010/main" val="2189892247"/>
              </p:ext>
            </p:extLst>
          </p:nvPr>
        </p:nvGraphicFramePr>
        <p:xfrm>
          <a:off x="3132000" y="4166764"/>
          <a:ext cx="2880000" cy="1152000"/>
        </p:xfrm>
        <a:graphic>
          <a:graphicData uri="http://schemas.openxmlformats.org/drawingml/2006/table">
            <a:tbl>
              <a:tblPr firstRow="1" bandRow="1">
                <a:tableStyleId>{5940675A-B579-460E-94D1-54222C63F5DA}</a:tableStyleId>
              </a:tblPr>
              <a:tblGrid>
                <a:gridCol w="576000">
                  <a:extLst>
                    <a:ext uri="{9D8B030D-6E8A-4147-A177-3AD203B41FA5}">
                      <a16:colId xmlns:a16="http://schemas.microsoft.com/office/drawing/2014/main" val="1545524911"/>
                    </a:ext>
                  </a:extLst>
                </a:gridCol>
                <a:gridCol w="576000">
                  <a:extLst>
                    <a:ext uri="{9D8B030D-6E8A-4147-A177-3AD203B41FA5}">
                      <a16:colId xmlns:a16="http://schemas.microsoft.com/office/drawing/2014/main" val="3368159489"/>
                    </a:ext>
                  </a:extLst>
                </a:gridCol>
                <a:gridCol w="576000">
                  <a:extLst>
                    <a:ext uri="{9D8B030D-6E8A-4147-A177-3AD203B41FA5}">
                      <a16:colId xmlns:a16="http://schemas.microsoft.com/office/drawing/2014/main" val="235254331"/>
                    </a:ext>
                  </a:extLst>
                </a:gridCol>
                <a:gridCol w="576000">
                  <a:extLst>
                    <a:ext uri="{9D8B030D-6E8A-4147-A177-3AD203B41FA5}">
                      <a16:colId xmlns:a16="http://schemas.microsoft.com/office/drawing/2014/main" val="26102364"/>
                    </a:ext>
                  </a:extLst>
                </a:gridCol>
                <a:gridCol w="576000">
                  <a:extLst>
                    <a:ext uri="{9D8B030D-6E8A-4147-A177-3AD203B41FA5}">
                      <a16:colId xmlns:a16="http://schemas.microsoft.com/office/drawing/2014/main" val="2733062853"/>
                    </a:ext>
                  </a:extLst>
                </a:gridCol>
              </a:tblGrid>
              <a:tr h="576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chemeClr val="accent1">
                              <a:lumMod val="75000"/>
                            </a:schemeClr>
                          </a:solidFill>
                          <a:latin typeface="Century Gothic" panose="020B0502020202020204" pitchFamily="34" charset="0"/>
                          <a:sym typeface="Wingdings 2" panose="05020102010507070707" pitchFamily="18" charset="2"/>
                        </a:rPr>
                        <a:t></a:t>
                      </a: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chemeClr val="accent1">
                              <a:lumMod val="75000"/>
                            </a:schemeClr>
                          </a:solidFill>
                          <a:latin typeface="Century Gothic" panose="020B0502020202020204" pitchFamily="34" charset="0"/>
                          <a:sym typeface="Wingdings 2" panose="05020102010507070707" pitchFamily="18" charset="2"/>
                        </a:rPr>
                        <a:t></a:t>
                      </a: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dirty="0">
                          <a:solidFill>
                            <a:schemeClr val="accent1">
                              <a:lumMod val="75000"/>
                            </a:schemeClr>
                          </a:solidFill>
                          <a:latin typeface="Century Gothic" panose="020B0502020202020204" pitchFamily="34" charset="0"/>
                          <a:sym typeface="Wingdings 2" panose="05020102010507070707" pitchFamily="18" charset="2"/>
                        </a:rPr>
                        <a:t></a:t>
                      </a: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2239999527"/>
                  </a:ext>
                </a:extLst>
              </a:tr>
              <a:tr h="576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200" b="1" dirty="0">
                        <a:solidFill>
                          <a:schemeClr val="accent1">
                            <a:lumMod val="75000"/>
                          </a:schemeClr>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660938454"/>
                  </a:ext>
                </a:extLst>
              </a:tr>
            </a:tbl>
          </a:graphicData>
        </a:graphic>
      </p:graphicFrame>
    </p:spTree>
    <p:extLst>
      <p:ext uri="{BB962C8B-B14F-4D97-AF65-F5344CB8AC3E}">
        <p14:creationId xmlns:p14="http://schemas.microsoft.com/office/powerpoint/2010/main" val="4718031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Dave has 13 counters. Some are red and some are yellow.</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different ways can you make a total of 13?</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smtClean="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Show </a:t>
            </a:r>
            <a:r>
              <a:rPr lang="en-GB" sz="2000" b="1" u="sng" dirty="0">
                <a:solidFill>
                  <a:schemeClr val="tx1"/>
                </a:solidFill>
                <a:latin typeface="Century Gothic" panose="020B0502020202020204" pitchFamily="34" charset="0"/>
              </a:rPr>
              <a:t>one</a:t>
            </a:r>
            <a:r>
              <a:rPr lang="en-GB" sz="2000" b="1" dirty="0">
                <a:solidFill>
                  <a:schemeClr val="tx1"/>
                </a:solidFill>
                <a:latin typeface="Century Gothic" panose="020B0502020202020204" pitchFamily="34" charset="0"/>
              </a:rPr>
              <a:t> way on the ten frames below.</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3" name="Table 12">
            <a:extLst>
              <a:ext uri="{FF2B5EF4-FFF2-40B4-BE49-F238E27FC236}">
                <a16:creationId xmlns:a16="http://schemas.microsoft.com/office/drawing/2014/main" id="{954672FA-D077-4A2E-B7FB-97C98AD22B20}"/>
              </a:ext>
            </a:extLst>
          </p:cNvPr>
          <p:cNvGraphicFramePr>
            <a:graphicFrameLocks noGrp="1"/>
          </p:cNvGraphicFramePr>
          <p:nvPr>
            <p:extLst>
              <p:ext uri="{D42A27DB-BD31-4B8C-83A1-F6EECF244321}">
                <p14:modId xmlns:p14="http://schemas.microsoft.com/office/powerpoint/2010/main" val="296131292"/>
              </p:ext>
            </p:extLst>
          </p:nvPr>
        </p:nvGraphicFramePr>
        <p:xfrm>
          <a:off x="4927875" y="3859177"/>
          <a:ext cx="2665850" cy="1079944"/>
        </p:xfrm>
        <a:graphic>
          <a:graphicData uri="http://schemas.openxmlformats.org/drawingml/2006/table">
            <a:tbl>
              <a:tblPr firstRow="1" bandRow="1">
                <a:tableStyleId>{5940675A-B579-460E-94D1-54222C63F5DA}</a:tableStyleId>
              </a:tblPr>
              <a:tblGrid>
                <a:gridCol w="533170">
                  <a:extLst>
                    <a:ext uri="{9D8B030D-6E8A-4147-A177-3AD203B41FA5}">
                      <a16:colId xmlns:a16="http://schemas.microsoft.com/office/drawing/2014/main" val="1545524911"/>
                    </a:ext>
                  </a:extLst>
                </a:gridCol>
                <a:gridCol w="533170">
                  <a:extLst>
                    <a:ext uri="{9D8B030D-6E8A-4147-A177-3AD203B41FA5}">
                      <a16:colId xmlns:a16="http://schemas.microsoft.com/office/drawing/2014/main" val="3368159489"/>
                    </a:ext>
                  </a:extLst>
                </a:gridCol>
                <a:gridCol w="533170">
                  <a:extLst>
                    <a:ext uri="{9D8B030D-6E8A-4147-A177-3AD203B41FA5}">
                      <a16:colId xmlns:a16="http://schemas.microsoft.com/office/drawing/2014/main" val="235254331"/>
                    </a:ext>
                  </a:extLst>
                </a:gridCol>
                <a:gridCol w="533170">
                  <a:extLst>
                    <a:ext uri="{9D8B030D-6E8A-4147-A177-3AD203B41FA5}">
                      <a16:colId xmlns:a16="http://schemas.microsoft.com/office/drawing/2014/main" val="26102364"/>
                    </a:ext>
                  </a:extLst>
                </a:gridCol>
                <a:gridCol w="533170">
                  <a:extLst>
                    <a:ext uri="{9D8B030D-6E8A-4147-A177-3AD203B41FA5}">
                      <a16:colId xmlns:a16="http://schemas.microsoft.com/office/drawing/2014/main" val="2733062853"/>
                    </a:ext>
                  </a:extLst>
                </a:gridCol>
              </a:tblGrid>
              <a:tr h="53997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2239999527"/>
                  </a:ext>
                </a:extLst>
              </a:tr>
              <a:tr h="53997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C642B6"/>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3660938454"/>
                  </a:ext>
                </a:extLst>
              </a:tr>
            </a:tbl>
          </a:graphicData>
        </a:graphic>
      </p:graphicFrame>
      <p:graphicFrame>
        <p:nvGraphicFramePr>
          <p:cNvPr id="14" name="Table 13">
            <a:extLst>
              <a:ext uri="{FF2B5EF4-FFF2-40B4-BE49-F238E27FC236}">
                <a16:creationId xmlns:a16="http://schemas.microsoft.com/office/drawing/2014/main" id="{C3EEE924-E4BB-4649-9FC1-DCBF5C4B4198}"/>
              </a:ext>
            </a:extLst>
          </p:cNvPr>
          <p:cNvGraphicFramePr>
            <a:graphicFrameLocks noGrp="1"/>
          </p:cNvGraphicFramePr>
          <p:nvPr>
            <p:extLst>
              <p:ext uri="{D42A27DB-BD31-4B8C-83A1-F6EECF244321}">
                <p14:modId xmlns:p14="http://schemas.microsoft.com/office/powerpoint/2010/main" val="1847156325"/>
              </p:ext>
            </p:extLst>
          </p:nvPr>
        </p:nvGraphicFramePr>
        <p:xfrm>
          <a:off x="1424284" y="3864521"/>
          <a:ext cx="2665850" cy="1079944"/>
        </p:xfrm>
        <a:graphic>
          <a:graphicData uri="http://schemas.openxmlformats.org/drawingml/2006/table">
            <a:tbl>
              <a:tblPr firstRow="1" bandRow="1">
                <a:tableStyleId>{5940675A-B579-460E-94D1-54222C63F5DA}</a:tableStyleId>
              </a:tblPr>
              <a:tblGrid>
                <a:gridCol w="533170">
                  <a:extLst>
                    <a:ext uri="{9D8B030D-6E8A-4147-A177-3AD203B41FA5}">
                      <a16:colId xmlns:a16="http://schemas.microsoft.com/office/drawing/2014/main" val="1545524911"/>
                    </a:ext>
                  </a:extLst>
                </a:gridCol>
                <a:gridCol w="533170">
                  <a:extLst>
                    <a:ext uri="{9D8B030D-6E8A-4147-A177-3AD203B41FA5}">
                      <a16:colId xmlns:a16="http://schemas.microsoft.com/office/drawing/2014/main" val="3368159489"/>
                    </a:ext>
                  </a:extLst>
                </a:gridCol>
                <a:gridCol w="533170">
                  <a:extLst>
                    <a:ext uri="{9D8B030D-6E8A-4147-A177-3AD203B41FA5}">
                      <a16:colId xmlns:a16="http://schemas.microsoft.com/office/drawing/2014/main" val="235254331"/>
                    </a:ext>
                  </a:extLst>
                </a:gridCol>
                <a:gridCol w="533170">
                  <a:extLst>
                    <a:ext uri="{9D8B030D-6E8A-4147-A177-3AD203B41FA5}">
                      <a16:colId xmlns:a16="http://schemas.microsoft.com/office/drawing/2014/main" val="26102364"/>
                    </a:ext>
                  </a:extLst>
                </a:gridCol>
                <a:gridCol w="533170">
                  <a:extLst>
                    <a:ext uri="{9D8B030D-6E8A-4147-A177-3AD203B41FA5}">
                      <a16:colId xmlns:a16="http://schemas.microsoft.com/office/drawing/2014/main" val="2733062853"/>
                    </a:ext>
                  </a:extLst>
                </a:gridCol>
              </a:tblGrid>
              <a:tr h="53997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C642B6"/>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2239999527"/>
                  </a:ext>
                </a:extLst>
              </a:tr>
              <a:tr h="53997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b="1" dirty="0">
                        <a:solidFill>
                          <a:srgbClr val="92D050"/>
                        </a:solidFill>
                        <a:latin typeface="Century Gothic" panose="020B0502020202020204" pitchFamily="34" charset="0"/>
                      </a:endParaRPr>
                    </a:p>
                  </a:txBody>
                  <a:tcPr marL="0" marR="0" marT="0" marB="0">
                    <a:solidFill>
                      <a:schemeClr val="bg1"/>
                    </a:solidFill>
                  </a:tcPr>
                </a:tc>
                <a:extLst>
                  <a:ext uri="{0D108BD9-81ED-4DB2-BD59-A6C34878D82A}">
                    <a16:rowId xmlns:a16="http://schemas.microsoft.com/office/drawing/2014/main" val="3660938454"/>
                  </a:ext>
                </a:extLst>
              </a:tr>
            </a:tbl>
          </a:graphicData>
        </a:graphic>
      </p:graphicFrame>
    </p:spTree>
    <p:extLst>
      <p:ext uri="{BB962C8B-B14F-4D97-AF65-F5344CB8AC3E}">
        <p14:creationId xmlns:p14="http://schemas.microsoft.com/office/powerpoint/2010/main" val="14501941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Dave has 13 counters. Some are red and some are yellow.</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different ways can you make a total of 13?</a:t>
            </a:r>
          </a:p>
          <a:p>
            <a:pPr algn="ctr"/>
            <a:endParaRPr lang="en-GB" sz="2000" b="1" dirty="0">
              <a:solidFill>
                <a:schemeClr val="tx1"/>
              </a:solidFill>
              <a:latin typeface="Century Gothic" panose="020B0502020202020204" pitchFamily="34" charset="0"/>
            </a:endParaRPr>
          </a:p>
          <a:p>
            <a:pPr algn="ctr"/>
            <a:r>
              <a:rPr lang="en-GB" sz="2000" b="1" dirty="0" smtClean="0">
                <a:solidFill>
                  <a:srgbClr val="FF0000"/>
                </a:solidFill>
                <a:latin typeface="Century Gothic" panose="020B0502020202020204" pitchFamily="34" charset="0"/>
              </a:rPr>
              <a:t>Possible answers:</a:t>
            </a:r>
          </a:p>
          <a:p>
            <a:pPr algn="ctr"/>
            <a:r>
              <a:rPr lang="en-GB" sz="2000" b="1" dirty="0" smtClean="0">
                <a:solidFill>
                  <a:srgbClr val="FF0000"/>
                </a:solidFill>
                <a:latin typeface="Century Gothic" panose="020B0502020202020204" pitchFamily="34" charset="0"/>
              </a:rPr>
              <a:t>1 + 12,  2 +11, 3 + 10,</a:t>
            </a:r>
          </a:p>
          <a:p>
            <a:pPr algn="ctr"/>
            <a:r>
              <a:rPr lang="en-GB" sz="2000" b="1" dirty="0" smtClean="0">
                <a:solidFill>
                  <a:srgbClr val="FF0000"/>
                </a:solidFill>
                <a:latin typeface="Century Gothic" panose="020B0502020202020204" pitchFamily="34" charset="0"/>
              </a:rPr>
              <a:t>4 + 9, 5 + 8,  6 + 7</a:t>
            </a:r>
            <a:endParaRPr lang="en-GB" sz="2000" b="1" dirty="0" smtClean="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Show one way on the ten frames below.</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3" name="Table 12">
            <a:extLst>
              <a:ext uri="{FF2B5EF4-FFF2-40B4-BE49-F238E27FC236}">
                <a16:creationId xmlns:a16="http://schemas.microsoft.com/office/drawing/2014/main" id="{954672FA-D077-4A2E-B7FB-97C98AD22B20}"/>
              </a:ext>
            </a:extLst>
          </p:cNvPr>
          <p:cNvGraphicFramePr>
            <a:graphicFrameLocks noGrp="1"/>
          </p:cNvGraphicFramePr>
          <p:nvPr>
            <p:extLst>
              <p:ext uri="{D42A27DB-BD31-4B8C-83A1-F6EECF244321}">
                <p14:modId xmlns:p14="http://schemas.microsoft.com/office/powerpoint/2010/main" val="350372405"/>
              </p:ext>
            </p:extLst>
          </p:nvPr>
        </p:nvGraphicFramePr>
        <p:xfrm>
          <a:off x="4927875" y="3859177"/>
          <a:ext cx="2665850" cy="1079944"/>
        </p:xfrm>
        <a:graphic>
          <a:graphicData uri="http://schemas.openxmlformats.org/drawingml/2006/table">
            <a:tbl>
              <a:tblPr firstRow="1" bandRow="1">
                <a:tableStyleId>{5940675A-B579-460E-94D1-54222C63F5DA}</a:tableStyleId>
              </a:tblPr>
              <a:tblGrid>
                <a:gridCol w="533170">
                  <a:extLst>
                    <a:ext uri="{9D8B030D-6E8A-4147-A177-3AD203B41FA5}">
                      <a16:colId xmlns:a16="http://schemas.microsoft.com/office/drawing/2014/main" val="1545524911"/>
                    </a:ext>
                  </a:extLst>
                </a:gridCol>
                <a:gridCol w="533170">
                  <a:extLst>
                    <a:ext uri="{9D8B030D-6E8A-4147-A177-3AD203B41FA5}">
                      <a16:colId xmlns:a16="http://schemas.microsoft.com/office/drawing/2014/main" val="3368159489"/>
                    </a:ext>
                  </a:extLst>
                </a:gridCol>
                <a:gridCol w="533170">
                  <a:extLst>
                    <a:ext uri="{9D8B030D-6E8A-4147-A177-3AD203B41FA5}">
                      <a16:colId xmlns:a16="http://schemas.microsoft.com/office/drawing/2014/main" val="235254331"/>
                    </a:ext>
                  </a:extLst>
                </a:gridCol>
                <a:gridCol w="533170">
                  <a:extLst>
                    <a:ext uri="{9D8B030D-6E8A-4147-A177-3AD203B41FA5}">
                      <a16:colId xmlns:a16="http://schemas.microsoft.com/office/drawing/2014/main" val="26102364"/>
                    </a:ext>
                  </a:extLst>
                </a:gridCol>
                <a:gridCol w="533170">
                  <a:extLst>
                    <a:ext uri="{9D8B030D-6E8A-4147-A177-3AD203B41FA5}">
                      <a16:colId xmlns:a16="http://schemas.microsoft.com/office/drawing/2014/main" val="2733062853"/>
                    </a:ext>
                  </a:extLst>
                </a:gridCol>
              </a:tblGrid>
              <a:tr h="53997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FF00"/>
                          </a:solidFill>
                          <a:latin typeface="Century Gothic" panose="020B0502020202020204" pitchFamily="34" charset="0"/>
                          <a:sym typeface="Wingdings 2" panose="05020102010507070707" pitchFamily="18" charset="2"/>
                        </a:rPr>
                        <a:t></a:t>
                      </a:r>
                      <a:endParaRPr lang="en-GB" sz="2800" b="1" dirty="0">
                        <a:solidFill>
                          <a:srgbClr val="FFFF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FF00"/>
                          </a:solidFill>
                          <a:latin typeface="Century Gothic" panose="020B0502020202020204" pitchFamily="34" charset="0"/>
                          <a:sym typeface="Wingdings 2" panose="05020102010507070707" pitchFamily="18" charset="2"/>
                        </a:rPr>
                        <a:t></a:t>
                      </a:r>
                      <a:endParaRPr lang="en-GB" sz="2800" b="1" dirty="0">
                        <a:solidFill>
                          <a:srgbClr val="FFFF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FF00"/>
                          </a:solidFill>
                          <a:latin typeface="Century Gothic" panose="020B0502020202020204" pitchFamily="34" charset="0"/>
                          <a:sym typeface="Wingdings 2" panose="05020102010507070707" pitchFamily="18" charset="2"/>
                        </a:rPr>
                        <a:t></a:t>
                      </a:r>
                      <a:endParaRPr lang="en-GB" sz="2800" b="1" dirty="0">
                        <a:solidFill>
                          <a:srgbClr val="FFFF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800" b="1" dirty="0">
                        <a:solidFill>
                          <a:srgbClr val="92D05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800" b="1" dirty="0">
                        <a:solidFill>
                          <a:srgbClr val="92D050"/>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2239999527"/>
                  </a:ext>
                </a:extLst>
              </a:tr>
              <a:tr h="53997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800" b="1" dirty="0">
                        <a:solidFill>
                          <a:srgbClr val="C642B6"/>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800" b="1" dirty="0">
                        <a:solidFill>
                          <a:srgbClr val="C642B6"/>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800" b="1" dirty="0">
                        <a:solidFill>
                          <a:srgbClr val="C642B6"/>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800" b="1" dirty="0">
                        <a:solidFill>
                          <a:srgbClr val="92D05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800" b="1" dirty="0">
                        <a:solidFill>
                          <a:srgbClr val="92D050"/>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660938454"/>
                  </a:ext>
                </a:extLst>
              </a:tr>
            </a:tbl>
          </a:graphicData>
        </a:graphic>
      </p:graphicFrame>
      <p:graphicFrame>
        <p:nvGraphicFramePr>
          <p:cNvPr id="14" name="Table 13">
            <a:extLst>
              <a:ext uri="{FF2B5EF4-FFF2-40B4-BE49-F238E27FC236}">
                <a16:creationId xmlns:a16="http://schemas.microsoft.com/office/drawing/2014/main" id="{C3EEE924-E4BB-4649-9FC1-DCBF5C4B4198}"/>
              </a:ext>
            </a:extLst>
          </p:cNvPr>
          <p:cNvGraphicFramePr>
            <a:graphicFrameLocks noGrp="1"/>
          </p:cNvGraphicFramePr>
          <p:nvPr>
            <p:extLst>
              <p:ext uri="{D42A27DB-BD31-4B8C-83A1-F6EECF244321}">
                <p14:modId xmlns:p14="http://schemas.microsoft.com/office/powerpoint/2010/main" val="3183735395"/>
              </p:ext>
            </p:extLst>
          </p:nvPr>
        </p:nvGraphicFramePr>
        <p:xfrm>
          <a:off x="1424284" y="3864521"/>
          <a:ext cx="2665850" cy="1079944"/>
        </p:xfrm>
        <a:graphic>
          <a:graphicData uri="http://schemas.openxmlformats.org/drawingml/2006/table">
            <a:tbl>
              <a:tblPr firstRow="1" bandRow="1">
                <a:tableStyleId>{5940675A-B579-460E-94D1-54222C63F5DA}</a:tableStyleId>
              </a:tblPr>
              <a:tblGrid>
                <a:gridCol w="533170">
                  <a:extLst>
                    <a:ext uri="{9D8B030D-6E8A-4147-A177-3AD203B41FA5}">
                      <a16:colId xmlns:a16="http://schemas.microsoft.com/office/drawing/2014/main" val="1545524911"/>
                    </a:ext>
                  </a:extLst>
                </a:gridCol>
                <a:gridCol w="533170">
                  <a:extLst>
                    <a:ext uri="{9D8B030D-6E8A-4147-A177-3AD203B41FA5}">
                      <a16:colId xmlns:a16="http://schemas.microsoft.com/office/drawing/2014/main" val="3368159489"/>
                    </a:ext>
                  </a:extLst>
                </a:gridCol>
                <a:gridCol w="533170">
                  <a:extLst>
                    <a:ext uri="{9D8B030D-6E8A-4147-A177-3AD203B41FA5}">
                      <a16:colId xmlns:a16="http://schemas.microsoft.com/office/drawing/2014/main" val="235254331"/>
                    </a:ext>
                  </a:extLst>
                </a:gridCol>
                <a:gridCol w="533170">
                  <a:extLst>
                    <a:ext uri="{9D8B030D-6E8A-4147-A177-3AD203B41FA5}">
                      <a16:colId xmlns:a16="http://schemas.microsoft.com/office/drawing/2014/main" val="26102364"/>
                    </a:ext>
                  </a:extLst>
                </a:gridCol>
                <a:gridCol w="533170">
                  <a:extLst>
                    <a:ext uri="{9D8B030D-6E8A-4147-A177-3AD203B41FA5}">
                      <a16:colId xmlns:a16="http://schemas.microsoft.com/office/drawing/2014/main" val="2733062853"/>
                    </a:ext>
                  </a:extLst>
                </a:gridCol>
              </a:tblGrid>
              <a:tr h="53997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0000"/>
                          </a:solidFill>
                          <a:latin typeface="Century Gothic" panose="020B0502020202020204" pitchFamily="34" charset="0"/>
                          <a:sym typeface="Wingdings 2" panose="05020102010507070707" pitchFamily="18" charset="2"/>
                        </a:rPr>
                        <a:t></a:t>
                      </a:r>
                      <a:endParaRPr lang="en-GB" sz="28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0000"/>
                          </a:solidFill>
                          <a:latin typeface="Century Gothic" panose="020B0502020202020204" pitchFamily="34" charset="0"/>
                          <a:sym typeface="Wingdings 2" panose="05020102010507070707" pitchFamily="18" charset="2"/>
                        </a:rPr>
                        <a:t></a:t>
                      </a:r>
                      <a:endParaRPr lang="en-GB" sz="28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0000"/>
                          </a:solidFill>
                          <a:latin typeface="Century Gothic" panose="020B0502020202020204" pitchFamily="34" charset="0"/>
                          <a:sym typeface="Wingdings 2" panose="05020102010507070707" pitchFamily="18" charset="2"/>
                        </a:rPr>
                        <a:t></a:t>
                      </a:r>
                      <a:endParaRPr lang="en-GB" sz="28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0000"/>
                          </a:solidFill>
                          <a:latin typeface="Century Gothic" panose="020B0502020202020204" pitchFamily="34" charset="0"/>
                          <a:sym typeface="Wingdings 2" panose="05020102010507070707" pitchFamily="18" charset="2"/>
                        </a:rPr>
                        <a:t></a:t>
                      </a:r>
                      <a:endParaRPr lang="en-GB" sz="28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0000"/>
                          </a:solidFill>
                          <a:latin typeface="Century Gothic" panose="020B0502020202020204" pitchFamily="34" charset="0"/>
                          <a:sym typeface="Wingdings 2" panose="05020102010507070707" pitchFamily="18" charset="2"/>
                        </a:rPr>
                        <a:t></a:t>
                      </a:r>
                      <a:endParaRPr lang="en-GB" sz="2800" b="1" dirty="0">
                        <a:solidFill>
                          <a:srgbClr val="FF0000"/>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2239999527"/>
                  </a:ext>
                </a:extLst>
              </a:tr>
              <a:tr h="539972">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0000"/>
                          </a:solidFill>
                          <a:latin typeface="Century Gothic" panose="020B0502020202020204" pitchFamily="34" charset="0"/>
                          <a:sym typeface="Wingdings 2" panose="05020102010507070707" pitchFamily="18" charset="2"/>
                        </a:rPr>
                        <a:t></a:t>
                      </a:r>
                      <a:endParaRPr lang="en-GB" sz="28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smtClean="0">
                          <a:solidFill>
                            <a:srgbClr val="FFFF00"/>
                          </a:solidFill>
                          <a:latin typeface="Century Gothic" panose="020B0502020202020204" pitchFamily="34" charset="0"/>
                          <a:sym typeface="Wingdings 2" panose="05020102010507070707" pitchFamily="18" charset="2"/>
                        </a:rPr>
                        <a:t></a:t>
                      </a:r>
                      <a:endParaRPr lang="en-GB" sz="2800" b="1" dirty="0">
                        <a:solidFill>
                          <a:srgbClr val="FFFF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FF00"/>
                          </a:solidFill>
                          <a:latin typeface="Century Gothic" panose="020B0502020202020204" pitchFamily="34" charset="0"/>
                          <a:sym typeface="Wingdings 2" panose="05020102010507070707" pitchFamily="18" charset="2"/>
                        </a:rPr>
                        <a:t></a:t>
                      </a:r>
                      <a:endParaRPr lang="en-GB" sz="2800" b="1" dirty="0">
                        <a:solidFill>
                          <a:srgbClr val="FFFF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FF00"/>
                          </a:solidFill>
                          <a:latin typeface="Century Gothic" panose="020B0502020202020204" pitchFamily="34" charset="0"/>
                          <a:sym typeface="Wingdings 2" panose="05020102010507070707" pitchFamily="18" charset="2"/>
                        </a:rPr>
                        <a:t></a:t>
                      </a:r>
                      <a:endParaRPr lang="en-GB" sz="2800" b="1" dirty="0">
                        <a:solidFill>
                          <a:srgbClr val="FFFF00"/>
                        </a:solidFill>
                        <a:latin typeface="Century Gothic" panose="020B0502020202020204" pitchFamily="34" charset="0"/>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b="1" dirty="0">
                          <a:solidFill>
                            <a:srgbClr val="FFFF00"/>
                          </a:solidFill>
                          <a:latin typeface="Century Gothic" panose="020B0502020202020204" pitchFamily="34" charset="0"/>
                          <a:sym typeface="Wingdings 2" panose="05020102010507070707" pitchFamily="18" charset="2"/>
                        </a:rPr>
                        <a:t></a:t>
                      </a:r>
                      <a:endParaRPr lang="en-GB" sz="2800" b="1" dirty="0">
                        <a:solidFill>
                          <a:srgbClr val="FFFF00"/>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660938454"/>
                  </a:ext>
                </a:extLst>
              </a:tr>
            </a:tbl>
          </a:graphicData>
        </a:graphic>
      </p:graphicFrame>
    </p:spTree>
    <p:extLst>
      <p:ext uri="{BB962C8B-B14F-4D97-AF65-F5344CB8AC3E}">
        <p14:creationId xmlns:p14="http://schemas.microsoft.com/office/powerpoint/2010/main" val="901916936"/>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EFAEAA44F28954D9F09A3FED8554A96" ma:contentTypeVersion="11" ma:contentTypeDescription="Create a new document." ma:contentTypeScope="" ma:versionID="dcbbf63357d60c53c20f46e992d37f1b">
  <xsd:schema xmlns:xsd="http://www.w3.org/2001/XMLSchema" xmlns:xs="http://www.w3.org/2001/XMLSchema" xmlns:p="http://schemas.microsoft.com/office/2006/metadata/properties" xmlns:ns2="18dd7ec8-8d48-44b5-a196-15042b167607" xmlns:ns3="50eaea07-5911-49d3-a8ed-f9773790a9c5" targetNamespace="http://schemas.microsoft.com/office/2006/metadata/properties" ma:root="true" ma:fieldsID="bd09e71ca4f5121722a296cd9787914d" ns2:_="" ns3:_="">
    <xsd:import namespace="18dd7ec8-8d48-44b5-a196-15042b167607"/>
    <xsd:import namespace="50eaea07-5911-49d3-a8ed-f9773790a9c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dd7ec8-8d48-44b5-a196-15042b16760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0eaea07-5911-49d3-a8ed-f9773790a9c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CBA62368-3DA3-447E-A9ED-6015DD97E83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dd7ec8-8d48-44b5-a196-15042b167607"/>
    <ds:schemaRef ds:uri="50eaea07-5911-49d3-a8ed-f9773790a9c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purl.org/dc/elements/1.1/"/>
    <ds:schemaRef ds:uri="http://schemas.microsoft.com/office/2006/metadata/properties"/>
    <ds:schemaRef ds:uri="50eaea07-5911-49d3-a8ed-f9773790a9c5"/>
    <ds:schemaRef ds:uri="http://purl.org/dc/terms/"/>
    <ds:schemaRef ds:uri="http://schemas.openxmlformats.org/package/2006/metadata/core-properties"/>
    <ds:schemaRef ds:uri="18dd7ec8-8d48-44b5-a196-15042b167607"/>
    <ds:schemaRef ds:uri="http://purl.org/dc/dcmitype/"/>
    <ds:schemaRef ds:uri="http://schemas.microsoft.com/office/2006/documentManagement/types"/>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1437</TotalTime>
  <Words>645</Words>
  <Application>Microsoft Office PowerPoint</Application>
  <PresentationFormat>On-screen Show (4:3)</PresentationFormat>
  <Paragraphs>281</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Calibri Light</vt:lpstr>
      <vt:lpstr>Century Gothic</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Isla Aitken</cp:lastModifiedBy>
  <cp:revision>104</cp:revision>
  <dcterms:created xsi:type="dcterms:W3CDTF">2018-03-17T10:08:43Z</dcterms:created>
  <dcterms:modified xsi:type="dcterms:W3CDTF">2020-06-09T07:06:48Z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0x010100FEFAEAA44F28954D9F09A3FED8554A96</vt:lpwstr>
  </property>
  <property fmtid="{D5CDD505-2E9C-101B-9397-08002B2CF9AE}" pid="3" name="TaxKeyword">
    <vt:lpwstr/>
  </property>
</Properties>
</file>