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64" r:id="rId2"/>
    <p:sldId id="282" r:id="rId3"/>
    <p:sldId id="275" r:id="rId4"/>
    <p:sldId id="283" r:id="rId5"/>
    <p:sldId id="286" r:id="rId6"/>
    <p:sldId id="284" r:id="rId7"/>
    <p:sldId id="287" r:id="rId8"/>
    <p:sldId id="288" r:id="rId9"/>
    <p:sldId id="289" r:id="rId10"/>
    <p:sldId id="290" r:id="rId11"/>
    <p:sldId id="291" r:id="rId12"/>
    <p:sldId id="285" r:id="rId13"/>
  </p:sldIdLst>
  <p:sldSz cx="9144000" cy="6858000" type="screen4x3"/>
  <p:notesSz cx="6858000" cy="9144000"/>
  <p:embeddedFontLst>
    <p:embeddedFont>
      <p:font typeface="XCCW Joined 8a" panose="03050602040000000000" pitchFamily="66" charset="0"/>
      <p:regular r:id="rId16"/>
    </p:embeddedFont>
    <p:embeddedFont>
      <p:font typeface="Twinkl SemiBold" charset="0"/>
      <p:bold r:id="rId17"/>
    </p:embeddedFont>
    <p:embeddedFont>
      <p:font typeface="Calibri" panose="020F0502020204030204" pitchFamily="34" charset="0"/>
      <p:regular r:id="rId18"/>
      <p:bold r:id="rId19"/>
      <p:italic r:id="rId20"/>
      <p:boldItalic r:id="rId21"/>
    </p:embeddedFont>
    <p:embeddedFont>
      <p:font typeface="Sassoon Infant Rg" panose="02000503030000020003" charset="0"/>
      <p:regular r:id="rId22"/>
      <p:bold r:id="rId23"/>
    </p:embeddedFont>
    <p:embeddedFont>
      <p:font typeface="Twinkl" panose="020B0604020202020204" charset="0"/>
      <p:regular r:id="rId24"/>
      <p:bold r:id="rId2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A3"/>
    <a:srgbClr val="FFFFCC"/>
    <a:srgbClr val="6A4A3D"/>
    <a:srgbClr val="242424"/>
    <a:srgbClr val="00A7E6"/>
    <a:srgbClr val="F1EDEC"/>
    <a:srgbClr val="F0EDEC"/>
    <a:srgbClr val="E84D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8" autoAdjust="0"/>
    <p:restoredTop sz="94660"/>
  </p:normalViewPr>
  <p:slideViewPr>
    <p:cSldViewPr snapToGrid="0">
      <p:cViewPr varScale="1">
        <p:scale>
          <a:sx n="88" d="100"/>
          <a:sy n="88" d="100"/>
        </p:scale>
        <p:origin x="581"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DB99BC-3810-4C00-A5EC-E99447002DF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13D4635-2B0F-441E-A1F3-2B632C7089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522A863-6688-4A95-89E5-4C424DACE0E1}" type="datetimeFigureOut">
              <a:rPr lang="en-GB"/>
              <a:pPr>
                <a:defRPr/>
              </a:pPr>
              <a:t>22/06/2020</a:t>
            </a:fld>
            <a:endParaRPr lang="en-GB"/>
          </a:p>
        </p:txBody>
      </p:sp>
      <p:sp>
        <p:nvSpPr>
          <p:cNvPr id="4" name="Footer Placeholder 3">
            <a:extLst>
              <a:ext uri="{FF2B5EF4-FFF2-40B4-BE49-F238E27FC236}">
                <a16:creationId xmlns:a16="http://schemas.microsoft.com/office/drawing/2014/main" id="{0F1740A6-B9E2-434D-8B66-E4BE2F16995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C39BB9C-4176-4108-8B42-01FA8B9809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AA760C6-80F1-41C1-8410-6E2DC32FA040}"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11CBC2-E141-44EE-AA76-4824B02BA99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DC02F78-29A7-4F81-83A5-B96237BCE2D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F87AF0E-F390-4EFB-A2E0-8093433ED068}" type="datetimeFigureOut">
              <a:rPr lang="en-GB"/>
              <a:pPr>
                <a:defRPr/>
              </a:pPr>
              <a:t>22/06/2020</a:t>
            </a:fld>
            <a:endParaRPr lang="en-GB"/>
          </a:p>
        </p:txBody>
      </p:sp>
      <p:sp>
        <p:nvSpPr>
          <p:cNvPr id="4" name="Slide Image Placeholder 3">
            <a:extLst>
              <a:ext uri="{FF2B5EF4-FFF2-40B4-BE49-F238E27FC236}">
                <a16:creationId xmlns:a16="http://schemas.microsoft.com/office/drawing/2014/main" id="{FE222096-1D87-448B-AF73-AF7F03EE23A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DBB7D67-760F-41CE-9573-2512753E6EF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71AB14E-8C17-4858-909F-46607E8D312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C9EF4D1-D806-4636-9A40-0F13AF5C7AA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6F56D5C-7303-4518-854C-57A1CE624CD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464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F16B5E24-1627-4A4F-BB1A-418CA9017BE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911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F1F6819-A581-48CA-81E0-61631115031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4558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6635DFF4-20D9-4683-AC29-3FD31652031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D021174-BF6C-4980-9A52-A86D9ACA516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41EA15A-011C-4433-9FD7-F5414B5B0FC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9DA962DC-F49D-4D86-A045-C6E18D493EB8}"/>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F6F0DB9E-AC20-4AD6-BBF0-92F091E83BC6}"/>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8039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45213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ibjUpk9Iagk"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30927" y="531223"/>
            <a:ext cx="8577942" cy="1813515"/>
          </a:xfrm>
        </p:spPr>
        <p:txBody>
          <a:bodyPr/>
          <a:lstStyle/>
          <a:p>
            <a:pPr algn="ctr"/>
            <a:r>
              <a:rPr lang="en-GB" altLang="en-US" dirty="0" smtClean="0"/>
              <a:t>Last week we learned where chocolate is grown today, but where did it come from originally?</a:t>
            </a:r>
            <a:endParaRPr lang="en-GB" altLang="en-US" dirty="0" smtClean="0"/>
          </a:p>
        </p:txBody>
      </p:sp>
      <p:pic>
        <p:nvPicPr>
          <p:cNvPr id="9219" name="Picture 2" descr="Globe Earth Green · Free vector graphic on Pixabay"/>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6375" y="2571170"/>
            <a:ext cx="3814763" cy="355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rot="10800000" flipV="1">
            <a:off x="549295" y="5845997"/>
            <a:ext cx="8094616" cy="51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dirty="0">
                <a:ea typeface="Calibri" panose="020F0502020204030204" pitchFamily="34" charset="0"/>
                <a:cs typeface="Twinkl" pitchFamily="2" charset="0"/>
              </a:rPr>
              <a:t>C</a:t>
            </a:r>
            <a:r>
              <a:rPr lang="en-GB" altLang="en-US" sz="2400" dirty="0" smtClean="0">
                <a:ea typeface="Calibri" panose="020F0502020204030204" pitchFamily="34" charset="0"/>
                <a:cs typeface="Twinkl" pitchFamily="2" charset="0"/>
              </a:rPr>
              <a:t>an you find Britain? Can you find Mexico?</a:t>
            </a:r>
            <a:endParaRPr lang="en-GB" altLang="en-US" sz="2400" dirty="0">
              <a:solidFill>
                <a:schemeClr val="tx1"/>
              </a:solidFill>
              <a:ea typeface="Calibri" panose="020F0502020204030204" pitchFamily="34" charset="0"/>
              <a:cs typeface="Twinkl" pitchFamily="2" charset="0"/>
            </a:endParaRPr>
          </a:p>
        </p:txBody>
      </p:sp>
      <p:sp>
        <p:nvSpPr>
          <p:cNvPr id="10243" name="Title 1"/>
          <p:cNvSpPr>
            <a:spLocks noGrp="1"/>
          </p:cNvSpPr>
          <p:nvPr>
            <p:ph type="title"/>
          </p:nvPr>
        </p:nvSpPr>
        <p:spPr>
          <a:xfrm>
            <a:off x="492034" y="688431"/>
            <a:ext cx="8220075" cy="993775"/>
          </a:xfrm>
        </p:spPr>
        <p:txBody>
          <a:bodyPr/>
          <a:lstStyle/>
          <a:p>
            <a:r>
              <a:rPr lang="en-GB" altLang="en-US" dirty="0" smtClean="0"/>
              <a:t>The history of chocolate starts in what we call Mexico today.</a:t>
            </a:r>
            <a:endParaRPr lang="en-GB" altLang="en-US" dirty="0" smtClean="0"/>
          </a:p>
        </p:txBody>
      </p:sp>
      <p:pic>
        <p:nvPicPr>
          <p:cNvPr id="5" name="Picture 2" descr="world map.jpg"/>
          <p:cNvPicPr>
            <a:picLocks noChangeAspect="1"/>
          </p:cNvPicPr>
          <p:nvPr/>
        </p:nvPicPr>
        <p:blipFill>
          <a:blip r:embed="rId2">
            <a:extLst>
              <a:ext uri="{28A0092B-C50C-407E-A947-70E740481C1C}">
                <a14:useLocalDpi xmlns:a14="http://schemas.microsoft.com/office/drawing/2010/main" val="0"/>
              </a:ext>
            </a:extLst>
          </a:blip>
          <a:srcRect l="3906" t="14748" r="3906" b="16055"/>
          <a:stretch>
            <a:fillRect/>
          </a:stretch>
        </p:blipFill>
        <p:spPr bwMode="auto">
          <a:xfrm>
            <a:off x="686455" y="1803128"/>
            <a:ext cx="7820297" cy="4042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755650" y="1428750"/>
            <a:ext cx="7632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Watch this clip up until 2 minutes (you can watch the rest, but we won’t be lookin</a:t>
            </a:r>
            <a:r>
              <a:rPr lang="en-GB" altLang="en-US" dirty="0" smtClean="0">
                <a:solidFill>
                  <a:schemeClr val="tx1"/>
                </a:solidFill>
              </a:rPr>
              <a:t>g at anything covered after the first 2 minutes).</a:t>
            </a:r>
            <a:r>
              <a:rPr lang="en-GB" altLang="en-US" dirty="0" smtClean="0">
                <a:solidFill>
                  <a:schemeClr val="tx1"/>
                </a:solidFill>
              </a:rPr>
              <a:t>.</a:t>
            </a:r>
            <a:endParaRPr lang="en-GB" altLang="en-US" dirty="0">
              <a:solidFill>
                <a:schemeClr val="tx1"/>
              </a:solidFill>
            </a:endParaRPr>
          </a:p>
        </p:txBody>
      </p:sp>
      <p:sp>
        <p:nvSpPr>
          <p:cNvPr id="11267" name="Title 1"/>
          <p:cNvSpPr>
            <a:spLocks noGrp="1"/>
          </p:cNvSpPr>
          <p:nvPr>
            <p:ph type="title"/>
          </p:nvPr>
        </p:nvSpPr>
        <p:spPr>
          <a:xfrm>
            <a:off x="461963" y="434975"/>
            <a:ext cx="8220075" cy="993775"/>
          </a:xfrm>
        </p:spPr>
        <p:txBody>
          <a:bodyPr/>
          <a:lstStyle/>
          <a:p>
            <a:r>
              <a:rPr lang="en-GB" altLang="en-US" dirty="0" smtClean="0"/>
              <a:t>A brief back story…</a:t>
            </a:r>
            <a:endParaRPr lang="en-GB" altLang="en-US" dirty="0" smtClean="0"/>
          </a:p>
        </p:txBody>
      </p:sp>
      <p:sp>
        <p:nvSpPr>
          <p:cNvPr id="6" name="Rectangle 5"/>
          <p:cNvSpPr/>
          <p:nvPr/>
        </p:nvSpPr>
        <p:spPr>
          <a:xfrm>
            <a:off x="1700808" y="4028944"/>
            <a:ext cx="5742384" cy="369332"/>
          </a:xfrm>
          <a:prstGeom prst="rect">
            <a:avLst/>
          </a:prstGeom>
        </p:spPr>
        <p:txBody>
          <a:bodyPr wrap="square">
            <a:spAutoFit/>
          </a:bodyPr>
          <a:lstStyle/>
          <a:p>
            <a:r>
              <a:rPr lang="en-GB" dirty="0" smtClean="0">
                <a:hlinkClick r:id="rId2"/>
              </a:rPr>
              <a:t>https://www.youtube.com/watch?v=ibjUpk9Iagk</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461963" y="1271588"/>
            <a:ext cx="822007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dirty="0" smtClean="0">
                <a:solidFill>
                  <a:schemeClr val="tx1"/>
                </a:solidFill>
              </a:rPr>
              <a:t>Spanish explorers began to set off on voyages around the world in wooden sailing ships. Back in these times, little was known about what lands were out there beyond Europe! They landed in South and Central America.</a:t>
            </a:r>
            <a:endParaRPr lang="en-GB" altLang="en-US" sz="2400" dirty="0">
              <a:solidFill>
                <a:schemeClr val="tx1"/>
              </a:solidFill>
            </a:endParaRPr>
          </a:p>
        </p:txBody>
      </p:sp>
      <p:sp>
        <p:nvSpPr>
          <p:cNvPr id="12291" name="Title 1"/>
          <p:cNvSpPr>
            <a:spLocks noGrp="1"/>
          </p:cNvSpPr>
          <p:nvPr>
            <p:ph type="title"/>
          </p:nvPr>
        </p:nvSpPr>
        <p:spPr>
          <a:xfrm>
            <a:off x="461963" y="434975"/>
            <a:ext cx="8220075" cy="993775"/>
          </a:xfrm>
        </p:spPr>
        <p:txBody>
          <a:bodyPr/>
          <a:lstStyle/>
          <a:p>
            <a:r>
              <a:rPr lang="en-GB" altLang="en-US" dirty="0" smtClean="0"/>
              <a:t>A timeline of events</a:t>
            </a:r>
            <a:endParaRPr lang="en-GB" altLang="en-US" dirty="0" smtClean="0"/>
          </a:p>
        </p:txBody>
      </p:sp>
      <p:cxnSp>
        <p:nvCxnSpPr>
          <p:cNvPr id="3" name="Straight Connector 2"/>
          <p:cNvCxnSpPr/>
          <p:nvPr/>
        </p:nvCxnSpPr>
        <p:spPr>
          <a:xfrm>
            <a:off x="605245" y="3570514"/>
            <a:ext cx="7933509" cy="0"/>
          </a:xfrm>
          <a:prstGeom prst="lin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2" descr="aztec empire map.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5245" y="3730367"/>
            <a:ext cx="1523486" cy="1252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Tenochtitlan.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12930" y="3730367"/>
            <a:ext cx="2053431" cy="140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Montezuma II.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0560" y="3745355"/>
            <a:ext cx="1159079" cy="1379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Hernando cortez.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93838" y="3730368"/>
            <a:ext cx="1220619" cy="142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5" descr="tenochtitlan02[1].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64709" y="3730367"/>
            <a:ext cx="1819463" cy="118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2233950" y="5140079"/>
            <a:ext cx="177595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The Aztecs build Tenochtitlan.</a:t>
            </a:r>
          </a:p>
        </p:txBody>
      </p:sp>
      <p:sp>
        <p:nvSpPr>
          <p:cNvPr id="12" name="TextBox 11"/>
          <p:cNvSpPr txBox="1">
            <a:spLocks noChangeArrowheads="1"/>
          </p:cNvSpPr>
          <p:nvPr/>
        </p:nvSpPr>
        <p:spPr bwMode="auto">
          <a:xfrm>
            <a:off x="5865924" y="5071352"/>
            <a:ext cx="158349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Hernando Cortez arrives in Mexico.</a:t>
            </a:r>
          </a:p>
        </p:txBody>
      </p:sp>
      <p:sp>
        <p:nvSpPr>
          <p:cNvPr id="13" name="TextBox 12"/>
          <p:cNvSpPr txBox="1">
            <a:spLocks noChangeArrowheads="1"/>
          </p:cNvSpPr>
          <p:nvPr/>
        </p:nvSpPr>
        <p:spPr bwMode="auto">
          <a:xfrm>
            <a:off x="526773" y="5125090"/>
            <a:ext cx="163590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The Aztecs arrive in Mexico.</a:t>
            </a:r>
          </a:p>
        </p:txBody>
      </p:sp>
      <p:sp>
        <p:nvSpPr>
          <p:cNvPr id="14" name="TextBox 13"/>
          <p:cNvSpPr txBox="1">
            <a:spLocks noChangeArrowheads="1"/>
          </p:cNvSpPr>
          <p:nvPr/>
        </p:nvSpPr>
        <p:spPr bwMode="auto">
          <a:xfrm>
            <a:off x="4009909" y="5278908"/>
            <a:ext cx="19288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Montezuma II becomes ruler.</a:t>
            </a:r>
          </a:p>
        </p:txBody>
      </p:sp>
      <p:sp>
        <p:nvSpPr>
          <p:cNvPr id="15" name="TextBox 14"/>
          <p:cNvSpPr txBox="1">
            <a:spLocks noChangeArrowheads="1"/>
          </p:cNvSpPr>
          <p:nvPr/>
        </p:nvSpPr>
        <p:spPr bwMode="auto">
          <a:xfrm>
            <a:off x="7188883" y="4911500"/>
            <a:ext cx="170692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Tenochtitlan is destroyed by the Spanish.</a:t>
            </a:r>
          </a:p>
        </p:txBody>
      </p:sp>
      <p:sp>
        <p:nvSpPr>
          <p:cNvPr id="4" name="TextBox 3"/>
          <p:cNvSpPr txBox="1"/>
          <p:nvPr/>
        </p:nvSpPr>
        <p:spPr>
          <a:xfrm>
            <a:off x="970256" y="3121256"/>
            <a:ext cx="748937" cy="369332"/>
          </a:xfrm>
          <a:prstGeom prst="rect">
            <a:avLst/>
          </a:prstGeom>
          <a:noFill/>
        </p:spPr>
        <p:txBody>
          <a:bodyPr wrap="square" rtlCol="0">
            <a:spAutoFit/>
          </a:bodyPr>
          <a:lstStyle/>
          <a:p>
            <a:r>
              <a:rPr lang="en-GB" dirty="0" smtClean="0"/>
              <a:t>1250</a:t>
            </a:r>
            <a:endParaRPr lang="en-GB" dirty="0"/>
          </a:p>
        </p:txBody>
      </p:sp>
      <p:sp>
        <p:nvSpPr>
          <p:cNvPr id="17" name="TextBox 16"/>
          <p:cNvSpPr txBox="1"/>
          <p:nvPr/>
        </p:nvSpPr>
        <p:spPr>
          <a:xfrm>
            <a:off x="2942747" y="3134848"/>
            <a:ext cx="748937" cy="369332"/>
          </a:xfrm>
          <a:prstGeom prst="rect">
            <a:avLst/>
          </a:prstGeom>
          <a:noFill/>
        </p:spPr>
        <p:txBody>
          <a:bodyPr wrap="square" rtlCol="0">
            <a:spAutoFit/>
          </a:bodyPr>
          <a:lstStyle/>
          <a:p>
            <a:r>
              <a:rPr lang="en-GB" dirty="0" smtClean="0"/>
              <a:t>1325</a:t>
            </a:r>
            <a:endParaRPr lang="en-GB" dirty="0"/>
          </a:p>
        </p:txBody>
      </p:sp>
      <p:sp>
        <p:nvSpPr>
          <p:cNvPr id="18" name="TextBox 17"/>
          <p:cNvSpPr txBox="1"/>
          <p:nvPr/>
        </p:nvSpPr>
        <p:spPr>
          <a:xfrm>
            <a:off x="4662678" y="3148440"/>
            <a:ext cx="748937" cy="369332"/>
          </a:xfrm>
          <a:prstGeom prst="rect">
            <a:avLst/>
          </a:prstGeom>
          <a:noFill/>
        </p:spPr>
        <p:txBody>
          <a:bodyPr wrap="square" rtlCol="0">
            <a:spAutoFit/>
          </a:bodyPr>
          <a:lstStyle/>
          <a:p>
            <a:r>
              <a:rPr lang="en-GB" dirty="0" smtClean="0"/>
              <a:t>1502</a:t>
            </a:r>
            <a:endParaRPr lang="en-GB" dirty="0"/>
          </a:p>
        </p:txBody>
      </p:sp>
      <p:sp>
        <p:nvSpPr>
          <p:cNvPr id="19" name="TextBox 18"/>
          <p:cNvSpPr txBox="1"/>
          <p:nvPr/>
        </p:nvSpPr>
        <p:spPr>
          <a:xfrm>
            <a:off x="5829678" y="3146092"/>
            <a:ext cx="748937" cy="369332"/>
          </a:xfrm>
          <a:prstGeom prst="rect">
            <a:avLst/>
          </a:prstGeom>
          <a:noFill/>
        </p:spPr>
        <p:txBody>
          <a:bodyPr wrap="square" rtlCol="0">
            <a:spAutoFit/>
          </a:bodyPr>
          <a:lstStyle/>
          <a:p>
            <a:r>
              <a:rPr lang="en-GB" dirty="0" smtClean="0"/>
              <a:t>1519</a:t>
            </a:r>
            <a:endParaRPr lang="en-GB" dirty="0"/>
          </a:p>
        </p:txBody>
      </p:sp>
      <p:sp>
        <p:nvSpPr>
          <p:cNvPr id="20" name="TextBox 19"/>
          <p:cNvSpPr txBox="1"/>
          <p:nvPr/>
        </p:nvSpPr>
        <p:spPr>
          <a:xfrm>
            <a:off x="7427602" y="3168015"/>
            <a:ext cx="748937" cy="369332"/>
          </a:xfrm>
          <a:prstGeom prst="rect">
            <a:avLst/>
          </a:prstGeom>
          <a:noFill/>
        </p:spPr>
        <p:txBody>
          <a:bodyPr wrap="square" rtlCol="0">
            <a:spAutoFit/>
          </a:bodyPr>
          <a:lstStyle/>
          <a:p>
            <a:r>
              <a:rPr lang="en-GB" dirty="0" smtClean="0"/>
              <a:t>1521</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4" grpId="0"/>
      <p:bldP spid="17" grpId="0"/>
      <p:bldP spid="18"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755650" y="1428750"/>
            <a:ext cx="7632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When the Spanish encountered the Aztecs, some of them wanted to take what they wanted, including land and gold.</a:t>
            </a:r>
            <a:endParaRPr lang="en-GB" altLang="en-US" dirty="0">
              <a:solidFill>
                <a:schemeClr val="tx1"/>
              </a:solidFill>
            </a:endParaRPr>
          </a:p>
        </p:txBody>
      </p:sp>
      <p:sp>
        <p:nvSpPr>
          <p:cNvPr id="11267" name="Title 1"/>
          <p:cNvSpPr>
            <a:spLocks noGrp="1"/>
          </p:cNvSpPr>
          <p:nvPr>
            <p:ph type="title"/>
          </p:nvPr>
        </p:nvSpPr>
        <p:spPr>
          <a:xfrm>
            <a:off x="461963" y="434975"/>
            <a:ext cx="8220075" cy="993775"/>
          </a:xfrm>
        </p:spPr>
        <p:txBody>
          <a:bodyPr/>
          <a:lstStyle/>
          <a:p>
            <a:r>
              <a:rPr lang="en-GB" altLang="en-US" dirty="0" smtClean="0"/>
              <a:t>So what happened?</a:t>
            </a:r>
            <a:endParaRPr lang="en-GB" altLang="en-US" dirty="0" smtClean="0"/>
          </a:p>
        </p:txBody>
      </p:sp>
      <p:pic>
        <p:nvPicPr>
          <p:cNvPr id="5" name="Picture 1" descr="aztec process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3661" y="2075081"/>
            <a:ext cx="5616677" cy="42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71988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461963" y="434975"/>
            <a:ext cx="8220075" cy="993775"/>
          </a:xfrm>
        </p:spPr>
        <p:txBody>
          <a:bodyPr/>
          <a:lstStyle/>
          <a:p>
            <a:r>
              <a:rPr lang="en-GB" altLang="en-US" dirty="0" smtClean="0"/>
              <a:t>How did it happen?</a:t>
            </a:r>
            <a:endParaRPr lang="en-GB" altLang="en-US" dirty="0" smtClean="0"/>
          </a:p>
        </p:txBody>
      </p:sp>
      <p:grpSp>
        <p:nvGrpSpPr>
          <p:cNvPr id="4" name="Group 3"/>
          <p:cNvGrpSpPr/>
          <p:nvPr/>
        </p:nvGrpSpPr>
        <p:grpSpPr>
          <a:xfrm>
            <a:off x="1156744" y="1358675"/>
            <a:ext cx="6637428" cy="4885371"/>
            <a:chOff x="642938" y="357188"/>
            <a:chExt cx="8212137" cy="6329362"/>
          </a:xfrm>
        </p:grpSpPr>
        <p:pic>
          <p:nvPicPr>
            <p:cNvPr id="5" name="Picture 1" descr="Cortez meeting Aztecs.jpg"/>
            <p:cNvPicPr>
              <a:picLocks noChangeAspect="1"/>
            </p:cNvPicPr>
            <p:nvPr/>
          </p:nvPicPr>
          <p:blipFill>
            <a:blip r:embed="rId2">
              <a:extLst>
                <a:ext uri="{28A0092B-C50C-407E-A947-70E740481C1C}">
                  <a14:useLocalDpi xmlns:a14="http://schemas.microsoft.com/office/drawing/2010/main" val="0"/>
                </a:ext>
              </a:extLst>
            </a:blip>
            <a:srcRect l="1065" t="500" r="2065" b="5000"/>
            <a:stretch>
              <a:fillRect/>
            </a:stretch>
          </p:blipFill>
          <p:spPr bwMode="auto">
            <a:xfrm>
              <a:off x="642938" y="357188"/>
              <a:ext cx="8143875" cy="554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
            <p:cNvSpPr txBox="1">
              <a:spLocks noChangeArrowheads="1"/>
            </p:cNvSpPr>
            <p:nvPr/>
          </p:nvSpPr>
          <p:spPr bwMode="auto">
            <a:xfrm>
              <a:off x="2071688" y="5929313"/>
              <a:ext cx="185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Hernan Cortez</a:t>
              </a:r>
            </a:p>
          </p:txBody>
        </p:sp>
        <p:sp>
          <p:nvSpPr>
            <p:cNvPr id="7" name="TextBox 3"/>
            <p:cNvSpPr txBox="1">
              <a:spLocks noChangeArrowheads="1"/>
            </p:cNvSpPr>
            <p:nvPr/>
          </p:nvSpPr>
          <p:spPr bwMode="auto">
            <a:xfrm>
              <a:off x="5214938" y="6286500"/>
              <a:ext cx="15224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Montezuma</a:t>
              </a:r>
            </a:p>
          </p:txBody>
        </p:sp>
        <p:sp>
          <p:nvSpPr>
            <p:cNvPr id="8" name="TextBox 4"/>
            <p:cNvSpPr txBox="1">
              <a:spLocks noChangeArrowheads="1"/>
            </p:cNvSpPr>
            <p:nvPr/>
          </p:nvSpPr>
          <p:spPr bwMode="auto">
            <a:xfrm>
              <a:off x="6786563" y="5929313"/>
              <a:ext cx="20685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Spanish soldiers</a:t>
              </a:r>
            </a:p>
          </p:txBody>
        </p:sp>
        <p:sp>
          <p:nvSpPr>
            <p:cNvPr id="9" name="TextBox 5"/>
            <p:cNvSpPr txBox="1">
              <a:spLocks noChangeArrowheads="1"/>
            </p:cNvSpPr>
            <p:nvPr/>
          </p:nvSpPr>
          <p:spPr bwMode="auto">
            <a:xfrm>
              <a:off x="928688" y="5929313"/>
              <a:ext cx="8397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Priest</a:t>
              </a:r>
            </a:p>
          </p:txBody>
        </p:sp>
        <p:sp>
          <p:nvSpPr>
            <p:cNvPr id="10" name="TextBox 6"/>
            <p:cNvSpPr txBox="1">
              <a:spLocks noChangeArrowheads="1"/>
            </p:cNvSpPr>
            <p:nvPr/>
          </p:nvSpPr>
          <p:spPr bwMode="auto">
            <a:xfrm>
              <a:off x="4286250" y="5929313"/>
              <a:ext cx="9540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Aztecs</a:t>
              </a:r>
            </a:p>
          </p:txBody>
        </p:sp>
        <p:sp>
          <p:nvSpPr>
            <p:cNvPr id="11" name="TextBox 7"/>
            <p:cNvSpPr txBox="1">
              <a:spLocks noChangeArrowheads="1"/>
            </p:cNvSpPr>
            <p:nvPr/>
          </p:nvSpPr>
          <p:spPr bwMode="auto">
            <a:xfrm>
              <a:off x="3071813" y="6286500"/>
              <a:ext cx="13509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interpreter</a:t>
              </a:r>
            </a:p>
          </p:txBody>
        </p:sp>
        <p:sp>
          <p:nvSpPr>
            <p:cNvPr id="12" name="TextBox 8"/>
            <p:cNvSpPr txBox="1">
              <a:spLocks noChangeArrowheads="1"/>
            </p:cNvSpPr>
            <p:nvPr/>
          </p:nvSpPr>
          <p:spPr bwMode="auto">
            <a:xfrm>
              <a:off x="5603876" y="5929313"/>
              <a:ext cx="896940" cy="518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gifts</a:t>
              </a:r>
            </a:p>
          </p:txBody>
        </p:sp>
        <p:cxnSp>
          <p:nvCxnSpPr>
            <p:cNvPr id="13" name="Straight Connector 12"/>
            <p:cNvCxnSpPr/>
            <p:nvPr/>
          </p:nvCxnSpPr>
          <p:spPr>
            <a:xfrm rot="5400000" flipH="1" flipV="1">
              <a:off x="1857376" y="4286250"/>
              <a:ext cx="2571750" cy="71437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4" name="Straight Connector 13"/>
            <p:cNvCxnSpPr/>
            <p:nvPr/>
          </p:nvCxnSpPr>
          <p:spPr>
            <a:xfrm rot="5400000">
              <a:off x="5191125" y="4810125"/>
              <a:ext cx="2786063" cy="309563"/>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5" name="Straight Connector 14"/>
            <p:cNvCxnSpPr/>
            <p:nvPr/>
          </p:nvCxnSpPr>
          <p:spPr>
            <a:xfrm rot="5400000" flipH="1" flipV="1">
              <a:off x="2393157" y="4464844"/>
              <a:ext cx="3500437" cy="14287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6" name="Straight Connector 15"/>
            <p:cNvCxnSpPr/>
            <p:nvPr/>
          </p:nvCxnSpPr>
          <p:spPr>
            <a:xfrm rot="5400000" flipH="1" flipV="1">
              <a:off x="500063" y="4000500"/>
              <a:ext cx="3000375" cy="100012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7" name="Straight Connector 16"/>
            <p:cNvCxnSpPr/>
            <p:nvPr/>
          </p:nvCxnSpPr>
          <p:spPr>
            <a:xfrm rot="5400000">
              <a:off x="7108031" y="5036344"/>
              <a:ext cx="1785938" cy="28575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8" name="Straight Connector 17"/>
            <p:cNvCxnSpPr/>
            <p:nvPr/>
          </p:nvCxnSpPr>
          <p:spPr>
            <a:xfrm rot="5400000" flipH="1" flipV="1">
              <a:off x="3750469" y="3750469"/>
              <a:ext cx="3357562" cy="114300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9" name="Straight Connector 18"/>
            <p:cNvCxnSpPr/>
            <p:nvPr/>
          </p:nvCxnSpPr>
          <p:spPr>
            <a:xfrm rot="16200000" flipH="1">
              <a:off x="5500688" y="5643562"/>
              <a:ext cx="357188" cy="214313"/>
            </a:xfrm>
            <a:prstGeom prst="line">
              <a:avLst/>
            </a:prstGeom>
            <a:ln w="28575"/>
          </p:spPr>
          <p:style>
            <a:lnRef idx="1">
              <a:schemeClr val="accent2"/>
            </a:lnRef>
            <a:fillRef idx="0">
              <a:schemeClr val="accent2"/>
            </a:fillRef>
            <a:effectRef idx="0">
              <a:schemeClr val="accent2"/>
            </a:effectRef>
            <a:fontRef idx="minor">
              <a:schemeClr val="tx1"/>
            </a:fontRef>
          </p:style>
        </p:cxn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995779" y="696077"/>
            <a:ext cx="6685182" cy="5530551"/>
            <a:chOff x="1000125" y="214313"/>
            <a:chExt cx="7929563" cy="6388100"/>
          </a:xfrm>
        </p:grpSpPr>
        <p:pic>
          <p:nvPicPr>
            <p:cNvPr id="37" name="Picture 2" descr="Cortez meeting Aztecs"/>
            <p:cNvPicPr>
              <a:picLocks noChangeAspect="1" noChangeArrowheads="1"/>
            </p:cNvPicPr>
            <p:nvPr/>
          </p:nvPicPr>
          <p:blipFill>
            <a:blip r:embed="rId2">
              <a:extLst>
                <a:ext uri="{28A0092B-C50C-407E-A947-70E740481C1C}">
                  <a14:useLocalDpi xmlns:a14="http://schemas.microsoft.com/office/drawing/2010/main" val="0"/>
                </a:ext>
              </a:extLst>
            </a:blip>
            <a:srcRect l="1154" t="2547" r="1544" b="3920"/>
            <a:stretch>
              <a:fillRect/>
            </a:stretch>
          </p:blipFill>
          <p:spPr bwMode="auto">
            <a:xfrm>
              <a:off x="1143000" y="1214438"/>
              <a:ext cx="7000875" cy="538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ounded Rectangular Callout 37"/>
            <p:cNvSpPr/>
            <p:nvPr/>
          </p:nvSpPr>
          <p:spPr>
            <a:xfrm>
              <a:off x="1000125" y="285750"/>
              <a:ext cx="3000375" cy="1285875"/>
            </a:xfrm>
            <a:prstGeom prst="wedgeRoundRectCallout">
              <a:avLst>
                <a:gd name="adj1" fmla="val 36678"/>
                <a:gd name="adj2" fmla="val 75117"/>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sz="1400" dirty="0">
                  <a:solidFill>
                    <a:schemeClr val="tx1"/>
                  </a:solidFill>
                  <a:latin typeface="Arial" pitchFamily="34" charset="0"/>
                  <a:ea typeface="Calibri" pitchFamily="34" charset="0"/>
                  <a:cs typeface="Arial" pitchFamily="34" charset="0"/>
                </a:rPr>
                <a:t>Your city is amazing...We have not seen anything like it before... it is so clean!</a:t>
              </a:r>
              <a:endParaRPr lang="en-GB" sz="1600" dirty="0">
                <a:solidFill>
                  <a:schemeClr val="tx1"/>
                </a:solidFill>
                <a:latin typeface="Arial" pitchFamily="34" charset="0"/>
              </a:endParaRPr>
            </a:p>
          </p:txBody>
        </p:sp>
        <p:sp>
          <p:nvSpPr>
            <p:cNvPr id="39" name="Rounded Rectangular Callout 38"/>
            <p:cNvSpPr/>
            <p:nvPr/>
          </p:nvSpPr>
          <p:spPr>
            <a:xfrm>
              <a:off x="5429250" y="214313"/>
              <a:ext cx="3500438" cy="1857375"/>
            </a:xfrm>
            <a:prstGeom prst="wedgeRoundRectCallout">
              <a:avLst>
                <a:gd name="adj1" fmla="val -27542"/>
                <a:gd name="adj2" fmla="val 67730"/>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sz="1400" dirty="0">
                  <a:solidFill>
                    <a:schemeClr val="tx1"/>
                  </a:solidFill>
                  <a:latin typeface="Arial" pitchFamily="34" charset="0"/>
                  <a:ea typeface="Calibri" pitchFamily="34" charset="0"/>
                  <a:cs typeface="Arial" pitchFamily="34" charset="0"/>
                </a:rPr>
                <a:t>Our Lord, you are weary. The journey has tired you, but now you have arrived on earth. You have come to your city, Mexico. You have come here to sit on your throne.</a:t>
              </a:r>
              <a:endParaRPr lang="en-GB" dirty="0">
                <a:solidFill>
                  <a:schemeClr val="tx1"/>
                </a:solidFill>
                <a:latin typeface="Arial" pitchFamily="34" charset="0"/>
              </a:endParaRPr>
            </a:p>
          </p:txBody>
        </p:sp>
      </p:grpSp>
    </p:spTree>
    <p:extLst>
      <p:ext uri="{BB962C8B-B14F-4D97-AF65-F5344CB8AC3E}">
        <p14:creationId xmlns:p14="http://schemas.microsoft.com/office/powerpoint/2010/main" val="40463054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007054" y="562656"/>
            <a:ext cx="6039666" cy="5829435"/>
            <a:chOff x="1571625" y="214313"/>
            <a:chExt cx="6643688" cy="6371212"/>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l="33832" t="32999" r="12840" b="20634"/>
            <a:stretch>
              <a:fillRect/>
            </a:stretch>
          </p:blipFill>
          <p:spPr bwMode="auto">
            <a:xfrm>
              <a:off x="1571625" y="857250"/>
              <a:ext cx="5572125" cy="509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ular Callout 3"/>
            <p:cNvSpPr/>
            <p:nvPr/>
          </p:nvSpPr>
          <p:spPr>
            <a:xfrm>
              <a:off x="5786438" y="214313"/>
              <a:ext cx="2428875" cy="1357312"/>
            </a:xfrm>
            <a:prstGeom prst="wedgeRoundRectCallout">
              <a:avLst>
                <a:gd name="adj1" fmla="val -33345"/>
                <a:gd name="adj2" fmla="val 94823"/>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sz="1600" dirty="0">
                  <a:solidFill>
                    <a:schemeClr val="tx1"/>
                  </a:solidFill>
                  <a:latin typeface="Arial" pitchFamily="34" charset="0"/>
                  <a:ea typeface="Calibri" pitchFamily="34" charset="0"/>
                  <a:cs typeface="Arial" pitchFamily="34" charset="0"/>
                </a:rPr>
                <a:t>While Cortez is away let’s attack the Aztecs while they are dancing!</a:t>
              </a:r>
              <a:endParaRPr lang="en-GB" dirty="0">
                <a:solidFill>
                  <a:schemeClr val="tx1"/>
                </a:solidFill>
                <a:latin typeface="Arial" pitchFamily="34" charset="0"/>
              </a:endParaRPr>
            </a:p>
          </p:txBody>
        </p:sp>
        <p:sp>
          <p:nvSpPr>
            <p:cNvPr id="5" name="Rectangle 4"/>
            <p:cNvSpPr>
              <a:spLocks noChangeArrowheads="1"/>
            </p:cNvSpPr>
            <p:nvPr/>
          </p:nvSpPr>
          <p:spPr bwMode="auto">
            <a:xfrm>
              <a:off x="2071688" y="6000750"/>
              <a:ext cx="4572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t>While Hernan Cortez was away the Spanish soldiers attacked the Aztecs.</a:t>
              </a:r>
            </a:p>
          </p:txBody>
        </p:sp>
      </p:grpSp>
    </p:spTree>
    <p:extLst>
      <p:ext uri="{BB962C8B-B14F-4D97-AF65-F5344CB8AC3E}">
        <p14:creationId xmlns:p14="http://schemas.microsoft.com/office/powerpoint/2010/main" val="12354517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120276" y="529592"/>
            <a:ext cx="6987403" cy="5888626"/>
            <a:chOff x="928688" y="285750"/>
            <a:chExt cx="7358062" cy="6289675"/>
          </a:xfrm>
        </p:grpSpPr>
        <p:pic>
          <p:nvPicPr>
            <p:cNvPr id="3" name="Picture 1"/>
            <p:cNvPicPr>
              <a:picLocks noChangeAspect="1" noChangeArrowheads="1"/>
            </p:cNvPicPr>
            <p:nvPr/>
          </p:nvPicPr>
          <p:blipFill>
            <a:blip r:embed="rId2">
              <a:extLst>
                <a:ext uri="{28A0092B-C50C-407E-A947-70E740481C1C}">
                  <a14:useLocalDpi xmlns:a14="http://schemas.microsoft.com/office/drawing/2010/main" val="0"/>
                </a:ext>
              </a:extLst>
            </a:blip>
            <a:srcRect l="12880" t="24010" r="17381" b="15550"/>
            <a:stretch>
              <a:fillRect/>
            </a:stretch>
          </p:blipFill>
          <p:spPr bwMode="auto">
            <a:xfrm>
              <a:off x="928688" y="642938"/>
              <a:ext cx="712311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ular Callout 3"/>
            <p:cNvSpPr/>
            <p:nvPr/>
          </p:nvSpPr>
          <p:spPr>
            <a:xfrm>
              <a:off x="2928938" y="285750"/>
              <a:ext cx="2571750" cy="1143000"/>
            </a:xfrm>
            <a:prstGeom prst="wedgeRoundRectCallout">
              <a:avLst>
                <a:gd name="adj1" fmla="val 64630"/>
                <a:gd name="adj2" fmla="val 35912"/>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Listen to me... I am your Emperor.....Don’t Fight!</a:t>
              </a:r>
              <a:endParaRPr lang="en-GB" sz="2000" dirty="0">
                <a:solidFill>
                  <a:schemeClr val="tx1"/>
                </a:solidFill>
                <a:latin typeface="Arial" pitchFamily="34" charset="0"/>
              </a:endParaRPr>
            </a:p>
          </p:txBody>
        </p:sp>
        <p:sp>
          <p:nvSpPr>
            <p:cNvPr id="5" name="Rounded Rectangular Callout 4"/>
            <p:cNvSpPr/>
            <p:nvPr/>
          </p:nvSpPr>
          <p:spPr>
            <a:xfrm>
              <a:off x="1285875" y="2143125"/>
              <a:ext cx="2214563" cy="1214438"/>
            </a:xfrm>
            <a:prstGeom prst="wedgeRoundRectCallout">
              <a:avLst>
                <a:gd name="adj1" fmla="val 52363"/>
                <a:gd name="adj2" fmla="val 86641"/>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We want a new Emperor....Stone him!!</a:t>
              </a:r>
              <a:endParaRPr lang="en-GB" dirty="0">
                <a:solidFill>
                  <a:schemeClr val="tx1"/>
                </a:solidFill>
                <a:latin typeface="Arial" pitchFamily="34" charset="0"/>
              </a:endParaRPr>
            </a:p>
          </p:txBody>
        </p:sp>
        <p:sp>
          <p:nvSpPr>
            <p:cNvPr id="6" name="Rectangle 11"/>
            <p:cNvSpPr>
              <a:spLocks noChangeArrowheads="1"/>
            </p:cNvSpPr>
            <p:nvPr/>
          </p:nvSpPr>
          <p:spPr bwMode="auto">
            <a:xfrm>
              <a:off x="1357313" y="5929313"/>
              <a:ext cx="69294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The Aztecs turned on the Spanish. Montezuma tried to persuade them to stop but they threw stones at him and killed him.</a:t>
              </a:r>
            </a:p>
          </p:txBody>
        </p:sp>
      </p:grpSp>
    </p:spTree>
    <p:extLst>
      <p:ext uri="{BB962C8B-B14F-4D97-AF65-F5344CB8AC3E}">
        <p14:creationId xmlns:p14="http://schemas.microsoft.com/office/powerpoint/2010/main" val="3575918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l="38602" t="36644" r="24501" b="20044"/>
          <a:stretch>
            <a:fillRect/>
          </a:stretch>
        </p:blipFill>
        <p:spPr bwMode="auto">
          <a:xfrm>
            <a:off x="1400856" y="477475"/>
            <a:ext cx="6429375"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ular Callout 2"/>
          <p:cNvSpPr/>
          <p:nvPr/>
        </p:nvSpPr>
        <p:spPr>
          <a:xfrm>
            <a:off x="4901293" y="406037"/>
            <a:ext cx="3143250" cy="1500188"/>
          </a:xfrm>
          <a:prstGeom prst="wedgeRoundRectCallout">
            <a:avLst>
              <a:gd name="adj1" fmla="val 3566"/>
              <a:gd name="adj2" fmla="val 112966"/>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Every day we fight tremendous battles... captured Spanish soldiers are used for human sacrifices!</a:t>
            </a:r>
            <a:endParaRPr lang="en-GB" sz="2000" dirty="0">
              <a:solidFill>
                <a:schemeClr val="tx1"/>
              </a:solidFill>
              <a:latin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734472456"/>
              </p:ext>
            </p:extLst>
          </p:nvPr>
        </p:nvGraphicFramePr>
        <p:xfrm>
          <a:off x="1686606" y="5835287"/>
          <a:ext cx="6096000" cy="549275"/>
        </p:xfrm>
        <a:graphic>
          <a:graphicData uri="http://schemas.openxmlformats.org/drawingml/2006/table">
            <a:tbl>
              <a:tblPr/>
              <a:tblGrid>
                <a:gridCol w="6096000">
                  <a:extLst>
                    <a:ext uri="{9D8B030D-6E8A-4147-A177-3AD203B41FA5}">
                      <a16:colId xmlns:a16="http://schemas.microsoft.com/office/drawing/2014/main" val="20000"/>
                    </a:ext>
                  </a:extLst>
                </a:gridCol>
              </a:tblGrid>
              <a:tr h="549275">
                <a:tc>
                  <a:txBody>
                    <a:bodyPr/>
                    <a:lstStyle/>
                    <a:p>
                      <a:pPr algn="l">
                        <a:spcAft>
                          <a:spcPts val="0"/>
                        </a:spcAft>
                        <a:tabLst>
                          <a:tab pos="1009650" algn="l"/>
                        </a:tabLst>
                      </a:pPr>
                      <a:r>
                        <a:rPr lang="en-GB" sz="1800" dirty="0">
                          <a:latin typeface="Arial"/>
                          <a:ea typeface="Calibri"/>
                          <a:cs typeface="Times New Roman"/>
                        </a:rPr>
                        <a:t>The Spanish army defeated the Aztecs after a long fierce battle.</a:t>
                      </a:r>
                      <a:endParaRPr lang="en-GB" sz="1100" dirty="0">
                        <a:latin typeface="Calibri"/>
                        <a:ea typeface="Calibri"/>
                        <a:cs typeface="Times New Roman"/>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64373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l="14619" t="35114" r="13362" b="26221"/>
          <a:stretch>
            <a:fillRect/>
          </a:stretch>
        </p:blipFill>
        <p:spPr bwMode="auto">
          <a:xfrm>
            <a:off x="585379" y="1189946"/>
            <a:ext cx="3929063"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l="49213" t="30450" r="10457" b="29697"/>
          <a:stretch>
            <a:fillRect/>
          </a:stretch>
        </p:blipFill>
        <p:spPr bwMode="auto">
          <a:xfrm>
            <a:off x="4800192" y="2332946"/>
            <a:ext cx="3786187" cy="356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ular Callout 3"/>
          <p:cNvSpPr/>
          <p:nvPr/>
        </p:nvSpPr>
        <p:spPr>
          <a:xfrm>
            <a:off x="728254" y="475571"/>
            <a:ext cx="2643188" cy="1000125"/>
          </a:xfrm>
          <a:prstGeom prst="wedgeRoundRectCallout">
            <a:avLst>
              <a:gd name="adj1" fmla="val 70876"/>
              <a:gd name="adj2" fmla="val 50708"/>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You are my slave now!</a:t>
            </a:r>
            <a:endParaRPr lang="en-GB" dirty="0">
              <a:solidFill>
                <a:schemeClr val="tx1"/>
              </a:solidFill>
              <a:latin typeface="Arial" pitchFamily="34" charset="0"/>
            </a:endParaRPr>
          </a:p>
        </p:txBody>
      </p:sp>
      <p:sp>
        <p:nvSpPr>
          <p:cNvPr id="5" name="Rounded Rectangular Callout 4"/>
          <p:cNvSpPr/>
          <p:nvPr/>
        </p:nvSpPr>
        <p:spPr>
          <a:xfrm>
            <a:off x="5871754" y="904196"/>
            <a:ext cx="2643188" cy="1214437"/>
          </a:xfrm>
          <a:prstGeom prst="wedgeRoundRectCallout">
            <a:avLst>
              <a:gd name="adj1" fmla="val -45384"/>
              <a:gd name="adj2" fmla="val 107661"/>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You have got a strange new disease.</a:t>
            </a:r>
            <a:endParaRPr lang="en-GB" sz="2000" dirty="0">
              <a:solidFill>
                <a:schemeClr val="tx1"/>
              </a:solidFill>
              <a:latin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500702157"/>
              </p:ext>
            </p:extLst>
          </p:nvPr>
        </p:nvGraphicFramePr>
        <p:xfrm>
          <a:off x="585379" y="4976133"/>
          <a:ext cx="3643313" cy="822960"/>
        </p:xfrm>
        <a:graphic>
          <a:graphicData uri="http://schemas.openxmlformats.org/drawingml/2006/table">
            <a:tbl>
              <a:tblPr/>
              <a:tblGrid>
                <a:gridCol w="3643313">
                  <a:extLst>
                    <a:ext uri="{9D8B030D-6E8A-4147-A177-3AD203B41FA5}">
                      <a16:colId xmlns:a16="http://schemas.microsoft.com/office/drawing/2014/main" val="20000"/>
                    </a:ext>
                  </a:extLst>
                </a:gridCol>
              </a:tblGrid>
              <a:tr h="822325">
                <a:tc>
                  <a:txBody>
                    <a:bodyPr/>
                    <a:lstStyle/>
                    <a:p>
                      <a:pPr algn="l">
                        <a:spcAft>
                          <a:spcPts val="0"/>
                        </a:spcAft>
                        <a:tabLst>
                          <a:tab pos="1009650" algn="l"/>
                        </a:tabLst>
                      </a:pPr>
                      <a:r>
                        <a:rPr lang="en-GB" sz="1800" dirty="0">
                          <a:latin typeface="Arial"/>
                          <a:ea typeface="Calibri"/>
                          <a:cs typeface="Times New Roman"/>
                        </a:rPr>
                        <a:t>The Spanish made the Aztecs their slaves. They did not treat them very well.</a:t>
                      </a:r>
                      <a:endParaRPr lang="en-GB" sz="1100" dirty="0">
                        <a:latin typeface="Calibri"/>
                        <a:ea typeface="Calibri"/>
                        <a:cs typeface="Times New Roman"/>
                      </a:endParaRPr>
                    </a:p>
                  </a:txBody>
                  <a:tcPr marL="114299" marR="114299" marT="0" marB="0">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7" name="Rectangle 8"/>
          <p:cNvSpPr>
            <a:spLocks noChangeArrowheads="1"/>
          </p:cNvSpPr>
          <p:nvPr/>
        </p:nvSpPr>
        <p:spPr bwMode="auto">
          <a:xfrm>
            <a:off x="4800192" y="5799093"/>
            <a:ext cx="40719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The Spanish gave the Aztecs diseases such as colds, measles and smallpox.</a:t>
            </a:r>
          </a:p>
        </p:txBody>
      </p:sp>
    </p:spTree>
    <p:extLst>
      <p:ext uri="{BB962C8B-B14F-4D97-AF65-F5344CB8AC3E}">
        <p14:creationId xmlns:p14="http://schemas.microsoft.com/office/powerpoint/2010/main" val="245687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r>
              <a:rPr lang="en-GB" altLang="en-US" i="1" u="sng" dirty="0" smtClean="0">
                <a:solidFill>
                  <a:srgbClr val="FF0000"/>
                </a:solidFill>
              </a:rPr>
              <a:t>Optional </a:t>
            </a:r>
            <a:r>
              <a:rPr lang="en-GB" altLang="en-US" i="1" u="sng" dirty="0" smtClean="0">
                <a:solidFill>
                  <a:srgbClr val="FF0000"/>
                </a:solidFill>
              </a:rPr>
              <a:t>task</a:t>
            </a:r>
            <a:endParaRPr lang="en-GB" altLang="en-US" i="1" u="sng" dirty="0" smtClean="0">
              <a:solidFill>
                <a:srgbClr val="FF0000"/>
              </a:solidFill>
            </a:endParaRPr>
          </a:p>
        </p:txBody>
      </p:sp>
      <p:sp>
        <p:nvSpPr>
          <p:cNvPr id="14339" name="TextBox 1"/>
          <p:cNvSpPr txBox="1">
            <a:spLocks noChangeArrowheads="1"/>
          </p:cNvSpPr>
          <p:nvPr/>
        </p:nvSpPr>
        <p:spPr bwMode="auto">
          <a:xfrm>
            <a:off x="700088" y="1284288"/>
            <a:ext cx="79771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dirty="0" smtClean="0">
                <a:solidFill>
                  <a:schemeClr val="tx1"/>
                </a:solidFill>
              </a:rPr>
              <a:t>Can you complete a story board of what happened when the Spanish arrived in Mexico?</a:t>
            </a:r>
            <a:endParaRPr lang="en-GB" altLang="en-US" sz="2400" dirty="0">
              <a:solidFill>
                <a:schemeClr val="tx1"/>
              </a:solidFill>
              <a:latin typeface="XCCW Joined 8a" panose="03050602040000000000" pitchFamily="66" charset="0"/>
            </a:endParaRPr>
          </a:p>
          <a:p>
            <a:pPr eaLnBrk="1" hangingPunct="1">
              <a:lnSpc>
                <a:spcPct val="100000"/>
              </a:lnSpc>
              <a:spcBef>
                <a:spcPct val="0"/>
              </a:spcBef>
              <a:buFontTx/>
              <a:buNone/>
            </a:pPr>
            <a:endParaRPr lang="en-GB" altLang="en-US" sz="2400" dirty="0">
              <a:solidFill>
                <a:schemeClr val="tx1"/>
              </a:solidFill>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l="15381" t="28320" r="14307" b="9180"/>
          <a:stretch>
            <a:fillRect/>
          </a:stretch>
        </p:blipFill>
        <p:spPr bwMode="auto">
          <a:xfrm>
            <a:off x="1755320" y="2118088"/>
            <a:ext cx="5623833" cy="379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p:cNvSpPr txBox="1">
            <a:spLocks noChangeArrowheads="1"/>
          </p:cNvSpPr>
          <p:nvPr/>
        </p:nvSpPr>
        <p:spPr bwMode="auto">
          <a:xfrm>
            <a:off x="987878" y="5847534"/>
            <a:ext cx="7581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800" dirty="0">
                <a:latin typeface="Arial" panose="020B0604020202020204" pitchFamily="34" charset="0"/>
                <a:cs typeface="Arial" panose="020B0604020202020204" pitchFamily="34" charset="0"/>
              </a:rPr>
              <a:t>What happened after Cortez met Montezuma?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370</TotalTime>
  <Words>421</Words>
  <Application>Microsoft Office PowerPoint</Application>
  <PresentationFormat>On-screen Show (4:3)</PresentationFormat>
  <Paragraphs>44</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Times New Roman</vt:lpstr>
      <vt:lpstr>XCCW Joined 8a</vt:lpstr>
      <vt:lpstr>Twinkl SemiBold</vt:lpstr>
      <vt:lpstr>Arial</vt:lpstr>
      <vt:lpstr>Calibri</vt:lpstr>
      <vt:lpstr>Sassoon Infant Rg</vt:lpstr>
      <vt:lpstr>Twinkl</vt:lpstr>
      <vt:lpstr>Office Theme</vt:lpstr>
      <vt:lpstr>Last week we learned where chocolate is grown today, but where did it come from originally?</vt:lpstr>
      <vt:lpstr>The history of chocolate starts in what we call Mexico today.</vt:lpstr>
      <vt:lpstr>A brief back story…</vt:lpstr>
      <vt:lpstr>A timeline of events</vt:lpstr>
      <vt:lpstr>So what happened?</vt:lpstr>
      <vt:lpstr>How did it happen?</vt:lpstr>
      <vt:lpstr>PowerPoint Presentation</vt:lpstr>
      <vt:lpstr>PowerPoint Presentation</vt:lpstr>
      <vt:lpstr>PowerPoint Presentation</vt:lpstr>
      <vt:lpstr>PowerPoint Presentation</vt:lpstr>
      <vt:lpstr>PowerPoint Presentation</vt:lpstr>
      <vt:lpstr>Optional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Andrew Beraet</cp:lastModifiedBy>
  <cp:revision>48</cp:revision>
  <dcterms:created xsi:type="dcterms:W3CDTF">2017-04-26T10:21:18Z</dcterms:created>
  <dcterms:modified xsi:type="dcterms:W3CDTF">2020-06-22T15:48:29Z</dcterms:modified>
</cp:coreProperties>
</file>