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sldIdLst>
    <p:sldId id="256" r:id="rId5"/>
    <p:sldId id="301" r:id="rId6"/>
    <p:sldId id="378" r:id="rId7"/>
    <p:sldId id="379" r:id="rId8"/>
    <p:sldId id="363" r:id="rId9"/>
    <p:sldId id="366" r:id="rId10"/>
    <p:sldId id="364" r:id="rId11"/>
    <p:sldId id="367" r:id="rId12"/>
    <p:sldId id="365" r:id="rId13"/>
    <p:sldId id="368" r:id="rId14"/>
    <p:sldId id="360" r:id="rId15"/>
    <p:sldId id="369" r:id="rId16"/>
    <p:sldId id="380" r:id="rId17"/>
    <p:sldId id="381" r:id="rId18"/>
    <p:sldId id="382" r:id="rId19"/>
    <p:sldId id="355" r:id="rId20"/>
    <p:sldId id="373" r:id="rId21"/>
    <p:sldId id="374" r:id="rId22"/>
    <p:sldId id="372" r:id="rId23"/>
    <p:sldId id="375" r:id="rId24"/>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C99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245D92A8-1390-41A0-A9F4-867FEACD50BC}" v="34" dt="2018-07-19T07:44:44.434"/>
    <p1510:client id="{A1CF587B-0DF5-4A1F-8DE6-F7601A4AC37D}" v="1378" dt="2018-07-19T07:34:18.202"/>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17292A2E-F333-43FB-9621-5CBBE7FDCDCB}" styleName="Light Style 2 - Accent 4">
    <a:wholeTbl>
      <a:tcTxStyle>
        <a:fontRef idx="minor">
          <a:scrgbClr r="0" g="0" b="0"/>
        </a:fontRef>
        <a:schemeClr val="tx1"/>
      </a:tcTxStyle>
      <a:tcStyle>
        <a:tcBdr>
          <a:left>
            <a:lnRef idx="1">
              <a:schemeClr val="accent4"/>
            </a:lnRef>
          </a:left>
          <a:right>
            <a:lnRef idx="1">
              <a:schemeClr val="accent4"/>
            </a:lnRef>
          </a:right>
          <a:top>
            <a:lnRef idx="1">
              <a:schemeClr val="accent4"/>
            </a:lnRef>
          </a:top>
          <a:bottom>
            <a:lnRef idx="1">
              <a:schemeClr val="accent4"/>
            </a:lnRef>
          </a:bottom>
          <a:insideH>
            <a:ln>
              <a:noFill/>
            </a:ln>
          </a:insideH>
          <a:insideV>
            <a:ln>
              <a:noFill/>
            </a:ln>
          </a:insideV>
        </a:tcBdr>
        <a:fill>
          <a:noFill/>
        </a:fill>
      </a:tcStyle>
    </a:wholeTbl>
    <a:band1H>
      <a:tcStyle>
        <a:tcBdr>
          <a:top>
            <a:lnRef idx="1">
              <a:schemeClr val="accent4"/>
            </a:lnRef>
          </a:top>
          <a:bottom>
            <a:lnRef idx="1">
              <a:schemeClr val="accent4"/>
            </a:lnRef>
          </a:bottom>
        </a:tcBdr>
      </a:tcStyle>
    </a:band1H>
    <a:band1V>
      <a:tcStyle>
        <a:tcBdr>
          <a:left>
            <a:lnRef idx="1">
              <a:schemeClr val="accent4"/>
            </a:lnRef>
          </a:left>
          <a:right>
            <a:lnRef idx="1">
              <a:schemeClr val="accent4"/>
            </a:lnRef>
          </a:right>
        </a:tcBdr>
      </a:tcStyle>
    </a:band1V>
    <a:band2V>
      <a:tcStyle>
        <a:tcBdr>
          <a:left>
            <a:lnRef idx="1">
              <a:schemeClr val="accent4"/>
            </a:lnRef>
          </a:left>
          <a:right>
            <a:lnRef idx="1">
              <a:schemeClr val="accent4"/>
            </a:lnRef>
          </a:right>
        </a:tcBdr>
      </a:tcStyle>
    </a:band2V>
    <a:lastCol>
      <a:tcTxStyle b="on"/>
      <a:tcStyle>
        <a:tcBdr/>
      </a:tcStyle>
    </a:lastCol>
    <a:firstCol>
      <a:tcTxStyle b="on"/>
      <a:tcStyle>
        <a:tcBdr/>
      </a:tcStyle>
    </a:firstCol>
    <a:lastRow>
      <a:tcTxStyle b="on"/>
      <a:tcStyle>
        <a:tcBdr>
          <a:top>
            <a:ln w="50800" cmpd="dbl">
              <a:solidFill>
                <a:schemeClr val="accent4"/>
              </a:solidFill>
            </a:ln>
          </a:top>
        </a:tcBdr>
      </a:tcStyle>
    </a:lastRow>
    <a:firstRow>
      <a:tcTxStyle b="on">
        <a:fontRef idx="minor">
          <a:scrgbClr r="0" g="0" b="0"/>
        </a:fontRef>
        <a:schemeClr val="bg1"/>
      </a:tcTxStyle>
      <a:tcStyle>
        <a:tcBdr/>
        <a:fillRef idx="1">
          <a:schemeClr val="accent4"/>
        </a:fillRef>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6614" autoAdjust="0"/>
    <p:restoredTop sz="94660"/>
  </p:normalViewPr>
  <p:slideViewPr>
    <p:cSldViewPr snapToGrid="0">
      <p:cViewPr varScale="1">
        <p:scale>
          <a:sx n="88" d="100"/>
          <a:sy n="88" d="100"/>
        </p:scale>
        <p:origin x="1262" y="6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viewProps" Target="viewProps.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microsoft.com/office/2015/10/relationships/revisionInfo" Target="revisionInfo.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2C43C518-2E58-4E98-8F61-29A47E1D445A}" type="datetimeFigureOut">
              <a:rPr lang="en-GB" smtClean="0"/>
              <a:t>03/06/2020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126868169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C43C518-2E58-4E98-8F61-29A47E1D445A}" type="datetimeFigureOut">
              <a:rPr lang="en-GB" smtClean="0"/>
              <a:t>03/06/2020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21466605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2C43C518-2E58-4E98-8F61-29A47E1D445A}" type="datetimeFigureOut">
              <a:rPr lang="en-GB" smtClean="0"/>
              <a:t>03/06/2020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6811694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2C43C518-2E58-4E98-8F61-29A47E1D445A}" type="datetimeFigureOut">
              <a:rPr lang="en-GB" smtClean="0"/>
              <a:t>03/06/2020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30931389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2C43C518-2E58-4E98-8F61-29A47E1D445A}" type="datetimeFigureOut">
              <a:rPr lang="en-GB" smtClean="0"/>
              <a:t>03/06/2020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13213319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2C43C518-2E58-4E98-8F61-29A47E1D445A}" type="datetimeFigureOut">
              <a:rPr lang="en-GB" smtClean="0"/>
              <a:t>03/06/2020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23283800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C43C518-2E58-4E98-8F61-29A47E1D445A}" type="datetimeFigureOut">
              <a:rPr lang="en-GB" smtClean="0"/>
              <a:t>03/06/2020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313106373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2C43C518-2E58-4E98-8F61-29A47E1D445A}" type="datetimeFigureOut">
              <a:rPr lang="en-GB" smtClean="0"/>
              <a:t>03/06/2020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03876090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2C43C518-2E58-4E98-8F61-29A47E1D445A}" type="datetimeFigureOut">
              <a:rPr lang="en-GB" smtClean="0"/>
              <a:t>03/06/2020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24584891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C43C518-2E58-4E98-8F61-29A47E1D445A}" type="datetimeFigureOut">
              <a:rPr lang="en-GB" smtClean="0"/>
              <a:t>03/06/2020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01174867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C43C518-2E58-4E98-8F61-29A47E1D445A}" type="datetimeFigureOut">
              <a:rPr lang="en-GB" smtClean="0"/>
              <a:t>03/06/2020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330399930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C43C518-2E58-4E98-8F61-29A47E1D445A}" type="datetimeFigureOut">
              <a:rPr lang="en-GB" smtClean="0"/>
              <a:t>03/06/2020</a:t>
            </a:fld>
            <a:endParaRPr lang="en-GB"/>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2B0018D-5503-4B9E-8996-530C5B2D4BAD}" type="slidenum">
              <a:rPr lang="en-GB" smtClean="0"/>
              <a:t>‹#›</a:t>
            </a:fld>
            <a:endParaRPr lang="en-GB"/>
          </a:p>
        </p:txBody>
      </p:sp>
    </p:spTree>
    <p:extLst>
      <p:ext uri="{BB962C8B-B14F-4D97-AF65-F5344CB8AC3E}">
        <p14:creationId xmlns:p14="http://schemas.microsoft.com/office/powerpoint/2010/main" val="425241140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6" Type="http://schemas.openxmlformats.org/officeDocument/2006/relationships/hyperlink" Target="https://classroomsecrets.co.uk/numbers-from-11-to-20-year-1-place-value-resource-pack" TargetMode="External"/><Relationship Id="rId5" Type="http://schemas.openxmlformats.org/officeDocument/2006/relationships/hyperlink" Target="https://classroomsecrets.co.uk/category/maths/year-1/autumn-block-4-place-value/" TargetMode="External"/><Relationship Id="rId4" Type="http://schemas.openxmlformats.org/officeDocument/2006/relationships/hyperlink" Target="https://classroomsecrets.co.uk/content-domain-filter/?fwp_contentdomain=1n2c" TargetMode="Externa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4.png"/></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4.png"/></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2018</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lvl="0" algn="ctr"/>
            <a:r>
              <a:rPr lang="en-GB" u="sng" dirty="0">
                <a:solidFill>
                  <a:srgbClr val="E7E6E6">
                    <a:lumMod val="50000"/>
                  </a:srgbClr>
                </a:solidFill>
                <a:latin typeface="SassoonCRInfantMedium" panose="02000603020000020003" pitchFamily="2" charset="0"/>
              </a:rPr>
              <a:t>Year 1 – Autumn Block 4 – Place Value – Numbers from 11 to 20</a:t>
            </a:r>
          </a:p>
          <a:p>
            <a:pPr lvl="0" algn="ctr"/>
            <a:endParaRPr lang="en-GB" dirty="0">
              <a:solidFill>
                <a:srgbClr val="E7E6E6">
                  <a:lumMod val="25000"/>
                </a:srgbClr>
              </a:solidFill>
              <a:latin typeface="SassoonCRInfantMedium" panose="02000603020000020003" pitchFamily="2" charset="0"/>
            </a:endParaRPr>
          </a:p>
          <a:p>
            <a:pPr lvl="0" defTabSz="457200">
              <a:defRPr/>
            </a:pPr>
            <a:r>
              <a:rPr lang="en-GB" dirty="0">
                <a:solidFill>
                  <a:prstClr val="black"/>
                </a:solidFill>
                <a:latin typeface="SassoonCRInfantMedium" panose="02000603020000020003" pitchFamily="2" charset="0"/>
              </a:rPr>
              <a:t>About This Resource:</a:t>
            </a:r>
          </a:p>
          <a:p>
            <a:pPr lvl="0" defTabSz="457200">
              <a:defRPr/>
            </a:pPr>
            <a:endParaRPr lang="en-GB" sz="1400" dirty="0">
              <a:solidFill>
                <a:prstClr val="black"/>
              </a:solidFill>
              <a:latin typeface="SassoonCRInfantMedium" panose="02000603020000020003" pitchFamily="2" charset="0"/>
            </a:endParaRPr>
          </a:p>
          <a:p>
            <a:pPr lvl="0" defTabSz="457200">
              <a:defRPr/>
            </a:pPr>
            <a:r>
              <a:rPr lang="en-GB" sz="1400" dirty="0">
                <a:solidFill>
                  <a:prstClr val="black"/>
                </a:solidFill>
                <a:latin typeface="SassoonCRInfantMedium" panose="02000603020000020003" pitchFamily="2" charset="0"/>
              </a:rPr>
              <a:t>This PowerPoint has been designed to support your teaching of this small step. It includes a starter activity and an example of each question from the Varied Fluency and Reasoning and Problem Solving resources also provided in this pack. You can choose to work through all examples provided or a selection of them depending on the needs of your class.</a:t>
            </a:r>
          </a:p>
          <a:p>
            <a:pPr lvl="0" defTabSz="457200">
              <a:defRPr/>
            </a:pPr>
            <a:endParaRPr lang="en-GB" sz="1400" dirty="0">
              <a:solidFill>
                <a:prstClr val="black"/>
              </a:solidFill>
              <a:latin typeface="SassoonCRInfantMedium" panose="02000603020000020003" pitchFamily="2" charset="0"/>
            </a:endParaRPr>
          </a:p>
          <a:p>
            <a:pPr lvl="0" defTabSz="457200">
              <a:defRPr/>
            </a:pPr>
            <a:endParaRPr lang="en-GB" sz="1400" dirty="0">
              <a:solidFill>
                <a:prstClr val="black"/>
              </a:solidFill>
              <a:latin typeface="SassoonCRInfantMedium" panose="02000603020000020003" pitchFamily="2" charset="0"/>
            </a:endParaRPr>
          </a:p>
          <a:p>
            <a:pPr lvl="0" defTabSz="457200">
              <a:defRPr/>
            </a:pPr>
            <a:r>
              <a:rPr lang="en-GB" dirty="0">
                <a:solidFill>
                  <a:prstClr val="black"/>
                </a:solidFill>
                <a:latin typeface="SassoonCRInfantMedium" panose="02000603020000020003" pitchFamily="2" charset="0"/>
              </a:rPr>
              <a:t>National Curriculum Objectives:</a:t>
            </a:r>
            <a:endParaRPr lang="en-GB" dirty="0">
              <a:solidFill>
                <a:srgbClr val="FF0000"/>
              </a:solidFill>
              <a:latin typeface="SassoonCRInfantMedium" panose="02000603020000020003" pitchFamily="2" charset="0"/>
            </a:endParaRPr>
          </a:p>
          <a:p>
            <a:pPr lvl="0" fontAlgn="base">
              <a:defRPr/>
            </a:pPr>
            <a:endParaRPr lang="en-GB" sz="1400" dirty="0">
              <a:solidFill>
                <a:prstClr val="black"/>
              </a:solidFill>
              <a:latin typeface="SassoonCRInfantMedium" panose="02000603020000020003" pitchFamily="2" charset="0"/>
            </a:endParaRPr>
          </a:p>
          <a:p>
            <a:pPr>
              <a:defRPr/>
            </a:pPr>
            <a:r>
              <a:rPr lang="en-GB" sz="1400" dirty="0">
                <a:solidFill>
                  <a:prstClr val="black"/>
                </a:solidFill>
                <a:latin typeface="SassoonCRInfantMedium" panose="02000603020000020003" pitchFamily="2" charset="0"/>
              </a:rPr>
              <a:t>Mathematics Year 1: (1N2c) </a:t>
            </a:r>
            <a:r>
              <a:rPr lang="en-GB" sz="1400" u="sng" dirty="0">
                <a:solidFill>
                  <a:prstClr val="black"/>
                </a:solidFill>
                <a:latin typeface="SassoonCRInfantMedium" panose="02000603020000020003" pitchFamily="2" charset="0"/>
                <a:hlinkClick r:id="rId4"/>
              </a:rPr>
              <a:t>Read and write numbers from 1 to 20 in numerals and words</a:t>
            </a:r>
            <a:endParaRPr lang="en-GB" sz="1400" dirty="0">
              <a:latin typeface="SassoonCRInfantMedium" panose="02000603020000020003" pitchFamily="2" charset="0"/>
            </a:endParaRPr>
          </a:p>
          <a:p>
            <a:pPr lvl="0" defTabSz="457200">
              <a:lnSpc>
                <a:spcPct val="100000"/>
              </a:lnSpc>
              <a:spcAft>
                <a:spcPts val="0"/>
              </a:spcAft>
              <a:buClrTx/>
              <a:buSzTx/>
              <a:tabLst/>
              <a:defRPr/>
            </a:pPr>
            <a:endParaRPr lang="en-GB" sz="1400" u="sng" dirty="0">
              <a:solidFill>
                <a:prstClr val="black"/>
              </a:solidFill>
              <a:latin typeface="SassoonCRInfantMedium" panose="02000603020000020003" pitchFamily="2" charset="0"/>
            </a:endParaRPr>
          </a:p>
          <a:p>
            <a:pPr lvl="0" defTabSz="457200">
              <a:lnSpc>
                <a:spcPct val="100000"/>
              </a:lnSpc>
              <a:spcAft>
                <a:spcPts val="0"/>
              </a:spcAft>
              <a:buClrTx/>
              <a:buSzTx/>
              <a:tabLst/>
              <a:defRPr/>
            </a:pPr>
            <a:endParaRPr lang="en-GB" sz="1400" u="sng" dirty="0">
              <a:solidFill>
                <a:prstClr val="black"/>
              </a:solidFill>
              <a:latin typeface="SassoonCRInfantMedium" panose="02000603020000020003" pitchFamily="2" charset="0"/>
            </a:endParaRPr>
          </a:p>
          <a:p>
            <a:pPr>
              <a:defRPr/>
            </a:pPr>
            <a:r>
              <a:rPr lang="en-GB" dirty="0">
                <a:solidFill>
                  <a:prstClr val="black"/>
                </a:solidFill>
                <a:latin typeface="SassoonCRInfantMedium" panose="02000603020000020003" pitchFamily="2" charset="0"/>
              </a:rPr>
              <a:t>More </a:t>
            </a:r>
            <a:r>
              <a:rPr lang="en-GB" dirty="0">
                <a:solidFill>
                  <a:prstClr val="black"/>
                </a:solidFill>
                <a:latin typeface="SassoonCRInfantMedium" panose="02000603020000020003" pitchFamily="2" charset="0"/>
                <a:hlinkClick r:id="rId5"/>
              </a:rPr>
              <a:t>Year 1 Place Value</a:t>
            </a:r>
            <a:r>
              <a:rPr lang="en-GB" dirty="0">
                <a:solidFill>
                  <a:prstClr val="black"/>
                </a:solidFill>
                <a:latin typeface="SassoonCRInfantMedium" panose="02000603020000020003" pitchFamily="2" charset="0"/>
              </a:rPr>
              <a:t> resources.</a:t>
            </a:r>
          </a:p>
          <a:p>
            <a:pPr lvl="0" defTabSz="457200">
              <a:lnSpc>
                <a:spcPct val="100000"/>
              </a:lnSpc>
              <a:spcAft>
                <a:spcPts val="0"/>
              </a:spcAft>
              <a:buClrTx/>
              <a:buSzTx/>
              <a:tabLst/>
              <a:defRPr/>
            </a:pPr>
            <a:endParaRPr lang="en-GB" sz="1400" dirty="0">
              <a:solidFill>
                <a:prstClr val="black"/>
              </a:solidFill>
              <a:latin typeface="SassoonCRInfantMedium" panose="02000603020000020003" pitchFamily="2" charset="0"/>
            </a:endParaRPr>
          </a:p>
          <a:p>
            <a:pPr lvl="0" defTabSz="457200">
              <a:lnSpc>
                <a:spcPct val="100000"/>
              </a:lnSpc>
              <a:spcAft>
                <a:spcPts val="0"/>
              </a:spcAft>
              <a:buClrTx/>
              <a:buSzTx/>
              <a:tabLst/>
              <a:defRPr/>
            </a:pPr>
            <a:endParaRPr lang="en-GB" sz="1400" dirty="0">
              <a:solidFill>
                <a:prstClr val="black"/>
              </a:solidFill>
              <a:latin typeface="SassoonCRInfantMedium" panose="02000603020000020003" pitchFamily="2" charset="0"/>
            </a:endParaRPr>
          </a:p>
          <a:p>
            <a:pPr lvl="0">
              <a:defRPr/>
            </a:pPr>
            <a:r>
              <a:rPr lang="en-GB" dirty="0">
                <a:solidFill>
                  <a:prstClr val="black"/>
                </a:solidFill>
                <a:latin typeface="SassoonCRInfantMedium" panose="02000603020000020003" pitchFamily="2" charset="0"/>
              </a:rPr>
              <a:t>Did you like this resource? Don’t forget to </a:t>
            </a:r>
            <a:r>
              <a:rPr lang="en-GB" dirty="0">
                <a:solidFill>
                  <a:prstClr val="black"/>
                </a:solidFill>
                <a:latin typeface="SassoonCRInfantMedium" panose="02000603020000020003" pitchFamily="2" charset="0"/>
                <a:hlinkClick r:id="rId6"/>
              </a:rPr>
              <a:t>review</a:t>
            </a:r>
            <a:r>
              <a:rPr lang="en-GB" dirty="0">
                <a:solidFill>
                  <a:prstClr val="black"/>
                </a:solidFill>
                <a:latin typeface="SassoonCRInfantMedium" panose="02000603020000020003" pitchFamily="2" charset="0"/>
              </a:rPr>
              <a:t> it on our website.</a:t>
            </a:r>
          </a:p>
        </p:txBody>
      </p:sp>
    </p:spTree>
    <p:extLst>
      <p:ext uri="{BB962C8B-B14F-4D97-AF65-F5344CB8AC3E}">
        <p14:creationId xmlns:p14="http://schemas.microsoft.com/office/powerpoint/2010/main" val="263748126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2018</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lvl="0" algn="ctr"/>
            <a:r>
              <a:rPr lang="en-GB" sz="2000" u="sng" dirty="0">
                <a:solidFill>
                  <a:srgbClr val="E7E6E6">
                    <a:lumMod val="50000"/>
                  </a:srgbClr>
                </a:solidFill>
                <a:latin typeface="SassoonCRInfantMedium" panose="02000603020000020003" pitchFamily="2" charset="0"/>
              </a:rPr>
              <a:t>Year 1 – Autumn Block 4 – Place Value</a:t>
            </a:r>
            <a:r>
              <a:rPr lang="en-GB" sz="2000" dirty="0">
                <a:solidFill>
                  <a:schemeClr val="bg2">
                    <a:lumMod val="50000"/>
                  </a:schemeClr>
                </a:solidFill>
                <a:latin typeface="SassoonCRInfantMedium" panose="02000603020000020003" pitchFamily="2" charset="0"/>
              </a:rPr>
              <a:t/>
            </a:r>
            <a:br>
              <a:rPr lang="en-GB" sz="2000" dirty="0">
                <a:solidFill>
                  <a:schemeClr val="bg2">
                    <a:lumMod val="50000"/>
                  </a:schemeClr>
                </a:solidFill>
                <a:latin typeface="SassoonCRInfantMedium" panose="02000603020000020003" pitchFamily="2" charset="0"/>
              </a:rPr>
            </a:br>
            <a:endParaRPr lang="en-GB" sz="2000" dirty="0">
              <a:solidFill>
                <a:schemeClr val="bg2">
                  <a:lumMod val="50000"/>
                </a:schemeClr>
              </a:solidFill>
              <a:latin typeface="SassoonCRInfantMedium" panose="02000603020000020003" pitchFamily="2" charset="0"/>
            </a:endParaRPr>
          </a:p>
          <a:p>
            <a:pPr lvl="0" algn="ctr"/>
            <a:endParaRPr lang="en-GB" sz="4400" dirty="0">
              <a:solidFill>
                <a:schemeClr val="bg2">
                  <a:lumMod val="50000"/>
                </a:schemeClr>
              </a:solidFill>
              <a:latin typeface="SassoonCRInfantMedium" panose="02000603020000020003" pitchFamily="2" charset="0"/>
            </a:endParaRPr>
          </a:p>
          <a:p>
            <a:pPr lvl="0" algn="ctr"/>
            <a:endParaRPr lang="en-GB" sz="4400" dirty="0">
              <a:solidFill>
                <a:schemeClr val="bg2">
                  <a:lumMod val="50000"/>
                </a:schemeClr>
              </a:solidFill>
              <a:latin typeface="SassoonCRInfantMedium" panose="02000603020000020003" pitchFamily="2" charset="0"/>
            </a:endParaRPr>
          </a:p>
          <a:p>
            <a:pPr lvl="0" algn="ctr"/>
            <a:r>
              <a:rPr lang="en-GB" sz="5400" dirty="0">
                <a:solidFill>
                  <a:schemeClr val="bg2">
                    <a:lumMod val="25000"/>
                  </a:schemeClr>
                </a:solidFill>
                <a:latin typeface="SassoonCRInfantMedium" panose="02000603020000020003" pitchFamily="2" charset="0"/>
              </a:rPr>
              <a:t>Step 2: Numbers from </a:t>
            </a:r>
          </a:p>
          <a:p>
            <a:pPr lvl="0" algn="ctr"/>
            <a:r>
              <a:rPr lang="en-GB" sz="5400" dirty="0">
                <a:solidFill>
                  <a:schemeClr val="bg2">
                    <a:lumMod val="25000"/>
                  </a:schemeClr>
                </a:solidFill>
                <a:latin typeface="SassoonCRInfantMedium" panose="02000603020000020003" pitchFamily="2" charset="0"/>
              </a:rPr>
              <a:t>11 to 20</a:t>
            </a:r>
          </a:p>
          <a:p>
            <a:pPr lvl="0" fontAlgn="base">
              <a:defRPr/>
            </a:pPr>
            <a:endParaRPr lang="en-GB" sz="1400" dirty="0">
              <a:solidFill>
                <a:prstClr val="black"/>
              </a:solidFill>
              <a:latin typeface="SassoonCRInfantMedium" panose="02000603020000020003" pitchFamily="2" charset="0"/>
            </a:endParaRPr>
          </a:p>
        </p:txBody>
      </p:sp>
    </p:spTree>
    <p:extLst>
      <p:ext uri="{BB962C8B-B14F-4D97-AF65-F5344CB8AC3E}">
        <p14:creationId xmlns:p14="http://schemas.microsoft.com/office/powerpoint/2010/main" val="385590059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32EEEE6E-7EC4-439C-A218-0FB5B631302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7999"/>
          </a:xfrm>
          <a:prstGeom prst="rect">
            <a:avLst/>
          </a:prstGeom>
        </p:spPr>
      </p:pic>
      <p:sp>
        <p:nvSpPr>
          <p:cNvPr id="31" name="Rectangle 30">
            <a:extLst>
              <a:ext uri="{FF2B5EF4-FFF2-40B4-BE49-F238E27FC236}">
                <a16:creationId xmlns:a16="http://schemas.microsoft.com/office/drawing/2014/main" id="{1842A6A9-0F38-4369-9DC1-AE906360A079}"/>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2000" u="sng" dirty="0">
                <a:solidFill>
                  <a:schemeClr val="bg2">
                    <a:lumMod val="50000"/>
                  </a:schemeClr>
                </a:solidFill>
                <a:latin typeface="SassoonCRInfantMedium" panose="02000603020000020003" pitchFamily="2" charset="0"/>
              </a:rPr>
              <a:t>Introduction</a:t>
            </a:r>
          </a:p>
          <a:p>
            <a:pPr algn="ctr"/>
            <a:endParaRPr lang="en-GB" sz="2000" u="sng" dirty="0">
              <a:solidFill>
                <a:schemeClr val="bg2">
                  <a:lumMod val="50000"/>
                </a:schemeClr>
              </a:solidFill>
              <a:latin typeface="SassoonCRInfantMedium" panose="02000603020000020003" pitchFamily="2" charset="0"/>
            </a:endParaRPr>
          </a:p>
          <a:p>
            <a:pPr algn="ctr"/>
            <a:r>
              <a:rPr lang="en-GB" sz="2400" dirty="0">
                <a:solidFill>
                  <a:schemeClr val="tx1"/>
                </a:solidFill>
                <a:latin typeface="SassoonCRInfantMedium" panose="02000603020000020003" pitchFamily="2" charset="0"/>
              </a:rPr>
              <a:t>How many rockets are there? Circle the correct number below.</a:t>
            </a:r>
          </a:p>
        </p:txBody>
      </p:sp>
      <p:graphicFrame>
        <p:nvGraphicFramePr>
          <p:cNvPr id="35" name="Table 34">
            <a:extLst>
              <a:ext uri="{FF2B5EF4-FFF2-40B4-BE49-F238E27FC236}">
                <a16:creationId xmlns:a16="http://schemas.microsoft.com/office/drawing/2014/main" id="{2FE45C26-4A94-4D78-AB60-4A63F81C1965}"/>
              </a:ext>
            </a:extLst>
          </p:cNvPr>
          <p:cNvGraphicFramePr>
            <a:graphicFrameLocks noGrp="1"/>
          </p:cNvGraphicFramePr>
          <p:nvPr>
            <p:extLst>
              <p:ext uri="{D42A27DB-BD31-4B8C-83A1-F6EECF244321}">
                <p14:modId xmlns:p14="http://schemas.microsoft.com/office/powerpoint/2010/main" val="1322427383"/>
              </p:ext>
            </p:extLst>
          </p:nvPr>
        </p:nvGraphicFramePr>
        <p:xfrm>
          <a:off x="1756825" y="5345425"/>
          <a:ext cx="6096000" cy="762000"/>
        </p:xfrm>
        <a:graphic>
          <a:graphicData uri="http://schemas.openxmlformats.org/drawingml/2006/table">
            <a:tbl>
              <a:tblPr firstRow="1" bandRow="1">
                <a:tableStyleId>{2D5ABB26-0587-4C30-8999-92F81FD0307C}</a:tableStyleId>
              </a:tblPr>
              <a:tblGrid>
                <a:gridCol w="1524000">
                  <a:extLst>
                    <a:ext uri="{9D8B030D-6E8A-4147-A177-3AD203B41FA5}">
                      <a16:colId xmlns:a16="http://schemas.microsoft.com/office/drawing/2014/main" val="75038324"/>
                    </a:ext>
                  </a:extLst>
                </a:gridCol>
                <a:gridCol w="1524000">
                  <a:extLst>
                    <a:ext uri="{9D8B030D-6E8A-4147-A177-3AD203B41FA5}">
                      <a16:colId xmlns:a16="http://schemas.microsoft.com/office/drawing/2014/main" val="4105115744"/>
                    </a:ext>
                  </a:extLst>
                </a:gridCol>
                <a:gridCol w="1524000">
                  <a:extLst>
                    <a:ext uri="{9D8B030D-6E8A-4147-A177-3AD203B41FA5}">
                      <a16:colId xmlns:a16="http://schemas.microsoft.com/office/drawing/2014/main" val="2825088139"/>
                    </a:ext>
                  </a:extLst>
                </a:gridCol>
                <a:gridCol w="1524000">
                  <a:extLst>
                    <a:ext uri="{9D8B030D-6E8A-4147-A177-3AD203B41FA5}">
                      <a16:colId xmlns:a16="http://schemas.microsoft.com/office/drawing/2014/main" val="813120089"/>
                    </a:ext>
                  </a:extLst>
                </a:gridCol>
              </a:tblGrid>
              <a:tr h="370840">
                <a:tc>
                  <a:txBody>
                    <a:bodyPr/>
                    <a:lstStyle/>
                    <a:p>
                      <a:pPr algn="ctr"/>
                      <a:r>
                        <a:rPr lang="en-GB" sz="4400" dirty="0">
                          <a:latin typeface="SassoonCRInfantMedium" panose="02000603020000020003" pitchFamily="2" charset="0"/>
                        </a:rPr>
                        <a:t>14</a:t>
                      </a:r>
                      <a:endParaRPr lang="en-US" sz="4400" dirty="0">
                        <a:latin typeface="SassoonCRInfantMedium" panose="02000603020000020003" pitchFamily="2" charset="0"/>
                      </a:endParaRPr>
                    </a:p>
                  </a:txBody>
                  <a:tcPr anchor="ctr"/>
                </a:tc>
                <a:tc>
                  <a:txBody>
                    <a:bodyPr/>
                    <a:lstStyle/>
                    <a:p>
                      <a:pPr algn="ctr"/>
                      <a:r>
                        <a:rPr lang="en-GB" sz="4400" dirty="0">
                          <a:latin typeface="SassoonCRInfantMedium" panose="02000603020000020003" pitchFamily="2" charset="0"/>
                        </a:rPr>
                        <a:t>15</a:t>
                      </a:r>
                      <a:endParaRPr lang="en-US" sz="4400" dirty="0">
                        <a:latin typeface="SassoonCRInfantMedium" panose="02000603020000020003" pitchFamily="2" charset="0"/>
                      </a:endParaRPr>
                    </a:p>
                  </a:txBody>
                  <a:tcPr anchor="ctr"/>
                </a:tc>
                <a:tc>
                  <a:txBody>
                    <a:bodyPr/>
                    <a:lstStyle/>
                    <a:p>
                      <a:pPr algn="ctr"/>
                      <a:r>
                        <a:rPr lang="en-GB" sz="4400" dirty="0">
                          <a:latin typeface="SassoonCRInfantMedium" panose="02000603020000020003" pitchFamily="2" charset="0"/>
                        </a:rPr>
                        <a:t>16</a:t>
                      </a:r>
                      <a:endParaRPr lang="en-US" sz="4400" dirty="0">
                        <a:latin typeface="SassoonCRInfantMedium" panose="02000603020000020003" pitchFamily="2" charset="0"/>
                      </a:endParaRPr>
                    </a:p>
                  </a:txBody>
                  <a:tcPr anchor="ctr"/>
                </a:tc>
                <a:tc>
                  <a:txBody>
                    <a:bodyPr/>
                    <a:lstStyle/>
                    <a:p>
                      <a:pPr algn="ctr"/>
                      <a:r>
                        <a:rPr lang="en-GB" sz="4400" dirty="0">
                          <a:latin typeface="SassoonCRInfantMedium" panose="02000603020000020003" pitchFamily="2" charset="0"/>
                        </a:rPr>
                        <a:t>17</a:t>
                      </a:r>
                      <a:endParaRPr lang="en-US" sz="4400" dirty="0">
                        <a:latin typeface="SassoonCRInfantMedium" panose="02000603020000020003" pitchFamily="2" charset="0"/>
                      </a:endParaRPr>
                    </a:p>
                  </a:txBody>
                  <a:tcPr anchor="ctr"/>
                </a:tc>
                <a:extLst>
                  <a:ext uri="{0D108BD9-81ED-4DB2-BD59-A6C34878D82A}">
                    <a16:rowId xmlns:a16="http://schemas.microsoft.com/office/drawing/2014/main" val="936417724"/>
                  </a:ext>
                </a:extLst>
              </a:tr>
            </a:tbl>
          </a:graphicData>
        </a:graphic>
      </p:graphicFrame>
    </p:spTree>
    <p:extLst>
      <p:ext uri="{BB962C8B-B14F-4D97-AF65-F5344CB8AC3E}">
        <p14:creationId xmlns:p14="http://schemas.microsoft.com/office/powerpoint/2010/main" val="226732092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BCC386D8-0B1C-49CF-A39A-BD6FF8D3B95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7999"/>
          </a:xfrm>
          <a:prstGeom prst="rect">
            <a:avLst/>
          </a:prstGeom>
        </p:spPr>
      </p:pic>
      <p:sp>
        <p:nvSpPr>
          <p:cNvPr id="35" name="Rectangle 34">
            <a:extLst>
              <a:ext uri="{FF2B5EF4-FFF2-40B4-BE49-F238E27FC236}">
                <a16:creationId xmlns:a16="http://schemas.microsoft.com/office/drawing/2014/main" id="{4204179E-6081-4549-9141-A13BDE4F128C}"/>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2000" u="sng" dirty="0">
                <a:solidFill>
                  <a:schemeClr val="bg2">
                    <a:lumMod val="50000"/>
                  </a:schemeClr>
                </a:solidFill>
                <a:latin typeface="SassoonCRInfantMedium" panose="02000603020000020003" pitchFamily="2" charset="0"/>
              </a:rPr>
              <a:t>Introduction</a:t>
            </a:r>
          </a:p>
          <a:p>
            <a:pPr algn="ctr"/>
            <a:endParaRPr lang="en-GB" sz="2000" u="sng" dirty="0">
              <a:solidFill>
                <a:schemeClr val="bg2">
                  <a:lumMod val="50000"/>
                </a:schemeClr>
              </a:solidFill>
              <a:latin typeface="SassoonCRInfantMedium" panose="02000603020000020003" pitchFamily="2" charset="0"/>
            </a:endParaRPr>
          </a:p>
          <a:p>
            <a:pPr algn="ctr"/>
            <a:r>
              <a:rPr lang="en-GB" sz="2400" dirty="0">
                <a:solidFill>
                  <a:schemeClr val="tx1"/>
                </a:solidFill>
                <a:latin typeface="SassoonCRInfantMedium" panose="02000603020000020003" pitchFamily="2" charset="0"/>
              </a:rPr>
              <a:t>How many rockets are there? Circle the correct number below.</a:t>
            </a:r>
          </a:p>
        </p:txBody>
      </p:sp>
      <p:graphicFrame>
        <p:nvGraphicFramePr>
          <p:cNvPr id="36" name="Table 35">
            <a:extLst>
              <a:ext uri="{FF2B5EF4-FFF2-40B4-BE49-F238E27FC236}">
                <a16:creationId xmlns:a16="http://schemas.microsoft.com/office/drawing/2014/main" id="{0BD480AA-1524-4B35-8387-D068FD520555}"/>
              </a:ext>
            </a:extLst>
          </p:cNvPr>
          <p:cNvGraphicFramePr>
            <a:graphicFrameLocks noGrp="1"/>
          </p:cNvGraphicFramePr>
          <p:nvPr>
            <p:extLst>
              <p:ext uri="{D42A27DB-BD31-4B8C-83A1-F6EECF244321}">
                <p14:modId xmlns:p14="http://schemas.microsoft.com/office/powerpoint/2010/main" val="1467033785"/>
              </p:ext>
            </p:extLst>
          </p:nvPr>
        </p:nvGraphicFramePr>
        <p:xfrm>
          <a:off x="1756825" y="5345425"/>
          <a:ext cx="6096000" cy="762000"/>
        </p:xfrm>
        <a:graphic>
          <a:graphicData uri="http://schemas.openxmlformats.org/drawingml/2006/table">
            <a:tbl>
              <a:tblPr firstRow="1" bandRow="1">
                <a:tableStyleId>{2D5ABB26-0587-4C30-8999-92F81FD0307C}</a:tableStyleId>
              </a:tblPr>
              <a:tblGrid>
                <a:gridCol w="1524000">
                  <a:extLst>
                    <a:ext uri="{9D8B030D-6E8A-4147-A177-3AD203B41FA5}">
                      <a16:colId xmlns:a16="http://schemas.microsoft.com/office/drawing/2014/main" val="75038324"/>
                    </a:ext>
                  </a:extLst>
                </a:gridCol>
                <a:gridCol w="1524000">
                  <a:extLst>
                    <a:ext uri="{9D8B030D-6E8A-4147-A177-3AD203B41FA5}">
                      <a16:colId xmlns:a16="http://schemas.microsoft.com/office/drawing/2014/main" val="4105115744"/>
                    </a:ext>
                  </a:extLst>
                </a:gridCol>
                <a:gridCol w="1524000">
                  <a:extLst>
                    <a:ext uri="{9D8B030D-6E8A-4147-A177-3AD203B41FA5}">
                      <a16:colId xmlns:a16="http://schemas.microsoft.com/office/drawing/2014/main" val="2825088139"/>
                    </a:ext>
                  </a:extLst>
                </a:gridCol>
                <a:gridCol w="1524000">
                  <a:extLst>
                    <a:ext uri="{9D8B030D-6E8A-4147-A177-3AD203B41FA5}">
                      <a16:colId xmlns:a16="http://schemas.microsoft.com/office/drawing/2014/main" val="813120089"/>
                    </a:ext>
                  </a:extLst>
                </a:gridCol>
              </a:tblGrid>
              <a:tr h="370840">
                <a:tc>
                  <a:txBody>
                    <a:bodyPr/>
                    <a:lstStyle/>
                    <a:p>
                      <a:pPr algn="ctr"/>
                      <a:r>
                        <a:rPr lang="en-GB" sz="4400" dirty="0">
                          <a:latin typeface="SassoonCRInfantMedium" panose="02000603020000020003" pitchFamily="2" charset="0"/>
                        </a:rPr>
                        <a:t>14</a:t>
                      </a:r>
                      <a:endParaRPr lang="en-US" sz="4400" dirty="0">
                        <a:latin typeface="SassoonCRInfantMedium" panose="02000603020000020003" pitchFamily="2" charset="0"/>
                      </a:endParaRPr>
                    </a:p>
                  </a:txBody>
                  <a:tcPr anchor="ctr"/>
                </a:tc>
                <a:tc>
                  <a:txBody>
                    <a:bodyPr/>
                    <a:lstStyle/>
                    <a:p>
                      <a:pPr algn="ctr"/>
                      <a:r>
                        <a:rPr lang="en-GB" sz="4400" dirty="0">
                          <a:latin typeface="SassoonCRInfantMedium" panose="02000603020000020003" pitchFamily="2" charset="0"/>
                        </a:rPr>
                        <a:t>15</a:t>
                      </a:r>
                      <a:endParaRPr lang="en-US" sz="4400" dirty="0">
                        <a:latin typeface="SassoonCRInfantMedium" panose="02000603020000020003" pitchFamily="2" charset="0"/>
                      </a:endParaRPr>
                    </a:p>
                  </a:txBody>
                  <a:tcPr anchor="ctr"/>
                </a:tc>
                <a:tc>
                  <a:txBody>
                    <a:bodyPr/>
                    <a:lstStyle/>
                    <a:p>
                      <a:pPr algn="ctr"/>
                      <a:r>
                        <a:rPr lang="en-GB" sz="4400" dirty="0">
                          <a:latin typeface="SassoonCRInfantMedium" panose="02000603020000020003" pitchFamily="2" charset="0"/>
                        </a:rPr>
                        <a:t>16</a:t>
                      </a:r>
                      <a:endParaRPr lang="en-US" sz="4400" dirty="0">
                        <a:latin typeface="SassoonCRInfantMedium" panose="02000603020000020003" pitchFamily="2" charset="0"/>
                      </a:endParaRPr>
                    </a:p>
                  </a:txBody>
                  <a:tcPr anchor="ctr"/>
                </a:tc>
                <a:tc>
                  <a:txBody>
                    <a:bodyPr/>
                    <a:lstStyle/>
                    <a:p>
                      <a:pPr algn="ctr"/>
                      <a:r>
                        <a:rPr lang="en-GB" sz="4400" dirty="0">
                          <a:solidFill>
                            <a:srgbClr val="FF0000"/>
                          </a:solidFill>
                          <a:latin typeface="SassoonCRInfantMedium" panose="02000603020000020003" pitchFamily="2" charset="0"/>
                        </a:rPr>
                        <a:t>17</a:t>
                      </a:r>
                      <a:endParaRPr lang="en-US" sz="4400" dirty="0">
                        <a:solidFill>
                          <a:srgbClr val="FF0000"/>
                        </a:solidFill>
                        <a:latin typeface="SassoonCRInfantMedium" panose="02000603020000020003" pitchFamily="2" charset="0"/>
                      </a:endParaRPr>
                    </a:p>
                  </a:txBody>
                  <a:tcPr anchor="ctr"/>
                </a:tc>
                <a:extLst>
                  <a:ext uri="{0D108BD9-81ED-4DB2-BD59-A6C34878D82A}">
                    <a16:rowId xmlns:a16="http://schemas.microsoft.com/office/drawing/2014/main" val="936417724"/>
                  </a:ext>
                </a:extLst>
              </a:tr>
            </a:tbl>
          </a:graphicData>
        </a:graphic>
      </p:graphicFrame>
      <p:sp>
        <p:nvSpPr>
          <p:cNvPr id="37" name="Oval 36">
            <a:extLst>
              <a:ext uri="{FF2B5EF4-FFF2-40B4-BE49-F238E27FC236}">
                <a16:creationId xmlns:a16="http://schemas.microsoft.com/office/drawing/2014/main" id="{EE77E155-9DE8-40AC-A212-DFE729389398}"/>
              </a:ext>
            </a:extLst>
          </p:cNvPr>
          <p:cNvSpPr>
            <a:spLocks noChangeAspect="1"/>
          </p:cNvSpPr>
          <p:nvPr/>
        </p:nvSpPr>
        <p:spPr>
          <a:xfrm>
            <a:off x="6709628" y="5309562"/>
            <a:ext cx="802123" cy="754116"/>
          </a:xfrm>
          <a:prstGeom prst="ellipse">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36268893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2018</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2000" u="sng" dirty="0">
                <a:solidFill>
                  <a:schemeClr val="bg2">
                    <a:lumMod val="50000"/>
                  </a:schemeClr>
                </a:solidFill>
                <a:latin typeface="SassoonCRInfantMedium" panose="02000603020000020003" pitchFamily="2" charset="0"/>
              </a:rPr>
              <a:t>Varied Fluency 1</a:t>
            </a:r>
          </a:p>
          <a:p>
            <a:pPr algn="ctr"/>
            <a:endParaRPr lang="en-GB" sz="2000" u="sng" dirty="0">
              <a:solidFill>
                <a:schemeClr val="bg2">
                  <a:lumMod val="50000"/>
                </a:schemeClr>
              </a:solidFill>
              <a:latin typeface="SassoonCRInfantMedium" panose="02000603020000020003" pitchFamily="2" charset="0"/>
            </a:endParaRPr>
          </a:p>
          <a:p>
            <a:pPr algn="ctr"/>
            <a:r>
              <a:rPr lang="en-GB" sz="2400" dirty="0">
                <a:solidFill>
                  <a:schemeClr val="tx1"/>
                </a:solidFill>
                <a:latin typeface="SassoonCRInfantMedium" panose="02000603020000020003" pitchFamily="2" charset="0"/>
              </a:rPr>
              <a:t>When put together, which two pieces of </a:t>
            </a:r>
          </a:p>
          <a:p>
            <a:pPr algn="ctr"/>
            <a:r>
              <a:rPr lang="en-GB" sz="2400" dirty="0">
                <a:solidFill>
                  <a:schemeClr val="tx1"/>
                </a:solidFill>
                <a:latin typeface="SassoonCRInfantMedium" panose="02000603020000020003" pitchFamily="2" charset="0"/>
              </a:rPr>
              <a:t>Numicon make thirteen?</a:t>
            </a:r>
          </a:p>
        </p:txBody>
      </p:sp>
      <p:sp>
        <p:nvSpPr>
          <p:cNvPr id="10" name="TextBox 9">
            <a:extLst>
              <a:ext uri="{FF2B5EF4-FFF2-40B4-BE49-F238E27FC236}">
                <a16:creationId xmlns:a16="http://schemas.microsoft.com/office/drawing/2014/main" id="{73BB54D9-2319-4739-9C21-F186D5FCB321}"/>
              </a:ext>
            </a:extLst>
          </p:cNvPr>
          <p:cNvSpPr txBox="1"/>
          <p:nvPr/>
        </p:nvSpPr>
        <p:spPr>
          <a:xfrm>
            <a:off x="1946218" y="1889337"/>
            <a:ext cx="371641" cy="369332"/>
          </a:xfrm>
          <a:prstGeom prst="rect">
            <a:avLst/>
          </a:prstGeom>
          <a:noFill/>
        </p:spPr>
        <p:txBody>
          <a:bodyPr wrap="square" lIns="0" tIns="0" rIns="0" bIns="0" rtlCol="0">
            <a:spAutoFit/>
          </a:bodyPr>
          <a:lstStyle/>
          <a:p>
            <a:pPr algn="ctr"/>
            <a:r>
              <a:rPr lang="en-GB" sz="2400" dirty="0">
                <a:latin typeface="SassoonCRInfantMedium" panose="02000603020000020003" pitchFamily="2" charset="77"/>
              </a:rPr>
              <a:t>A</a:t>
            </a:r>
          </a:p>
        </p:txBody>
      </p:sp>
      <p:sp>
        <p:nvSpPr>
          <p:cNvPr id="11" name="TextBox 10">
            <a:extLst>
              <a:ext uri="{FF2B5EF4-FFF2-40B4-BE49-F238E27FC236}">
                <a16:creationId xmlns:a16="http://schemas.microsoft.com/office/drawing/2014/main" id="{40EE57A4-B5B6-430C-8BF2-833BD52C1027}"/>
              </a:ext>
            </a:extLst>
          </p:cNvPr>
          <p:cNvSpPr txBox="1"/>
          <p:nvPr/>
        </p:nvSpPr>
        <p:spPr>
          <a:xfrm>
            <a:off x="4386179" y="1889337"/>
            <a:ext cx="371641" cy="369332"/>
          </a:xfrm>
          <a:prstGeom prst="rect">
            <a:avLst/>
          </a:prstGeom>
          <a:noFill/>
        </p:spPr>
        <p:txBody>
          <a:bodyPr wrap="square" lIns="0" tIns="0" rIns="0" bIns="0" rtlCol="0">
            <a:spAutoFit/>
          </a:bodyPr>
          <a:lstStyle/>
          <a:p>
            <a:pPr algn="ctr"/>
            <a:r>
              <a:rPr lang="en-GB" sz="2400" dirty="0">
                <a:latin typeface="SassoonCRInfantMedium" panose="02000603020000020003" pitchFamily="2" charset="77"/>
              </a:rPr>
              <a:t>B</a:t>
            </a:r>
          </a:p>
        </p:txBody>
      </p:sp>
      <p:sp>
        <p:nvSpPr>
          <p:cNvPr id="12" name="TextBox 11">
            <a:extLst>
              <a:ext uri="{FF2B5EF4-FFF2-40B4-BE49-F238E27FC236}">
                <a16:creationId xmlns:a16="http://schemas.microsoft.com/office/drawing/2014/main" id="{33C216B4-1EAF-4D36-A956-76FD8A912A97}"/>
              </a:ext>
            </a:extLst>
          </p:cNvPr>
          <p:cNvSpPr txBox="1"/>
          <p:nvPr/>
        </p:nvSpPr>
        <p:spPr>
          <a:xfrm>
            <a:off x="6826141" y="1889337"/>
            <a:ext cx="371641" cy="369332"/>
          </a:xfrm>
          <a:prstGeom prst="rect">
            <a:avLst/>
          </a:prstGeom>
          <a:noFill/>
        </p:spPr>
        <p:txBody>
          <a:bodyPr wrap="square" lIns="0" tIns="0" rIns="0" bIns="0" rtlCol="0">
            <a:spAutoFit/>
          </a:bodyPr>
          <a:lstStyle/>
          <a:p>
            <a:pPr algn="ctr"/>
            <a:r>
              <a:rPr lang="en-GB" sz="2400" dirty="0">
                <a:latin typeface="SassoonCRInfantMedium" panose="02000603020000020003" pitchFamily="2" charset="77"/>
              </a:rPr>
              <a:t>C</a:t>
            </a:r>
          </a:p>
        </p:txBody>
      </p:sp>
      <p:pic>
        <p:nvPicPr>
          <p:cNvPr id="7" name="Picture 6">
            <a:extLst>
              <a:ext uri="{FF2B5EF4-FFF2-40B4-BE49-F238E27FC236}">
                <a16:creationId xmlns:a16="http://schemas.microsoft.com/office/drawing/2014/main" id="{B4AC9D48-E413-4378-AF6D-76251155CC05}"/>
              </a:ext>
            </a:extLst>
          </p:cNvPr>
          <p:cNvPicPr>
            <a:picLocks noChangeAspect="1"/>
          </p:cNvPicPr>
          <p:nvPr/>
        </p:nvPicPr>
        <p:blipFill>
          <a:blip r:embed="rId4">
            <a:duotone>
              <a:schemeClr val="accent5">
                <a:shade val="45000"/>
                <a:satMod val="135000"/>
              </a:schemeClr>
              <a:prstClr val="white"/>
            </a:duotone>
          </a:blip>
          <a:stretch>
            <a:fillRect/>
          </a:stretch>
        </p:blipFill>
        <p:spPr>
          <a:xfrm>
            <a:off x="3941222" y="2324630"/>
            <a:ext cx="1261554" cy="3153887"/>
          </a:xfrm>
          <a:prstGeom prst="rect">
            <a:avLst/>
          </a:prstGeom>
          <a:solidFill>
            <a:srgbClr val="FFC000"/>
          </a:solidFill>
        </p:spPr>
      </p:pic>
      <p:pic>
        <p:nvPicPr>
          <p:cNvPr id="9" name="Picture 8">
            <a:extLst>
              <a:ext uri="{FF2B5EF4-FFF2-40B4-BE49-F238E27FC236}">
                <a16:creationId xmlns:a16="http://schemas.microsoft.com/office/drawing/2014/main" id="{04A0F079-F235-4F82-8309-79A9B66A0FA3}"/>
              </a:ext>
            </a:extLst>
          </p:cNvPr>
          <p:cNvPicPr>
            <a:picLocks noChangeAspect="1"/>
          </p:cNvPicPr>
          <p:nvPr/>
        </p:nvPicPr>
        <p:blipFill>
          <a:blip r:embed="rId5">
            <a:duotone>
              <a:schemeClr val="accent5">
                <a:shade val="45000"/>
                <a:satMod val="135000"/>
              </a:schemeClr>
              <a:prstClr val="white"/>
            </a:duotone>
          </a:blip>
          <a:stretch>
            <a:fillRect/>
          </a:stretch>
        </p:blipFill>
        <p:spPr>
          <a:xfrm>
            <a:off x="6398638" y="2324630"/>
            <a:ext cx="1226647" cy="620100"/>
          </a:xfrm>
          <a:prstGeom prst="rect">
            <a:avLst/>
          </a:prstGeom>
        </p:spPr>
      </p:pic>
      <p:grpSp>
        <p:nvGrpSpPr>
          <p:cNvPr id="13" name="Group 12">
            <a:extLst>
              <a:ext uri="{FF2B5EF4-FFF2-40B4-BE49-F238E27FC236}">
                <a16:creationId xmlns:a16="http://schemas.microsoft.com/office/drawing/2014/main" id="{8EA30636-E633-4890-BDB5-B9234C3739AF}"/>
              </a:ext>
            </a:extLst>
          </p:cNvPr>
          <p:cNvGrpSpPr/>
          <p:nvPr/>
        </p:nvGrpSpPr>
        <p:grpSpPr>
          <a:xfrm>
            <a:off x="1518715" y="2324630"/>
            <a:ext cx="1226646" cy="1206460"/>
            <a:chOff x="3872880" y="5259344"/>
            <a:chExt cx="1505617" cy="1512052"/>
          </a:xfrm>
        </p:grpSpPr>
        <p:pic>
          <p:nvPicPr>
            <p:cNvPr id="14" name="Picture 13">
              <a:extLst>
                <a:ext uri="{FF2B5EF4-FFF2-40B4-BE49-F238E27FC236}">
                  <a16:creationId xmlns:a16="http://schemas.microsoft.com/office/drawing/2014/main" id="{19F11A8E-263C-4E2F-B8F1-94D7EEE4DEAC}"/>
                </a:ext>
              </a:extLst>
            </p:cNvPr>
            <p:cNvPicPr>
              <a:picLocks noChangeAspect="1"/>
            </p:cNvPicPr>
            <p:nvPr/>
          </p:nvPicPr>
          <p:blipFill>
            <a:blip r:embed="rId5">
              <a:duotone>
                <a:schemeClr val="accent5">
                  <a:shade val="45000"/>
                  <a:satMod val="135000"/>
                </a:schemeClr>
                <a:prstClr val="white"/>
              </a:duotone>
            </a:blip>
            <a:stretch>
              <a:fillRect/>
            </a:stretch>
          </p:blipFill>
          <p:spPr>
            <a:xfrm>
              <a:off x="3872880" y="6010269"/>
              <a:ext cx="1505617" cy="761127"/>
            </a:xfrm>
            <a:prstGeom prst="rect">
              <a:avLst/>
            </a:prstGeom>
          </p:spPr>
        </p:pic>
        <p:pic>
          <p:nvPicPr>
            <p:cNvPr id="15" name="Picture 14">
              <a:extLst>
                <a:ext uri="{FF2B5EF4-FFF2-40B4-BE49-F238E27FC236}">
                  <a16:creationId xmlns:a16="http://schemas.microsoft.com/office/drawing/2014/main" id="{277E308D-40B7-44E9-8A91-85933DD0BF0A}"/>
                </a:ext>
              </a:extLst>
            </p:cNvPr>
            <p:cNvPicPr>
              <a:picLocks noChangeAspect="1"/>
            </p:cNvPicPr>
            <p:nvPr/>
          </p:nvPicPr>
          <p:blipFill>
            <a:blip r:embed="rId6">
              <a:duotone>
                <a:schemeClr val="accent5">
                  <a:shade val="45000"/>
                  <a:satMod val="135000"/>
                </a:schemeClr>
                <a:prstClr val="white"/>
              </a:duotone>
            </a:blip>
            <a:stretch>
              <a:fillRect/>
            </a:stretch>
          </p:blipFill>
          <p:spPr>
            <a:xfrm>
              <a:off x="3872880" y="5259344"/>
              <a:ext cx="765356" cy="761127"/>
            </a:xfrm>
            <a:prstGeom prst="rect">
              <a:avLst/>
            </a:prstGeom>
          </p:spPr>
        </p:pic>
      </p:grpSp>
    </p:spTree>
    <p:extLst>
      <p:ext uri="{BB962C8B-B14F-4D97-AF65-F5344CB8AC3E}">
        <p14:creationId xmlns:p14="http://schemas.microsoft.com/office/powerpoint/2010/main" val="270138601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2018</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2000" u="sng" dirty="0">
                <a:solidFill>
                  <a:schemeClr val="bg2">
                    <a:lumMod val="50000"/>
                  </a:schemeClr>
                </a:solidFill>
                <a:latin typeface="SassoonCRInfantMedium" panose="02000603020000020003" pitchFamily="2" charset="0"/>
              </a:rPr>
              <a:t>Varied Fluency 1</a:t>
            </a:r>
          </a:p>
          <a:p>
            <a:pPr algn="ctr"/>
            <a:endParaRPr lang="en-GB" sz="2000" u="sng" dirty="0">
              <a:solidFill>
                <a:schemeClr val="bg2">
                  <a:lumMod val="50000"/>
                </a:schemeClr>
              </a:solidFill>
              <a:latin typeface="SassoonCRInfantMedium" panose="02000603020000020003" pitchFamily="2" charset="0"/>
            </a:endParaRPr>
          </a:p>
          <a:p>
            <a:pPr algn="ctr"/>
            <a:r>
              <a:rPr lang="en-GB" sz="2400" dirty="0">
                <a:solidFill>
                  <a:schemeClr val="tx1"/>
                </a:solidFill>
                <a:latin typeface="SassoonCRInfantMedium" panose="02000603020000020003" pitchFamily="2" charset="0"/>
              </a:rPr>
              <a:t>When put together, which two pieces of </a:t>
            </a:r>
          </a:p>
          <a:p>
            <a:pPr algn="ctr"/>
            <a:r>
              <a:rPr lang="en-GB" sz="2400" dirty="0">
                <a:solidFill>
                  <a:schemeClr val="tx1"/>
                </a:solidFill>
                <a:latin typeface="SassoonCRInfantMedium" panose="02000603020000020003" pitchFamily="2" charset="0"/>
              </a:rPr>
              <a:t>Numicon make thirteen?</a:t>
            </a:r>
          </a:p>
          <a:p>
            <a:pPr algn="ctr"/>
            <a:endParaRPr lang="en-GB" sz="2400" dirty="0">
              <a:solidFill>
                <a:schemeClr val="tx1"/>
              </a:solidFill>
              <a:latin typeface="SassoonCRInfantMedium" panose="02000603020000020003" pitchFamily="2" charset="0"/>
            </a:endParaRPr>
          </a:p>
          <a:p>
            <a:pPr algn="ctr"/>
            <a:endParaRPr lang="en-GB" sz="2400" dirty="0">
              <a:solidFill>
                <a:schemeClr val="tx1"/>
              </a:solidFill>
              <a:latin typeface="SassoonCRInfantMedium" panose="02000603020000020003" pitchFamily="2" charset="0"/>
            </a:endParaRPr>
          </a:p>
          <a:p>
            <a:pPr algn="ctr"/>
            <a:endParaRPr lang="en-GB" sz="2400" dirty="0">
              <a:solidFill>
                <a:schemeClr val="tx1"/>
              </a:solidFill>
              <a:latin typeface="SassoonCRInfantMedium" panose="02000603020000020003" pitchFamily="2" charset="0"/>
            </a:endParaRPr>
          </a:p>
          <a:p>
            <a:pPr algn="ctr"/>
            <a:endParaRPr lang="en-GB" sz="2400" dirty="0">
              <a:solidFill>
                <a:schemeClr val="tx1"/>
              </a:solidFill>
              <a:latin typeface="SassoonCRInfantMedium" panose="02000603020000020003" pitchFamily="2" charset="0"/>
            </a:endParaRPr>
          </a:p>
          <a:p>
            <a:pPr algn="ctr"/>
            <a:endParaRPr lang="en-GB" sz="2400" dirty="0">
              <a:solidFill>
                <a:schemeClr val="tx1"/>
              </a:solidFill>
              <a:latin typeface="SassoonCRInfantMedium" panose="02000603020000020003" pitchFamily="2" charset="0"/>
            </a:endParaRPr>
          </a:p>
          <a:p>
            <a:pPr algn="ctr"/>
            <a:endParaRPr lang="en-GB" sz="2400" dirty="0">
              <a:solidFill>
                <a:schemeClr val="tx1"/>
              </a:solidFill>
              <a:latin typeface="SassoonCRInfantMedium" panose="02000603020000020003" pitchFamily="2" charset="0"/>
            </a:endParaRPr>
          </a:p>
          <a:p>
            <a:pPr algn="ctr"/>
            <a:endParaRPr lang="en-GB" sz="2400" dirty="0">
              <a:solidFill>
                <a:schemeClr val="tx1"/>
              </a:solidFill>
              <a:latin typeface="SassoonCRInfantMedium" panose="02000603020000020003" pitchFamily="2" charset="0"/>
            </a:endParaRPr>
          </a:p>
          <a:p>
            <a:pPr algn="ctr"/>
            <a:endParaRPr lang="en-GB" sz="2400" dirty="0">
              <a:solidFill>
                <a:schemeClr val="tx1"/>
              </a:solidFill>
              <a:latin typeface="SassoonCRInfantMedium" panose="02000603020000020003" pitchFamily="2" charset="0"/>
            </a:endParaRPr>
          </a:p>
          <a:p>
            <a:pPr algn="ctr"/>
            <a:endParaRPr lang="en-GB" sz="2400" dirty="0">
              <a:solidFill>
                <a:schemeClr val="tx1"/>
              </a:solidFill>
              <a:latin typeface="SassoonCRInfantMedium" panose="02000603020000020003" pitchFamily="2" charset="0"/>
            </a:endParaRPr>
          </a:p>
          <a:p>
            <a:pPr algn="ctr"/>
            <a:endParaRPr lang="en-GB" sz="2400" dirty="0">
              <a:solidFill>
                <a:schemeClr val="tx1"/>
              </a:solidFill>
              <a:latin typeface="SassoonCRInfantMedium" panose="02000603020000020003" pitchFamily="2" charset="0"/>
            </a:endParaRPr>
          </a:p>
          <a:p>
            <a:pPr algn="ctr"/>
            <a:endParaRPr lang="en-GB" sz="2400" dirty="0">
              <a:solidFill>
                <a:schemeClr val="tx1"/>
              </a:solidFill>
              <a:latin typeface="SassoonCRInfantMedium" panose="02000603020000020003" pitchFamily="2" charset="0"/>
            </a:endParaRPr>
          </a:p>
          <a:p>
            <a:pPr algn="ctr"/>
            <a:r>
              <a:rPr lang="en-GB" sz="2400" dirty="0">
                <a:solidFill>
                  <a:srgbClr val="FF0000"/>
                </a:solidFill>
                <a:latin typeface="SassoonCRInfantMedium" panose="02000603020000020003" pitchFamily="2" charset="0"/>
              </a:rPr>
              <a:t>A and B</a:t>
            </a:r>
          </a:p>
        </p:txBody>
      </p:sp>
      <p:sp>
        <p:nvSpPr>
          <p:cNvPr id="10" name="TextBox 9">
            <a:extLst>
              <a:ext uri="{FF2B5EF4-FFF2-40B4-BE49-F238E27FC236}">
                <a16:creationId xmlns:a16="http://schemas.microsoft.com/office/drawing/2014/main" id="{73BB54D9-2319-4739-9C21-F186D5FCB321}"/>
              </a:ext>
            </a:extLst>
          </p:cNvPr>
          <p:cNvSpPr txBox="1"/>
          <p:nvPr/>
        </p:nvSpPr>
        <p:spPr>
          <a:xfrm>
            <a:off x="1946218" y="1889337"/>
            <a:ext cx="371641" cy="369332"/>
          </a:xfrm>
          <a:prstGeom prst="rect">
            <a:avLst/>
          </a:prstGeom>
          <a:noFill/>
        </p:spPr>
        <p:txBody>
          <a:bodyPr wrap="square" lIns="0" tIns="0" rIns="0" bIns="0" rtlCol="0">
            <a:spAutoFit/>
          </a:bodyPr>
          <a:lstStyle/>
          <a:p>
            <a:pPr algn="ctr"/>
            <a:r>
              <a:rPr lang="en-GB" sz="2400" dirty="0">
                <a:latin typeface="SassoonCRInfantMedium" panose="02000603020000020003" pitchFamily="2" charset="77"/>
              </a:rPr>
              <a:t>A</a:t>
            </a:r>
          </a:p>
        </p:txBody>
      </p:sp>
      <p:sp>
        <p:nvSpPr>
          <p:cNvPr id="11" name="TextBox 10">
            <a:extLst>
              <a:ext uri="{FF2B5EF4-FFF2-40B4-BE49-F238E27FC236}">
                <a16:creationId xmlns:a16="http://schemas.microsoft.com/office/drawing/2014/main" id="{40EE57A4-B5B6-430C-8BF2-833BD52C1027}"/>
              </a:ext>
            </a:extLst>
          </p:cNvPr>
          <p:cNvSpPr txBox="1"/>
          <p:nvPr/>
        </p:nvSpPr>
        <p:spPr>
          <a:xfrm>
            <a:off x="4386179" y="1889337"/>
            <a:ext cx="371641" cy="369332"/>
          </a:xfrm>
          <a:prstGeom prst="rect">
            <a:avLst/>
          </a:prstGeom>
          <a:noFill/>
        </p:spPr>
        <p:txBody>
          <a:bodyPr wrap="square" lIns="0" tIns="0" rIns="0" bIns="0" rtlCol="0">
            <a:spAutoFit/>
          </a:bodyPr>
          <a:lstStyle/>
          <a:p>
            <a:pPr algn="ctr"/>
            <a:r>
              <a:rPr lang="en-GB" sz="2400" dirty="0">
                <a:latin typeface="SassoonCRInfantMedium" panose="02000603020000020003" pitchFamily="2" charset="77"/>
              </a:rPr>
              <a:t>B</a:t>
            </a:r>
          </a:p>
        </p:txBody>
      </p:sp>
      <p:sp>
        <p:nvSpPr>
          <p:cNvPr id="12" name="TextBox 11">
            <a:extLst>
              <a:ext uri="{FF2B5EF4-FFF2-40B4-BE49-F238E27FC236}">
                <a16:creationId xmlns:a16="http://schemas.microsoft.com/office/drawing/2014/main" id="{33C216B4-1EAF-4D36-A956-76FD8A912A97}"/>
              </a:ext>
            </a:extLst>
          </p:cNvPr>
          <p:cNvSpPr txBox="1"/>
          <p:nvPr/>
        </p:nvSpPr>
        <p:spPr>
          <a:xfrm>
            <a:off x="6826141" y="1889337"/>
            <a:ext cx="371641" cy="369332"/>
          </a:xfrm>
          <a:prstGeom prst="rect">
            <a:avLst/>
          </a:prstGeom>
          <a:noFill/>
        </p:spPr>
        <p:txBody>
          <a:bodyPr wrap="square" lIns="0" tIns="0" rIns="0" bIns="0" rtlCol="0">
            <a:spAutoFit/>
          </a:bodyPr>
          <a:lstStyle/>
          <a:p>
            <a:pPr algn="ctr"/>
            <a:r>
              <a:rPr lang="en-GB" sz="2400" dirty="0">
                <a:latin typeface="SassoonCRInfantMedium" panose="02000603020000020003" pitchFamily="2" charset="77"/>
              </a:rPr>
              <a:t>C</a:t>
            </a:r>
          </a:p>
        </p:txBody>
      </p:sp>
      <p:pic>
        <p:nvPicPr>
          <p:cNvPr id="7" name="Picture 6">
            <a:extLst>
              <a:ext uri="{FF2B5EF4-FFF2-40B4-BE49-F238E27FC236}">
                <a16:creationId xmlns:a16="http://schemas.microsoft.com/office/drawing/2014/main" id="{B4AC9D48-E413-4378-AF6D-76251155CC05}"/>
              </a:ext>
            </a:extLst>
          </p:cNvPr>
          <p:cNvPicPr>
            <a:picLocks noChangeAspect="1"/>
          </p:cNvPicPr>
          <p:nvPr/>
        </p:nvPicPr>
        <p:blipFill>
          <a:blip r:embed="rId4">
            <a:duotone>
              <a:schemeClr val="accent5">
                <a:shade val="45000"/>
                <a:satMod val="135000"/>
              </a:schemeClr>
              <a:prstClr val="white"/>
            </a:duotone>
          </a:blip>
          <a:stretch>
            <a:fillRect/>
          </a:stretch>
        </p:blipFill>
        <p:spPr>
          <a:xfrm>
            <a:off x="3941222" y="2324630"/>
            <a:ext cx="1261554" cy="3153887"/>
          </a:xfrm>
          <a:prstGeom prst="rect">
            <a:avLst/>
          </a:prstGeom>
          <a:solidFill>
            <a:srgbClr val="FFC000"/>
          </a:solidFill>
        </p:spPr>
      </p:pic>
      <p:pic>
        <p:nvPicPr>
          <p:cNvPr id="9" name="Picture 8">
            <a:extLst>
              <a:ext uri="{FF2B5EF4-FFF2-40B4-BE49-F238E27FC236}">
                <a16:creationId xmlns:a16="http://schemas.microsoft.com/office/drawing/2014/main" id="{04A0F079-F235-4F82-8309-79A9B66A0FA3}"/>
              </a:ext>
            </a:extLst>
          </p:cNvPr>
          <p:cNvPicPr>
            <a:picLocks noChangeAspect="1"/>
          </p:cNvPicPr>
          <p:nvPr/>
        </p:nvPicPr>
        <p:blipFill>
          <a:blip r:embed="rId5">
            <a:duotone>
              <a:schemeClr val="accent5">
                <a:shade val="45000"/>
                <a:satMod val="135000"/>
              </a:schemeClr>
              <a:prstClr val="white"/>
            </a:duotone>
          </a:blip>
          <a:stretch>
            <a:fillRect/>
          </a:stretch>
        </p:blipFill>
        <p:spPr>
          <a:xfrm>
            <a:off x="6398638" y="2324630"/>
            <a:ext cx="1226647" cy="620100"/>
          </a:xfrm>
          <a:prstGeom prst="rect">
            <a:avLst/>
          </a:prstGeom>
        </p:spPr>
      </p:pic>
      <p:grpSp>
        <p:nvGrpSpPr>
          <p:cNvPr id="13" name="Group 12">
            <a:extLst>
              <a:ext uri="{FF2B5EF4-FFF2-40B4-BE49-F238E27FC236}">
                <a16:creationId xmlns:a16="http://schemas.microsoft.com/office/drawing/2014/main" id="{8EA30636-E633-4890-BDB5-B9234C3739AF}"/>
              </a:ext>
            </a:extLst>
          </p:cNvPr>
          <p:cNvGrpSpPr/>
          <p:nvPr/>
        </p:nvGrpSpPr>
        <p:grpSpPr>
          <a:xfrm>
            <a:off x="1518715" y="2324630"/>
            <a:ext cx="1226646" cy="1206460"/>
            <a:chOff x="3872880" y="5259344"/>
            <a:chExt cx="1505617" cy="1512052"/>
          </a:xfrm>
        </p:grpSpPr>
        <p:pic>
          <p:nvPicPr>
            <p:cNvPr id="14" name="Picture 13">
              <a:extLst>
                <a:ext uri="{FF2B5EF4-FFF2-40B4-BE49-F238E27FC236}">
                  <a16:creationId xmlns:a16="http://schemas.microsoft.com/office/drawing/2014/main" id="{19F11A8E-263C-4E2F-B8F1-94D7EEE4DEAC}"/>
                </a:ext>
              </a:extLst>
            </p:cNvPr>
            <p:cNvPicPr>
              <a:picLocks noChangeAspect="1"/>
            </p:cNvPicPr>
            <p:nvPr/>
          </p:nvPicPr>
          <p:blipFill>
            <a:blip r:embed="rId5">
              <a:duotone>
                <a:schemeClr val="accent5">
                  <a:shade val="45000"/>
                  <a:satMod val="135000"/>
                </a:schemeClr>
                <a:prstClr val="white"/>
              </a:duotone>
            </a:blip>
            <a:stretch>
              <a:fillRect/>
            </a:stretch>
          </p:blipFill>
          <p:spPr>
            <a:xfrm>
              <a:off x="3872880" y="6010269"/>
              <a:ext cx="1505617" cy="761127"/>
            </a:xfrm>
            <a:prstGeom prst="rect">
              <a:avLst/>
            </a:prstGeom>
          </p:spPr>
        </p:pic>
        <p:pic>
          <p:nvPicPr>
            <p:cNvPr id="15" name="Picture 14">
              <a:extLst>
                <a:ext uri="{FF2B5EF4-FFF2-40B4-BE49-F238E27FC236}">
                  <a16:creationId xmlns:a16="http://schemas.microsoft.com/office/drawing/2014/main" id="{277E308D-40B7-44E9-8A91-85933DD0BF0A}"/>
                </a:ext>
              </a:extLst>
            </p:cNvPr>
            <p:cNvPicPr>
              <a:picLocks noChangeAspect="1"/>
            </p:cNvPicPr>
            <p:nvPr/>
          </p:nvPicPr>
          <p:blipFill>
            <a:blip r:embed="rId6">
              <a:duotone>
                <a:schemeClr val="accent5">
                  <a:shade val="45000"/>
                  <a:satMod val="135000"/>
                </a:schemeClr>
                <a:prstClr val="white"/>
              </a:duotone>
            </a:blip>
            <a:stretch>
              <a:fillRect/>
            </a:stretch>
          </p:blipFill>
          <p:spPr>
            <a:xfrm>
              <a:off x="3872880" y="5259344"/>
              <a:ext cx="765356" cy="761127"/>
            </a:xfrm>
            <a:prstGeom prst="rect">
              <a:avLst/>
            </a:prstGeom>
          </p:spPr>
        </p:pic>
      </p:grpSp>
    </p:spTree>
    <p:extLst>
      <p:ext uri="{BB962C8B-B14F-4D97-AF65-F5344CB8AC3E}">
        <p14:creationId xmlns:p14="http://schemas.microsoft.com/office/powerpoint/2010/main" val="304873759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2018</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2000" u="sng" dirty="0">
                <a:solidFill>
                  <a:schemeClr val="bg2">
                    <a:lumMod val="50000"/>
                  </a:schemeClr>
                </a:solidFill>
                <a:latin typeface="SassoonCRInfantMedium" panose="02000603020000020003" pitchFamily="2" charset="0"/>
              </a:rPr>
              <a:t>Varied Fluency 2</a:t>
            </a:r>
          </a:p>
          <a:p>
            <a:pPr algn="ctr"/>
            <a:endParaRPr lang="en-GB" sz="2000" u="sng" dirty="0">
              <a:solidFill>
                <a:schemeClr val="bg2">
                  <a:lumMod val="50000"/>
                </a:schemeClr>
              </a:solidFill>
              <a:latin typeface="SassoonCRInfantMedium" panose="02000603020000020003" pitchFamily="2" charset="0"/>
            </a:endParaRPr>
          </a:p>
          <a:p>
            <a:pPr algn="ctr"/>
            <a:r>
              <a:rPr lang="en-GB" sz="2400" dirty="0">
                <a:solidFill>
                  <a:schemeClr val="tx1"/>
                </a:solidFill>
                <a:latin typeface="SassoonCRInfantMedium" panose="02000603020000020003" pitchFamily="2" charset="0"/>
              </a:rPr>
              <a:t>Write the following numbers in words:</a:t>
            </a:r>
          </a:p>
        </p:txBody>
      </p:sp>
      <p:graphicFrame>
        <p:nvGraphicFramePr>
          <p:cNvPr id="7" name="Table 6">
            <a:extLst>
              <a:ext uri="{FF2B5EF4-FFF2-40B4-BE49-F238E27FC236}">
                <a16:creationId xmlns:a16="http://schemas.microsoft.com/office/drawing/2014/main" id="{7F63579A-3BAC-4136-AE14-7D380195D74A}"/>
              </a:ext>
            </a:extLst>
          </p:cNvPr>
          <p:cNvGraphicFramePr>
            <a:graphicFrameLocks noGrp="1"/>
          </p:cNvGraphicFramePr>
          <p:nvPr>
            <p:extLst>
              <p:ext uri="{D42A27DB-BD31-4B8C-83A1-F6EECF244321}">
                <p14:modId xmlns:p14="http://schemas.microsoft.com/office/powerpoint/2010/main" val="191787454"/>
              </p:ext>
            </p:extLst>
          </p:nvPr>
        </p:nvGraphicFramePr>
        <p:xfrm>
          <a:off x="1204514" y="2126664"/>
          <a:ext cx="6734972" cy="2604672"/>
        </p:xfrm>
        <a:graphic>
          <a:graphicData uri="http://schemas.openxmlformats.org/drawingml/2006/table">
            <a:tbl>
              <a:tblPr firstRow="1" bandRow="1">
                <a:tableStyleId>{5C22544A-7EE6-4342-B048-85BDC9FD1C3A}</a:tableStyleId>
              </a:tblPr>
              <a:tblGrid>
                <a:gridCol w="2233310">
                  <a:extLst>
                    <a:ext uri="{9D8B030D-6E8A-4147-A177-3AD203B41FA5}">
                      <a16:colId xmlns:a16="http://schemas.microsoft.com/office/drawing/2014/main" val="710241239"/>
                    </a:ext>
                  </a:extLst>
                </a:gridCol>
                <a:gridCol w="4501662">
                  <a:extLst>
                    <a:ext uri="{9D8B030D-6E8A-4147-A177-3AD203B41FA5}">
                      <a16:colId xmlns:a16="http://schemas.microsoft.com/office/drawing/2014/main" val="2784654038"/>
                    </a:ext>
                  </a:extLst>
                </a:gridCol>
              </a:tblGrid>
              <a:tr h="868224">
                <a:tc>
                  <a:txBody>
                    <a:bodyPr/>
                    <a:lstStyle/>
                    <a:p>
                      <a:pPr algn="ctr"/>
                      <a:r>
                        <a:rPr lang="en-GB" sz="3200" dirty="0">
                          <a:solidFill>
                            <a:schemeClr val="tx1"/>
                          </a:solidFill>
                          <a:latin typeface="SassoonCRInfantMedium" panose="02000603020000020003" pitchFamily="2" charset="77"/>
                        </a:rPr>
                        <a:t>14</a:t>
                      </a: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accent5">
                        <a:lumMod val="20000"/>
                        <a:lumOff val="80000"/>
                      </a:schemeClr>
                    </a:solidFill>
                  </a:tcPr>
                </a:tc>
                <a:tc>
                  <a:txBody>
                    <a:bodyPr/>
                    <a:lstStyle/>
                    <a:p>
                      <a:pPr algn="ctr"/>
                      <a:endParaRPr lang="en-GB" sz="1400" dirty="0">
                        <a:solidFill>
                          <a:schemeClr val="tx1"/>
                        </a:solidFill>
                        <a:latin typeface="SassoonCRInfantMedium" panose="02000603020000020003" pitchFamily="2" charset="77"/>
                      </a:endParaRP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061140685"/>
                  </a:ext>
                </a:extLst>
              </a:tr>
              <a:tr h="868224">
                <a:tc>
                  <a:txBody>
                    <a:bodyPr/>
                    <a:lstStyle/>
                    <a:p>
                      <a:pPr algn="ctr"/>
                      <a:r>
                        <a:rPr lang="en-GB" sz="3200" dirty="0">
                          <a:solidFill>
                            <a:schemeClr val="tx1"/>
                          </a:solidFill>
                          <a:latin typeface="SassoonCRInfantMedium" panose="02000603020000020003" pitchFamily="2" charset="77"/>
                        </a:rPr>
                        <a:t>17</a:t>
                      </a: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accent5">
                        <a:lumMod val="40000"/>
                        <a:lumOff val="60000"/>
                      </a:schemeClr>
                    </a:solidFill>
                  </a:tcPr>
                </a:tc>
                <a:tc>
                  <a:txBody>
                    <a:bodyPr/>
                    <a:lstStyle/>
                    <a:p>
                      <a:pPr algn="ctr"/>
                      <a:endParaRPr lang="en-GB" sz="1400" dirty="0">
                        <a:solidFill>
                          <a:schemeClr val="tx1"/>
                        </a:solidFill>
                        <a:latin typeface="SassoonCRInfantMedium" panose="02000603020000020003" pitchFamily="2" charset="77"/>
                      </a:endParaRP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546666514"/>
                  </a:ext>
                </a:extLst>
              </a:tr>
              <a:tr h="868224">
                <a:tc>
                  <a:txBody>
                    <a:bodyPr/>
                    <a:lstStyle/>
                    <a:p>
                      <a:pPr algn="ctr"/>
                      <a:r>
                        <a:rPr lang="en-GB" sz="3200" dirty="0">
                          <a:solidFill>
                            <a:schemeClr val="tx1"/>
                          </a:solidFill>
                          <a:latin typeface="SassoonCRInfantMedium" panose="02000603020000020003" pitchFamily="2" charset="77"/>
                        </a:rPr>
                        <a:t>11</a:t>
                      </a: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accent5">
                        <a:lumMod val="60000"/>
                        <a:lumOff val="40000"/>
                      </a:schemeClr>
                    </a:solidFill>
                  </a:tcPr>
                </a:tc>
                <a:tc>
                  <a:txBody>
                    <a:bodyPr/>
                    <a:lstStyle/>
                    <a:p>
                      <a:pPr algn="ctr"/>
                      <a:endParaRPr lang="en-GB" sz="1400" dirty="0">
                        <a:solidFill>
                          <a:schemeClr val="tx1"/>
                        </a:solidFill>
                        <a:latin typeface="SassoonCRInfantMedium" panose="02000603020000020003" pitchFamily="2" charset="77"/>
                      </a:endParaRP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7760646"/>
                  </a:ext>
                </a:extLst>
              </a:tr>
            </a:tbl>
          </a:graphicData>
        </a:graphic>
      </p:graphicFrame>
    </p:spTree>
    <p:extLst>
      <p:ext uri="{BB962C8B-B14F-4D97-AF65-F5344CB8AC3E}">
        <p14:creationId xmlns:p14="http://schemas.microsoft.com/office/powerpoint/2010/main" val="356956552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2018</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2000" u="sng" dirty="0">
                <a:solidFill>
                  <a:schemeClr val="bg2">
                    <a:lumMod val="50000"/>
                  </a:schemeClr>
                </a:solidFill>
                <a:latin typeface="SassoonCRInfantMedium" panose="02000603020000020003" pitchFamily="2" charset="0"/>
              </a:rPr>
              <a:t>Varied Fluency 2</a:t>
            </a:r>
          </a:p>
          <a:p>
            <a:pPr algn="ctr"/>
            <a:endParaRPr lang="en-GB" sz="2000" u="sng" dirty="0">
              <a:solidFill>
                <a:schemeClr val="bg2">
                  <a:lumMod val="50000"/>
                </a:schemeClr>
              </a:solidFill>
              <a:latin typeface="SassoonCRInfantMedium" panose="02000603020000020003" pitchFamily="2" charset="0"/>
            </a:endParaRPr>
          </a:p>
          <a:p>
            <a:pPr algn="ctr"/>
            <a:r>
              <a:rPr lang="en-GB" sz="2400" dirty="0">
                <a:solidFill>
                  <a:schemeClr val="tx1"/>
                </a:solidFill>
                <a:latin typeface="SassoonCRInfantMedium" panose="02000603020000020003" pitchFamily="2" charset="0"/>
              </a:rPr>
              <a:t>Write the following numbers in words:</a:t>
            </a:r>
          </a:p>
        </p:txBody>
      </p:sp>
      <p:graphicFrame>
        <p:nvGraphicFramePr>
          <p:cNvPr id="7" name="Table 6">
            <a:extLst>
              <a:ext uri="{FF2B5EF4-FFF2-40B4-BE49-F238E27FC236}">
                <a16:creationId xmlns:a16="http://schemas.microsoft.com/office/drawing/2014/main" id="{7F63579A-3BAC-4136-AE14-7D380195D74A}"/>
              </a:ext>
            </a:extLst>
          </p:cNvPr>
          <p:cNvGraphicFramePr>
            <a:graphicFrameLocks noGrp="1"/>
          </p:cNvGraphicFramePr>
          <p:nvPr>
            <p:extLst>
              <p:ext uri="{D42A27DB-BD31-4B8C-83A1-F6EECF244321}">
                <p14:modId xmlns:p14="http://schemas.microsoft.com/office/powerpoint/2010/main" val="4243071984"/>
              </p:ext>
            </p:extLst>
          </p:nvPr>
        </p:nvGraphicFramePr>
        <p:xfrm>
          <a:off x="1204514" y="2126664"/>
          <a:ext cx="6734972" cy="2604672"/>
        </p:xfrm>
        <a:graphic>
          <a:graphicData uri="http://schemas.openxmlformats.org/drawingml/2006/table">
            <a:tbl>
              <a:tblPr firstRow="1" bandRow="1">
                <a:tableStyleId>{5C22544A-7EE6-4342-B048-85BDC9FD1C3A}</a:tableStyleId>
              </a:tblPr>
              <a:tblGrid>
                <a:gridCol w="2233310">
                  <a:extLst>
                    <a:ext uri="{9D8B030D-6E8A-4147-A177-3AD203B41FA5}">
                      <a16:colId xmlns:a16="http://schemas.microsoft.com/office/drawing/2014/main" val="710241239"/>
                    </a:ext>
                  </a:extLst>
                </a:gridCol>
                <a:gridCol w="4501662">
                  <a:extLst>
                    <a:ext uri="{9D8B030D-6E8A-4147-A177-3AD203B41FA5}">
                      <a16:colId xmlns:a16="http://schemas.microsoft.com/office/drawing/2014/main" val="2784654038"/>
                    </a:ext>
                  </a:extLst>
                </a:gridCol>
              </a:tblGrid>
              <a:tr h="868224">
                <a:tc>
                  <a:txBody>
                    <a:bodyPr/>
                    <a:lstStyle/>
                    <a:p>
                      <a:pPr algn="ctr"/>
                      <a:r>
                        <a:rPr lang="en-GB" sz="3200" dirty="0">
                          <a:solidFill>
                            <a:schemeClr val="tx1"/>
                          </a:solidFill>
                          <a:latin typeface="SassoonCRInfantMedium" panose="02000603020000020003" pitchFamily="2" charset="77"/>
                        </a:rPr>
                        <a:t>14</a:t>
                      </a: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accent5">
                        <a:lumMod val="20000"/>
                        <a:lumOff val="80000"/>
                      </a:schemeClr>
                    </a:solidFill>
                  </a:tcPr>
                </a:tc>
                <a:tc>
                  <a:txBody>
                    <a:bodyPr/>
                    <a:lstStyle/>
                    <a:p>
                      <a:pPr algn="ctr"/>
                      <a:r>
                        <a:rPr lang="en-GB" sz="3200" dirty="0">
                          <a:solidFill>
                            <a:srgbClr val="FF0000"/>
                          </a:solidFill>
                          <a:latin typeface="SassoonCRInfantMedium" panose="02000603020000020003" pitchFamily="2" charset="77"/>
                        </a:rPr>
                        <a:t>fourteen </a:t>
                      </a: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061140685"/>
                  </a:ext>
                </a:extLst>
              </a:tr>
              <a:tr h="868224">
                <a:tc>
                  <a:txBody>
                    <a:bodyPr/>
                    <a:lstStyle/>
                    <a:p>
                      <a:pPr algn="ctr"/>
                      <a:r>
                        <a:rPr lang="en-GB" sz="3200" dirty="0">
                          <a:solidFill>
                            <a:schemeClr val="tx1"/>
                          </a:solidFill>
                          <a:latin typeface="SassoonCRInfantMedium" panose="02000603020000020003" pitchFamily="2" charset="77"/>
                        </a:rPr>
                        <a:t>17</a:t>
                      </a: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accent5">
                        <a:lumMod val="40000"/>
                        <a:lumOff val="60000"/>
                      </a:schemeClr>
                    </a:solidFill>
                  </a:tcPr>
                </a:tc>
                <a:tc>
                  <a:txBody>
                    <a:bodyPr/>
                    <a:lstStyle/>
                    <a:p>
                      <a:pPr algn="ctr"/>
                      <a:r>
                        <a:rPr lang="en-GB" sz="3200" dirty="0">
                          <a:solidFill>
                            <a:srgbClr val="FF0000"/>
                          </a:solidFill>
                          <a:latin typeface="SassoonCRInfantMedium" panose="02000603020000020003" pitchFamily="2" charset="77"/>
                        </a:rPr>
                        <a:t>seventeen </a:t>
                      </a: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546666514"/>
                  </a:ext>
                </a:extLst>
              </a:tr>
              <a:tr h="868224">
                <a:tc>
                  <a:txBody>
                    <a:bodyPr/>
                    <a:lstStyle/>
                    <a:p>
                      <a:pPr algn="ctr"/>
                      <a:r>
                        <a:rPr lang="en-GB" sz="3200" dirty="0">
                          <a:solidFill>
                            <a:schemeClr val="tx1"/>
                          </a:solidFill>
                          <a:latin typeface="SassoonCRInfantMedium" panose="02000603020000020003" pitchFamily="2" charset="77"/>
                        </a:rPr>
                        <a:t>11</a:t>
                      </a: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accent5">
                        <a:lumMod val="60000"/>
                        <a:lumOff val="40000"/>
                      </a:schemeClr>
                    </a:solidFill>
                  </a:tcPr>
                </a:tc>
                <a:tc>
                  <a:txBody>
                    <a:bodyPr/>
                    <a:lstStyle/>
                    <a:p>
                      <a:pPr algn="ctr"/>
                      <a:r>
                        <a:rPr lang="en-GB" sz="3200" dirty="0">
                          <a:solidFill>
                            <a:srgbClr val="FF0000"/>
                          </a:solidFill>
                          <a:latin typeface="SassoonCRInfantMedium" panose="02000603020000020003" pitchFamily="2" charset="77"/>
                        </a:rPr>
                        <a:t>eleven </a:t>
                      </a:r>
                    </a:p>
                  </a:txBody>
                  <a:tcPr marL="0" marR="0" marT="0" marB="0"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7760646"/>
                  </a:ext>
                </a:extLst>
              </a:tr>
            </a:tbl>
          </a:graphicData>
        </a:graphic>
      </p:graphicFrame>
    </p:spTree>
    <p:extLst>
      <p:ext uri="{BB962C8B-B14F-4D97-AF65-F5344CB8AC3E}">
        <p14:creationId xmlns:p14="http://schemas.microsoft.com/office/powerpoint/2010/main" val="369116383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2018</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2000" u="sng" dirty="0">
                <a:solidFill>
                  <a:schemeClr val="bg2">
                    <a:lumMod val="50000"/>
                  </a:schemeClr>
                </a:solidFill>
                <a:latin typeface="SassoonCRInfantMedium" panose="02000603020000020003" pitchFamily="2" charset="0"/>
              </a:rPr>
              <a:t>Varied Fluency 3</a:t>
            </a:r>
          </a:p>
          <a:p>
            <a:pPr algn="ctr"/>
            <a:endParaRPr lang="en-GB" sz="2000" u="sng" dirty="0">
              <a:solidFill>
                <a:schemeClr val="bg2">
                  <a:lumMod val="50000"/>
                </a:schemeClr>
              </a:solidFill>
              <a:latin typeface="SassoonCRInfantMedium" panose="02000603020000020003" pitchFamily="2" charset="0"/>
            </a:endParaRPr>
          </a:p>
          <a:p>
            <a:pPr algn="ctr"/>
            <a:r>
              <a:rPr lang="en-GB" sz="2400" dirty="0">
                <a:solidFill>
                  <a:schemeClr val="tx1"/>
                </a:solidFill>
                <a:latin typeface="SassoonCRInfantMedium" panose="02000603020000020003" pitchFamily="2" charset="0"/>
              </a:rPr>
              <a:t>Complete the number sequence.</a:t>
            </a:r>
          </a:p>
          <a:p>
            <a:pPr algn="ctr"/>
            <a:endParaRPr lang="en-GB" sz="2400" dirty="0">
              <a:solidFill>
                <a:schemeClr val="tx1"/>
              </a:solidFill>
              <a:latin typeface="SassoonCRInfantMedium" panose="02000603020000020003" pitchFamily="2" charset="0"/>
            </a:endParaRPr>
          </a:p>
          <a:p>
            <a:pPr algn="ctr"/>
            <a:endParaRPr lang="en-GB" sz="2400" dirty="0">
              <a:solidFill>
                <a:schemeClr val="tx1"/>
              </a:solidFill>
              <a:latin typeface="SassoonCRInfantMedium" panose="02000603020000020003" pitchFamily="2" charset="0"/>
            </a:endParaRPr>
          </a:p>
          <a:p>
            <a:pPr algn="ctr"/>
            <a:endParaRPr lang="en-GB" sz="2400" dirty="0">
              <a:solidFill>
                <a:schemeClr val="tx1"/>
              </a:solidFill>
              <a:latin typeface="SassoonCRInfantMedium" panose="02000603020000020003" pitchFamily="2" charset="0"/>
            </a:endParaRPr>
          </a:p>
          <a:p>
            <a:pPr algn="ctr"/>
            <a:endParaRPr lang="en-GB" sz="2400" dirty="0">
              <a:solidFill>
                <a:schemeClr val="tx1"/>
              </a:solidFill>
              <a:latin typeface="SassoonCRInfantMedium" panose="02000603020000020003" pitchFamily="2" charset="0"/>
            </a:endParaRPr>
          </a:p>
          <a:p>
            <a:pPr algn="ctr"/>
            <a:endParaRPr lang="en-GB" sz="2400" dirty="0">
              <a:solidFill>
                <a:schemeClr val="tx1"/>
              </a:solidFill>
              <a:latin typeface="SassoonCRInfantMedium" panose="02000603020000020003" pitchFamily="2" charset="0"/>
            </a:endParaRPr>
          </a:p>
          <a:p>
            <a:pPr algn="ctr"/>
            <a:r>
              <a:rPr lang="en-GB" sz="4800" dirty="0">
                <a:solidFill>
                  <a:schemeClr val="tx1"/>
                </a:solidFill>
                <a:latin typeface="SassoonCRInfantMedium" panose="02000603020000020003" pitchFamily="2" charset="0"/>
              </a:rPr>
              <a:t>15, 14, 13, </a:t>
            </a:r>
            <a:r>
              <a:rPr lang="en-GB" sz="4800" spc="-300" dirty="0">
                <a:solidFill>
                  <a:schemeClr val="tx1"/>
                </a:solidFill>
                <a:latin typeface="SassoonCRInfantMedium" panose="02000603020000020003" pitchFamily="2" charset="0"/>
              </a:rPr>
              <a:t>____ </a:t>
            </a:r>
            <a:r>
              <a:rPr lang="en-GB" sz="4800" dirty="0">
                <a:solidFill>
                  <a:schemeClr val="tx1"/>
                </a:solidFill>
                <a:latin typeface="SassoonCRInfantMedium" panose="02000603020000020003" pitchFamily="2" charset="0"/>
              </a:rPr>
              <a:t>, </a:t>
            </a:r>
            <a:r>
              <a:rPr lang="en-GB" sz="4800" spc="-300" dirty="0">
                <a:solidFill>
                  <a:schemeClr val="tx1"/>
                </a:solidFill>
                <a:latin typeface="SassoonCRInfantMedium" panose="02000603020000020003" pitchFamily="2" charset="0"/>
              </a:rPr>
              <a:t>____</a:t>
            </a:r>
            <a:endParaRPr lang="en-GB" sz="4800" dirty="0">
              <a:solidFill>
                <a:schemeClr val="tx1"/>
              </a:solidFill>
              <a:latin typeface="SassoonCRInfantMedium" panose="02000603020000020003" pitchFamily="2" charset="0"/>
            </a:endParaRPr>
          </a:p>
        </p:txBody>
      </p:sp>
    </p:spTree>
    <p:extLst>
      <p:ext uri="{BB962C8B-B14F-4D97-AF65-F5344CB8AC3E}">
        <p14:creationId xmlns:p14="http://schemas.microsoft.com/office/powerpoint/2010/main" val="86643084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2018</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2000" u="sng" dirty="0">
                <a:solidFill>
                  <a:schemeClr val="bg2">
                    <a:lumMod val="50000"/>
                  </a:schemeClr>
                </a:solidFill>
                <a:latin typeface="SassoonCRInfantMedium" panose="02000603020000020003" pitchFamily="2" charset="0"/>
              </a:rPr>
              <a:t>Varied Fluency 3</a:t>
            </a:r>
          </a:p>
          <a:p>
            <a:pPr algn="ctr"/>
            <a:endParaRPr lang="en-GB" sz="2000" u="sng" dirty="0">
              <a:solidFill>
                <a:schemeClr val="bg2">
                  <a:lumMod val="50000"/>
                </a:schemeClr>
              </a:solidFill>
              <a:latin typeface="SassoonCRInfantMedium" panose="02000603020000020003" pitchFamily="2" charset="0"/>
            </a:endParaRPr>
          </a:p>
          <a:p>
            <a:pPr algn="ctr"/>
            <a:r>
              <a:rPr lang="en-GB" sz="2400" dirty="0">
                <a:solidFill>
                  <a:schemeClr val="tx1"/>
                </a:solidFill>
                <a:latin typeface="SassoonCRInfantMedium" panose="02000603020000020003" pitchFamily="2" charset="0"/>
              </a:rPr>
              <a:t>Complete the number sequence.</a:t>
            </a:r>
          </a:p>
          <a:p>
            <a:pPr algn="ctr"/>
            <a:endParaRPr lang="en-GB" sz="2400" dirty="0">
              <a:solidFill>
                <a:schemeClr val="tx1"/>
              </a:solidFill>
              <a:latin typeface="SassoonCRInfantMedium" panose="02000603020000020003" pitchFamily="2" charset="0"/>
            </a:endParaRPr>
          </a:p>
          <a:p>
            <a:pPr algn="ctr"/>
            <a:endParaRPr lang="en-GB" sz="2400" dirty="0">
              <a:solidFill>
                <a:schemeClr val="tx1"/>
              </a:solidFill>
              <a:latin typeface="SassoonCRInfantMedium" panose="02000603020000020003" pitchFamily="2" charset="0"/>
            </a:endParaRPr>
          </a:p>
          <a:p>
            <a:pPr algn="ctr"/>
            <a:endParaRPr lang="en-GB" sz="2400" dirty="0">
              <a:solidFill>
                <a:schemeClr val="tx1"/>
              </a:solidFill>
              <a:latin typeface="SassoonCRInfantMedium" panose="02000603020000020003" pitchFamily="2" charset="0"/>
            </a:endParaRPr>
          </a:p>
          <a:p>
            <a:pPr algn="ctr"/>
            <a:endParaRPr lang="en-GB" sz="2400" dirty="0">
              <a:solidFill>
                <a:schemeClr val="tx1"/>
              </a:solidFill>
              <a:latin typeface="SassoonCRInfantMedium" panose="02000603020000020003" pitchFamily="2" charset="0"/>
            </a:endParaRPr>
          </a:p>
          <a:p>
            <a:pPr algn="ctr"/>
            <a:endParaRPr lang="en-GB" sz="2400" dirty="0">
              <a:solidFill>
                <a:schemeClr val="tx1"/>
              </a:solidFill>
              <a:latin typeface="SassoonCRInfantMedium" panose="02000603020000020003" pitchFamily="2" charset="0"/>
            </a:endParaRPr>
          </a:p>
          <a:p>
            <a:pPr algn="ctr"/>
            <a:r>
              <a:rPr lang="en-GB" sz="4800" dirty="0">
                <a:solidFill>
                  <a:schemeClr val="tx1"/>
                </a:solidFill>
                <a:latin typeface="SassoonCRInfantMedium" panose="02000603020000020003" pitchFamily="2" charset="0"/>
              </a:rPr>
              <a:t>15, 14, 13, </a:t>
            </a:r>
            <a:r>
              <a:rPr lang="en-GB" sz="4800" spc="-300" dirty="0">
                <a:solidFill>
                  <a:schemeClr val="tx1"/>
                </a:solidFill>
                <a:latin typeface="SassoonCRInfantMedium" panose="02000603020000020003" pitchFamily="2" charset="0"/>
              </a:rPr>
              <a:t>____ </a:t>
            </a:r>
            <a:r>
              <a:rPr lang="en-GB" sz="4800" dirty="0">
                <a:solidFill>
                  <a:schemeClr val="tx1"/>
                </a:solidFill>
                <a:latin typeface="SassoonCRInfantMedium" panose="02000603020000020003" pitchFamily="2" charset="0"/>
              </a:rPr>
              <a:t>, </a:t>
            </a:r>
            <a:r>
              <a:rPr lang="en-GB" sz="4800" spc="-300" dirty="0">
                <a:solidFill>
                  <a:schemeClr val="tx1"/>
                </a:solidFill>
                <a:latin typeface="SassoonCRInfantMedium" panose="02000603020000020003" pitchFamily="2" charset="0"/>
              </a:rPr>
              <a:t>____</a:t>
            </a:r>
            <a:endParaRPr lang="en-GB" sz="4800" dirty="0">
              <a:solidFill>
                <a:schemeClr val="tx1"/>
              </a:solidFill>
              <a:latin typeface="SassoonCRInfantMedium" panose="02000603020000020003" pitchFamily="2" charset="0"/>
            </a:endParaRPr>
          </a:p>
        </p:txBody>
      </p:sp>
      <p:sp>
        <p:nvSpPr>
          <p:cNvPr id="2" name="TextBox 1">
            <a:extLst>
              <a:ext uri="{FF2B5EF4-FFF2-40B4-BE49-F238E27FC236}">
                <a16:creationId xmlns:a16="http://schemas.microsoft.com/office/drawing/2014/main" id="{9BC686B1-BE1B-40A8-BC49-DEA402CEE443}"/>
              </a:ext>
            </a:extLst>
          </p:cNvPr>
          <p:cNvSpPr txBox="1"/>
          <p:nvPr/>
        </p:nvSpPr>
        <p:spPr>
          <a:xfrm>
            <a:off x="4795406" y="3075045"/>
            <a:ext cx="1002323" cy="830997"/>
          </a:xfrm>
          <a:prstGeom prst="rect">
            <a:avLst/>
          </a:prstGeom>
          <a:noFill/>
        </p:spPr>
        <p:txBody>
          <a:bodyPr wrap="square" rtlCol="0">
            <a:spAutoFit/>
          </a:bodyPr>
          <a:lstStyle/>
          <a:p>
            <a:pPr algn="ctr"/>
            <a:r>
              <a:rPr lang="en-GB" sz="4800" dirty="0">
                <a:solidFill>
                  <a:srgbClr val="FF0000"/>
                </a:solidFill>
                <a:latin typeface="SassoonCRInfantMedium" panose="02000603020000020003" pitchFamily="2" charset="0"/>
              </a:rPr>
              <a:t>12</a:t>
            </a:r>
          </a:p>
        </p:txBody>
      </p:sp>
      <p:sp>
        <p:nvSpPr>
          <p:cNvPr id="9" name="TextBox 8">
            <a:extLst>
              <a:ext uri="{FF2B5EF4-FFF2-40B4-BE49-F238E27FC236}">
                <a16:creationId xmlns:a16="http://schemas.microsoft.com/office/drawing/2014/main" id="{D79BFC83-C0E4-4F00-AEDB-ADBE430C1716}"/>
              </a:ext>
            </a:extLst>
          </p:cNvPr>
          <p:cNvSpPr txBox="1"/>
          <p:nvPr/>
        </p:nvSpPr>
        <p:spPr>
          <a:xfrm>
            <a:off x="6369225" y="3075045"/>
            <a:ext cx="1002323" cy="830997"/>
          </a:xfrm>
          <a:prstGeom prst="rect">
            <a:avLst/>
          </a:prstGeom>
          <a:noFill/>
        </p:spPr>
        <p:txBody>
          <a:bodyPr wrap="square" rtlCol="0">
            <a:spAutoFit/>
          </a:bodyPr>
          <a:lstStyle/>
          <a:p>
            <a:pPr algn="ctr"/>
            <a:r>
              <a:rPr lang="en-GB" sz="4800" dirty="0">
                <a:solidFill>
                  <a:srgbClr val="FF0000"/>
                </a:solidFill>
                <a:latin typeface="SassoonCRInfantMedium" panose="02000603020000020003" pitchFamily="2" charset="0"/>
              </a:rPr>
              <a:t>11</a:t>
            </a:r>
          </a:p>
        </p:txBody>
      </p:sp>
    </p:spTree>
    <p:extLst>
      <p:ext uri="{BB962C8B-B14F-4D97-AF65-F5344CB8AC3E}">
        <p14:creationId xmlns:p14="http://schemas.microsoft.com/office/powerpoint/2010/main" val="37513205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2018</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2000" u="sng" dirty="0">
                <a:solidFill>
                  <a:schemeClr val="bg2">
                    <a:lumMod val="50000"/>
                  </a:schemeClr>
                </a:solidFill>
                <a:latin typeface="SassoonCRInfantMedium" panose="02000603020000020003" pitchFamily="2" charset="0"/>
              </a:rPr>
              <a:t>Varied Fluency 4</a:t>
            </a:r>
          </a:p>
          <a:p>
            <a:pPr algn="ctr"/>
            <a:endParaRPr lang="en-GB" sz="2000" u="sng" dirty="0">
              <a:solidFill>
                <a:schemeClr val="bg2">
                  <a:lumMod val="50000"/>
                </a:schemeClr>
              </a:solidFill>
              <a:latin typeface="SassoonCRInfantMedium" panose="02000603020000020003" pitchFamily="2" charset="0"/>
            </a:endParaRPr>
          </a:p>
          <a:p>
            <a:pPr algn="ctr"/>
            <a:r>
              <a:rPr lang="en-GB" sz="2400" dirty="0">
                <a:solidFill>
                  <a:schemeClr val="tx1"/>
                </a:solidFill>
                <a:latin typeface="SassoonCRInfantMedium" panose="02000603020000020003" pitchFamily="2" charset="0"/>
              </a:rPr>
              <a:t>Match the pairs.</a:t>
            </a:r>
          </a:p>
        </p:txBody>
      </p:sp>
      <p:sp>
        <p:nvSpPr>
          <p:cNvPr id="7" name="Rounded Rectangle 5">
            <a:extLst>
              <a:ext uri="{FF2B5EF4-FFF2-40B4-BE49-F238E27FC236}">
                <a16:creationId xmlns:a16="http://schemas.microsoft.com/office/drawing/2014/main" id="{4989BBFC-1A1F-4252-A79B-6981296584DC}"/>
              </a:ext>
            </a:extLst>
          </p:cNvPr>
          <p:cNvSpPr/>
          <p:nvPr/>
        </p:nvSpPr>
        <p:spPr>
          <a:xfrm>
            <a:off x="5028799" y="1724404"/>
            <a:ext cx="3324038" cy="698805"/>
          </a:xfrm>
          <a:prstGeom prst="round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400" dirty="0">
                <a:solidFill>
                  <a:schemeClr val="tx1"/>
                </a:solidFill>
                <a:latin typeface="SassoonCRInfantMedium" panose="02000603020000020003" pitchFamily="2" charset="77"/>
              </a:rPr>
              <a:t>eighteen</a:t>
            </a:r>
          </a:p>
        </p:txBody>
      </p:sp>
      <p:sp>
        <p:nvSpPr>
          <p:cNvPr id="9" name="Rounded Rectangle 144">
            <a:extLst>
              <a:ext uri="{FF2B5EF4-FFF2-40B4-BE49-F238E27FC236}">
                <a16:creationId xmlns:a16="http://schemas.microsoft.com/office/drawing/2014/main" id="{303FD229-4A6B-4623-A416-E97677BB5773}"/>
              </a:ext>
            </a:extLst>
          </p:cNvPr>
          <p:cNvSpPr/>
          <p:nvPr/>
        </p:nvSpPr>
        <p:spPr>
          <a:xfrm>
            <a:off x="715740" y="3189617"/>
            <a:ext cx="3324038" cy="698805"/>
          </a:xfrm>
          <a:prstGeom prst="round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400" dirty="0">
                <a:solidFill>
                  <a:schemeClr val="tx1"/>
                </a:solidFill>
                <a:latin typeface="SassoonCRInfantMedium" panose="02000603020000020003" pitchFamily="2" charset="77"/>
              </a:rPr>
              <a:t>nineteen</a:t>
            </a:r>
          </a:p>
        </p:txBody>
      </p:sp>
      <p:sp>
        <p:nvSpPr>
          <p:cNvPr id="10" name="Rounded Rectangle 145">
            <a:extLst>
              <a:ext uri="{FF2B5EF4-FFF2-40B4-BE49-F238E27FC236}">
                <a16:creationId xmlns:a16="http://schemas.microsoft.com/office/drawing/2014/main" id="{B5723532-E2C5-42D4-9C7C-A6805B6291A4}"/>
              </a:ext>
            </a:extLst>
          </p:cNvPr>
          <p:cNvSpPr/>
          <p:nvPr/>
        </p:nvSpPr>
        <p:spPr>
          <a:xfrm>
            <a:off x="4945619" y="5253079"/>
            <a:ext cx="3324038" cy="698805"/>
          </a:xfrm>
          <a:prstGeom prst="round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400" dirty="0">
                <a:solidFill>
                  <a:schemeClr val="tx1"/>
                </a:solidFill>
                <a:latin typeface="SassoonCRInfantMedium" panose="02000603020000020003" pitchFamily="2" charset="77"/>
              </a:rPr>
              <a:t>fifteen</a:t>
            </a:r>
          </a:p>
        </p:txBody>
      </p:sp>
      <p:sp>
        <p:nvSpPr>
          <p:cNvPr id="11" name="Rounded Rectangle 146">
            <a:extLst>
              <a:ext uri="{FF2B5EF4-FFF2-40B4-BE49-F238E27FC236}">
                <a16:creationId xmlns:a16="http://schemas.microsoft.com/office/drawing/2014/main" id="{5911D5CA-D04A-4EE6-897A-560B6F6A95E5}"/>
              </a:ext>
            </a:extLst>
          </p:cNvPr>
          <p:cNvSpPr/>
          <p:nvPr/>
        </p:nvSpPr>
        <p:spPr>
          <a:xfrm>
            <a:off x="1015666" y="1371669"/>
            <a:ext cx="1090924" cy="698805"/>
          </a:xfrm>
          <a:prstGeom prst="round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400" dirty="0">
                <a:solidFill>
                  <a:schemeClr val="tx1"/>
                </a:solidFill>
                <a:latin typeface="SassoonCRInfantMedium" panose="02000603020000020003" pitchFamily="2" charset="77"/>
              </a:rPr>
              <a:t>19</a:t>
            </a:r>
          </a:p>
        </p:txBody>
      </p:sp>
      <p:sp>
        <p:nvSpPr>
          <p:cNvPr id="12" name="Rounded Rectangle 147">
            <a:extLst>
              <a:ext uri="{FF2B5EF4-FFF2-40B4-BE49-F238E27FC236}">
                <a16:creationId xmlns:a16="http://schemas.microsoft.com/office/drawing/2014/main" id="{CE7C8DEE-1187-49BC-AD2C-57841F7B7582}"/>
              </a:ext>
            </a:extLst>
          </p:cNvPr>
          <p:cNvSpPr/>
          <p:nvPr/>
        </p:nvSpPr>
        <p:spPr>
          <a:xfrm>
            <a:off x="5048178" y="3119941"/>
            <a:ext cx="1090924" cy="698805"/>
          </a:xfrm>
          <a:prstGeom prst="round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400" dirty="0">
                <a:solidFill>
                  <a:schemeClr val="tx1"/>
                </a:solidFill>
                <a:latin typeface="SassoonCRInfantMedium" panose="02000603020000020003" pitchFamily="2" charset="77"/>
              </a:rPr>
              <a:t>16</a:t>
            </a:r>
          </a:p>
        </p:txBody>
      </p:sp>
      <p:sp>
        <p:nvSpPr>
          <p:cNvPr id="13" name="Rounded Rectangle 148">
            <a:extLst>
              <a:ext uri="{FF2B5EF4-FFF2-40B4-BE49-F238E27FC236}">
                <a16:creationId xmlns:a16="http://schemas.microsoft.com/office/drawing/2014/main" id="{A4E1E8FA-94E7-4664-93A1-4A12C9DA6851}"/>
              </a:ext>
            </a:extLst>
          </p:cNvPr>
          <p:cNvSpPr/>
          <p:nvPr/>
        </p:nvSpPr>
        <p:spPr>
          <a:xfrm>
            <a:off x="988643" y="5037992"/>
            <a:ext cx="1090924" cy="698805"/>
          </a:xfrm>
          <a:prstGeom prst="round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400" dirty="0">
                <a:solidFill>
                  <a:schemeClr val="tx1"/>
                </a:solidFill>
                <a:latin typeface="SassoonCRInfantMedium" panose="02000603020000020003" pitchFamily="2" charset="77"/>
              </a:rPr>
              <a:t>15</a:t>
            </a:r>
          </a:p>
        </p:txBody>
      </p:sp>
      <p:sp>
        <p:nvSpPr>
          <p:cNvPr id="14" name="Rounded Rectangle 149">
            <a:extLst>
              <a:ext uri="{FF2B5EF4-FFF2-40B4-BE49-F238E27FC236}">
                <a16:creationId xmlns:a16="http://schemas.microsoft.com/office/drawing/2014/main" id="{6E3DCCCD-2FCF-42AA-B579-43178DB71D28}"/>
              </a:ext>
            </a:extLst>
          </p:cNvPr>
          <p:cNvSpPr/>
          <p:nvPr/>
        </p:nvSpPr>
        <p:spPr>
          <a:xfrm>
            <a:off x="7064433" y="3994076"/>
            <a:ext cx="1090924" cy="698805"/>
          </a:xfrm>
          <a:prstGeom prst="round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400" dirty="0">
                <a:solidFill>
                  <a:schemeClr val="tx1"/>
                </a:solidFill>
                <a:latin typeface="SassoonCRInfantMedium" panose="02000603020000020003" pitchFamily="2" charset="77"/>
              </a:rPr>
              <a:t>18</a:t>
            </a:r>
          </a:p>
        </p:txBody>
      </p:sp>
      <p:sp>
        <p:nvSpPr>
          <p:cNvPr id="15" name="Rounded Rectangle 150">
            <a:extLst>
              <a:ext uri="{FF2B5EF4-FFF2-40B4-BE49-F238E27FC236}">
                <a16:creationId xmlns:a16="http://schemas.microsoft.com/office/drawing/2014/main" id="{C91FC6F3-7DDC-4D60-8D84-63F0F624EAEB}"/>
              </a:ext>
            </a:extLst>
          </p:cNvPr>
          <p:cNvSpPr/>
          <p:nvPr/>
        </p:nvSpPr>
        <p:spPr>
          <a:xfrm>
            <a:off x="3031922" y="2245805"/>
            <a:ext cx="1090924" cy="698805"/>
          </a:xfrm>
          <a:prstGeom prst="round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400" dirty="0">
                <a:solidFill>
                  <a:schemeClr val="tx1"/>
                </a:solidFill>
                <a:latin typeface="SassoonCRInfantMedium" panose="02000603020000020003" pitchFamily="2" charset="77"/>
              </a:rPr>
              <a:t>11</a:t>
            </a:r>
          </a:p>
        </p:txBody>
      </p:sp>
      <p:sp>
        <p:nvSpPr>
          <p:cNvPr id="20" name="Rounded Rectangle 151">
            <a:extLst>
              <a:ext uri="{FF2B5EF4-FFF2-40B4-BE49-F238E27FC236}">
                <a16:creationId xmlns:a16="http://schemas.microsoft.com/office/drawing/2014/main" id="{000BEA1E-F15B-4792-8E1F-C496A8198D68}"/>
              </a:ext>
            </a:extLst>
          </p:cNvPr>
          <p:cNvSpPr/>
          <p:nvPr/>
        </p:nvSpPr>
        <p:spPr>
          <a:xfrm>
            <a:off x="2325005" y="4221348"/>
            <a:ext cx="3324038" cy="698805"/>
          </a:xfrm>
          <a:prstGeom prst="round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400" dirty="0">
                <a:solidFill>
                  <a:schemeClr val="tx1"/>
                </a:solidFill>
                <a:latin typeface="SassoonCRInfantMedium" panose="02000603020000020003" pitchFamily="2" charset="77"/>
              </a:rPr>
              <a:t>fourteen</a:t>
            </a:r>
          </a:p>
        </p:txBody>
      </p:sp>
    </p:spTree>
    <p:extLst>
      <p:ext uri="{BB962C8B-B14F-4D97-AF65-F5344CB8AC3E}">
        <p14:creationId xmlns:p14="http://schemas.microsoft.com/office/powerpoint/2010/main" val="3691702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2018</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2000" u="sng" dirty="0">
                <a:solidFill>
                  <a:schemeClr val="bg2">
                    <a:lumMod val="50000"/>
                  </a:schemeClr>
                </a:solidFill>
                <a:latin typeface="SassoonCRInfantMedium" panose="02000603020000020003" pitchFamily="2" charset="0"/>
              </a:rPr>
              <a:t>Varied Fluency 4</a:t>
            </a:r>
          </a:p>
          <a:p>
            <a:pPr algn="ctr"/>
            <a:endParaRPr lang="en-GB" sz="2000" u="sng" dirty="0">
              <a:solidFill>
                <a:schemeClr val="bg2">
                  <a:lumMod val="50000"/>
                </a:schemeClr>
              </a:solidFill>
              <a:latin typeface="SassoonCRInfantMedium" panose="02000603020000020003" pitchFamily="2" charset="0"/>
            </a:endParaRPr>
          </a:p>
          <a:p>
            <a:pPr algn="ctr"/>
            <a:r>
              <a:rPr lang="en-GB" sz="2400" dirty="0">
                <a:solidFill>
                  <a:schemeClr val="tx1"/>
                </a:solidFill>
                <a:latin typeface="SassoonCRInfantMedium" panose="02000603020000020003" pitchFamily="2" charset="0"/>
              </a:rPr>
              <a:t>Match the pairs.</a:t>
            </a:r>
          </a:p>
        </p:txBody>
      </p:sp>
      <p:sp>
        <p:nvSpPr>
          <p:cNvPr id="7" name="Rounded Rectangle 5">
            <a:extLst>
              <a:ext uri="{FF2B5EF4-FFF2-40B4-BE49-F238E27FC236}">
                <a16:creationId xmlns:a16="http://schemas.microsoft.com/office/drawing/2014/main" id="{4989BBFC-1A1F-4252-A79B-6981296584DC}"/>
              </a:ext>
            </a:extLst>
          </p:cNvPr>
          <p:cNvSpPr/>
          <p:nvPr/>
        </p:nvSpPr>
        <p:spPr>
          <a:xfrm>
            <a:off x="5028799" y="1724404"/>
            <a:ext cx="3324038" cy="698805"/>
          </a:xfrm>
          <a:prstGeom prst="round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400" dirty="0">
                <a:solidFill>
                  <a:srgbClr val="FF0000"/>
                </a:solidFill>
                <a:latin typeface="SassoonCRInfantMedium" panose="02000603020000020003" pitchFamily="2" charset="77"/>
              </a:rPr>
              <a:t>eighteen</a:t>
            </a:r>
          </a:p>
        </p:txBody>
      </p:sp>
      <p:sp>
        <p:nvSpPr>
          <p:cNvPr id="9" name="Rounded Rectangle 144">
            <a:extLst>
              <a:ext uri="{FF2B5EF4-FFF2-40B4-BE49-F238E27FC236}">
                <a16:creationId xmlns:a16="http://schemas.microsoft.com/office/drawing/2014/main" id="{303FD229-4A6B-4623-A416-E97677BB5773}"/>
              </a:ext>
            </a:extLst>
          </p:cNvPr>
          <p:cNvSpPr/>
          <p:nvPr/>
        </p:nvSpPr>
        <p:spPr>
          <a:xfrm>
            <a:off x="715740" y="3189617"/>
            <a:ext cx="3324038" cy="698805"/>
          </a:xfrm>
          <a:prstGeom prst="round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400" dirty="0">
                <a:solidFill>
                  <a:srgbClr val="FF0000"/>
                </a:solidFill>
                <a:latin typeface="SassoonCRInfantMedium" panose="02000603020000020003" pitchFamily="2" charset="77"/>
              </a:rPr>
              <a:t>nineteen</a:t>
            </a:r>
          </a:p>
        </p:txBody>
      </p:sp>
      <p:sp>
        <p:nvSpPr>
          <p:cNvPr id="10" name="Rounded Rectangle 145">
            <a:extLst>
              <a:ext uri="{FF2B5EF4-FFF2-40B4-BE49-F238E27FC236}">
                <a16:creationId xmlns:a16="http://schemas.microsoft.com/office/drawing/2014/main" id="{B5723532-E2C5-42D4-9C7C-A6805B6291A4}"/>
              </a:ext>
            </a:extLst>
          </p:cNvPr>
          <p:cNvSpPr/>
          <p:nvPr/>
        </p:nvSpPr>
        <p:spPr>
          <a:xfrm>
            <a:off x="4945619" y="5253079"/>
            <a:ext cx="3324038" cy="698805"/>
          </a:xfrm>
          <a:prstGeom prst="round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400" dirty="0">
                <a:solidFill>
                  <a:srgbClr val="FF0000"/>
                </a:solidFill>
                <a:latin typeface="SassoonCRInfantMedium" panose="02000603020000020003" pitchFamily="2" charset="77"/>
              </a:rPr>
              <a:t>fifteen</a:t>
            </a:r>
          </a:p>
        </p:txBody>
      </p:sp>
      <p:sp>
        <p:nvSpPr>
          <p:cNvPr id="11" name="Rounded Rectangle 146">
            <a:extLst>
              <a:ext uri="{FF2B5EF4-FFF2-40B4-BE49-F238E27FC236}">
                <a16:creationId xmlns:a16="http://schemas.microsoft.com/office/drawing/2014/main" id="{5911D5CA-D04A-4EE6-897A-560B6F6A95E5}"/>
              </a:ext>
            </a:extLst>
          </p:cNvPr>
          <p:cNvSpPr/>
          <p:nvPr/>
        </p:nvSpPr>
        <p:spPr>
          <a:xfrm>
            <a:off x="1015666" y="1371669"/>
            <a:ext cx="1090924" cy="698805"/>
          </a:xfrm>
          <a:prstGeom prst="round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400" dirty="0">
                <a:solidFill>
                  <a:srgbClr val="FF0000"/>
                </a:solidFill>
                <a:latin typeface="SassoonCRInfantMedium" panose="02000603020000020003" pitchFamily="2" charset="77"/>
              </a:rPr>
              <a:t>19</a:t>
            </a:r>
          </a:p>
        </p:txBody>
      </p:sp>
      <p:sp>
        <p:nvSpPr>
          <p:cNvPr id="12" name="Rounded Rectangle 147">
            <a:extLst>
              <a:ext uri="{FF2B5EF4-FFF2-40B4-BE49-F238E27FC236}">
                <a16:creationId xmlns:a16="http://schemas.microsoft.com/office/drawing/2014/main" id="{CE7C8DEE-1187-49BC-AD2C-57841F7B7582}"/>
              </a:ext>
            </a:extLst>
          </p:cNvPr>
          <p:cNvSpPr/>
          <p:nvPr/>
        </p:nvSpPr>
        <p:spPr>
          <a:xfrm>
            <a:off x="5048178" y="3119941"/>
            <a:ext cx="1090924" cy="698805"/>
          </a:xfrm>
          <a:prstGeom prst="round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400" dirty="0">
                <a:solidFill>
                  <a:schemeClr val="bg1">
                    <a:lumMod val="50000"/>
                  </a:schemeClr>
                </a:solidFill>
                <a:latin typeface="SassoonCRInfantMedium" panose="02000603020000020003" pitchFamily="2" charset="77"/>
              </a:rPr>
              <a:t>16</a:t>
            </a:r>
          </a:p>
        </p:txBody>
      </p:sp>
      <p:sp>
        <p:nvSpPr>
          <p:cNvPr id="13" name="Rounded Rectangle 148">
            <a:extLst>
              <a:ext uri="{FF2B5EF4-FFF2-40B4-BE49-F238E27FC236}">
                <a16:creationId xmlns:a16="http://schemas.microsoft.com/office/drawing/2014/main" id="{A4E1E8FA-94E7-4664-93A1-4A12C9DA6851}"/>
              </a:ext>
            </a:extLst>
          </p:cNvPr>
          <p:cNvSpPr/>
          <p:nvPr/>
        </p:nvSpPr>
        <p:spPr>
          <a:xfrm>
            <a:off x="988643" y="5037992"/>
            <a:ext cx="1090924" cy="698805"/>
          </a:xfrm>
          <a:prstGeom prst="round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400" dirty="0">
                <a:solidFill>
                  <a:srgbClr val="FF0000"/>
                </a:solidFill>
                <a:latin typeface="SassoonCRInfantMedium" panose="02000603020000020003" pitchFamily="2" charset="77"/>
              </a:rPr>
              <a:t>15</a:t>
            </a:r>
          </a:p>
        </p:txBody>
      </p:sp>
      <p:sp>
        <p:nvSpPr>
          <p:cNvPr id="14" name="Rounded Rectangle 149">
            <a:extLst>
              <a:ext uri="{FF2B5EF4-FFF2-40B4-BE49-F238E27FC236}">
                <a16:creationId xmlns:a16="http://schemas.microsoft.com/office/drawing/2014/main" id="{6E3DCCCD-2FCF-42AA-B579-43178DB71D28}"/>
              </a:ext>
            </a:extLst>
          </p:cNvPr>
          <p:cNvSpPr/>
          <p:nvPr/>
        </p:nvSpPr>
        <p:spPr>
          <a:xfrm>
            <a:off x="7064433" y="3994076"/>
            <a:ext cx="1090924" cy="698805"/>
          </a:xfrm>
          <a:prstGeom prst="round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400" dirty="0">
                <a:solidFill>
                  <a:srgbClr val="FF0000"/>
                </a:solidFill>
                <a:latin typeface="SassoonCRInfantMedium" panose="02000603020000020003" pitchFamily="2" charset="77"/>
              </a:rPr>
              <a:t>18</a:t>
            </a:r>
          </a:p>
        </p:txBody>
      </p:sp>
      <p:sp>
        <p:nvSpPr>
          <p:cNvPr id="15" name="Rounded Rectangle 150">
            <a:extLst>
              <a:ext uri="{FF2B5EF4-FFF2-40B4-BE49-F238E27FC236}">
                <a16:creationId xmlns:a16="http://schemas.microsoft.com/office/drawing/2014/main" id="{C91FC6F3-7DDC-4D60-8D84-63F0F624EAEB}"/>
              </a:ext>
            </a:extLst>
          </p:cNvPr>
          <p:cNvSpPr/>
          <p:nvPr/>
        </p:nvSpPr>
        <p:spPr>
          <a:xfrm>
            <a:off x="3031922" y="2245805"/>
            <a:ext cx="1090924" cy="698805"/>
          </a:xfrm>
          <a:prstGeom prst="round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400" dirty="0">
                <a:solidFill>
                  <a:schemeClr val="bg1">
                    <a:lumMod val="50000"/>
                  </a:schemeClr>
                </a:solidFill>
                <a:latin typeface="SassoonCRInfantMedium" panose="02000603020000020003" pitchFamily="2" charset="77"/>
              </a:rPr>
              <a:t>11</a:t>
            </a:r>
          </a:p>
        </p:txBody>
      </p:sp>
      <p:sp>
        <p:nvSpPr>
          <p:cNvPr id="20" name="Rounded Rectangle 151">
            <a:extLst>
              <a:ext uri="{FF2B5EF4-FFF2-40B4-BE49-F238E27FC236}">
                <a16:creationId xmlns:a16="http://schemas.microsoft.com/office/drawing/2014/main" id="{000BEA1E-F15B-4792-8E1F-C496A8198D68}"/>
              </a:ext>
            </a:extLst>
          </p:cNvPr>
          <p:cNvSpPr/>
          <p:nvPr/>
        </p:nvSpPr>
        <p:spPr>
          <a:xfrm>
            <a:off x="2325005" y="4221348"/>
            <a:ext cx="3324038" cy="698805"/>
          </a:xfrm>
          <a:prstGeom prst="round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400" dirty="0">
                <a:solidFill>
                  <a:schemeClr val="bg1">
                    <a:lumMod val="50000"/>
                  </a:schemeClr>
                </a:solidFill>
                <a:latin typeface="SassoonCRInfantMedium" panose="02000603020000020003" pitchFamily="2" charset="77"/>
              </a:rPr>
              <a:t>fourteen</a:t>
            </a:r>
          </a:p>
        </p:txBody>
      </p:sp>
      <p:cxnSp>
        <p:nvCxnSpPr>
          <p:cNvPr id="3" name="Straight Connector 2">
            <a:extLst>
              <a:ext uri="{FF2B5EF4-FFF2-40B4-BE49-F238E27FC236}">
                <a16:creationId xmlns:a16="http://schemas.microsoft.com/office/drawing/2014/main" id="{3E7DDEE1-8E79-4AEF-9C2E-82CB412156D9}"/>
              </a:ext>
            </a:extLst>
          </p:cNvPr>
          <p:cNvCxnSpPr>
            <a:stCxn id="11" idx="2"/>
            <a:endCxn id="9" idx="0"/>
          </p:cNvCxnSpPr>
          <p:nvPr/>
        </p:nvCxnSpPr>
        <p:spPr>
          <a:xfrm>
            <a:off x="1561128" y="2070474"/>
            <a:ext cx="816631" cy="1119143"/>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C80F0499-543C-4403-90C4-09000A37274D}"/>
              </a:ext>
            </a:extLst>
          </p:cNvPr>
          <p:cNvCxnSpPr>
            <a:cxnSpLocks/>
            <a:stCxn id="13" idx="3"/>
            <a:endCxn id="10" idx="1"/>
          </p:cNvCxnSpPr>
          <p:nvPr/>
        </p:nvCxnSpPr>
        <p:spPr>
          <a:xfrm>
            <a:off x="2079567" y="5387395"/>
            <a:ext cx="2866052" cy="215087"/>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56F2C8B4-4AC6-4CF9-85D8-7F8ED49ACBE5}"/>
              </a:ext>
            </a:extLst>
          </p:cNvPr>
          <p:cNvCxnSpPr>
            <a:cxnSpLocks/>
            <a:stCxn id="14" idx="0"/>
            <a:endCxn id="7" idx="2"/>
          </p:cNvCxnSpPr>
          <p:nvPr/>
        </p:nvCxnSpPr>
        <p:spPr>
          <a:xfrm flipH="1" flipV="1">
            <a:off x="6690818" y="2423209"/>
            <a:ext cx="919077" cy="1570867"/>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8464300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CEBB68E8-E640-4EB3-8D36-A54598B017B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7999"/>
          </a:xfrm>
          <a:prstGeom prst="rect">
            <a:avLst/>
          </a:prstGeom>
        </p:spPr>
      </p:pic>
      <p:sp>
        <p:nvSpPr>
          <p:cNvPr id="21" name="Rectangle 20">
            <a:extLst>
              <a:ext uri="{FF2B5EF4-FFF2-40B4-BE49-F238E27FC236}">
                <a16:creationId xmlns:a16="http://schemas.microsoft.com/office/drawing/2014/main" id="{30C5C917-E706-4C99-9DD8-F7F1C6E3760D}"/>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2000" u="sng" dirty="0">
                <a:solidFill>
                  <a:schemeClr val="bg2">
                    <a:lumMod val="50000"/>
                  </a:schemeClr>
                </a:solidFill>
                <a:latin typeface="SassoonCRInfantMedium" panose="02000603020000020003" pitchFamily="2" charset="0"/>
              </a:rPr>
              <a:t>Reasoning 1</a:t>
            </a:r>
          </a:p>
          <a:p>
            <a:pPr algn="ctr"/>
            <a:endParaRPr lang="en-GB" sz="2000" u="sng" dirty="0">
              <a:solidFill>
                <a:schemeClr val="bg2">
                  <a:lumMod val="50000"/>
                </a:schemeClr>
              </a:solidFill>
              <a:latin typeface="SassoonCRInfantMedium" panose="02000603020000020003" pitchFamily="2" charset="0"/>
            </a:endParaRPr>
          </a:p>
          <a:p>
            <a:pPr algn="ctr"/>
            <a:r>
              <a:rPr lang="en-GB" sz="2400" dirty="0">
                <a:solidFill>
                  <a:schemeClr val="tx1"/>
                </a:solidFill>
                <a:latin typeface="SassoonCRInfantMedium" panose="02000603020000020003" pitchFamily="2" charset="0"/>
              </a:rPr>
              <a:t>Alice is thinking of a number. </a:t>
            </a:r>
          </a:p>
          <a:p>
            <a:pPr algn="ctr"/>
            <a:r>
              <a:rPr lang="en-GB" sz="2400" dirty="0">
                <a:solidFill>
                  <a:schemeClr val="tx1"/>
                </a:solidFill>
                <a:latin typeface="SassoonCRInfantMedium" panose="02000603020000020003" pitchFamily="2" charset="0"/>
              </a:rPr>
              <a:t>She says the number is between 16 and 19.</a:t>
            </a:r>
          </a:p>
          <a:p>
            <a:pPr algn="ctr"/>
            <a:endParaRPr lang="en-GB" sz="2400" dirty="0">
              <a:solidFill>
                <a:schemeClr val="tx1"/>
              </a:solidFill>
              <a:latin typeface="SassoonCRInfantMedium" panose="02000603020000020003" pitchFamily="2" charset="0"/>
            </a:endParaRPr>
          </a:p>
          <a:p>
            <a:pPr algn="ctr"/>
            <a:endParaRPr lang="en-GB" sz="2400" dirty="0">
              <a:solidFill>
                <a:schemeClr val="tx1"/>
              </a:solidFill>
              <a:latin typeface="SassoonCRInfantMedium" panose="02000603020000020003" pitchFamily="2" charset="0"/>
            </a:endParaRPr>
          </a:p>
          <a:p>
            <a:pPr algn="ctr"/>
            <a:endParaRPr lang="en-GB" sz="2400" dirty="0">
              <a:solidFill>
                <a:schemeClr val="tx1"/>
              </a:solidFill>
              <a:latin typeface="SassoonCRInfantMedium" panose="02000603020000020003" pitchFamily="2" charset="0"/>
            </a:endParaRPr>
          </a:p>
          <a:p>
            <a:pPr algn="ctr"/>
            <a:endParaRPr lang="en-GB" sz="2400" dirty="0">
              <a:solidFill>
                <a:schemeClr val="tx1"/>
              </a:solidFill>
              <a:latin typeface="SassoonCRInfantMedium" panose="02000603020000020003" pitchFamily="2" charset="0"/>
            </a:endParaRPr>
          </a:p>
          <a:p>
            <a:pPr algn="ctr"/>
            <a:endParaRPr lang="en-GB" sz="2400" dirty="0">
              <a:solidFill>
                <a:schemeClr val="tx1"/>
              </a:solidFill>
              <a:latin typeface="SassoonCRInfantMedium" panose="02000603020000020003" pitchFamily="2" charset="0"/>
            </a:endParaRPr>
          </a:p>
          <a:p>
            <a:pPr algn="ctr"/>
            <a:endParaRPr lang="en-GB" sz="2400" dirty="0">
              <a:solidFill>
                <a:schemeClr val="tx1"/>
              </a:solidFill>
              <a:latin typeface="SassoonCRInfantMedium" panose="02000603020000020003" pitchFamily="2" charset="0"/>
            </a:endParaRPr>
          </a:p>
          <a:p>
            <a:pPr algn="ctr"/>
            <a:endParaRPr lang="en-GB" sz="2000" dirty="0">
              <a:solidFill>
                <a:schemeClr val="tx1"/>
              </a:solidFill>
              <a:latin typeface="SassoonCRInfantMedium" panose="02000603020000020003" pitchFamily="2" charset="0"/>
            </a:endParaRPr>
          </a:p>
          <a:p>
            <a:pPr algn="ctr"/>
            <a:endParaRPr lang="en-GB" sz="2000" dirty="0">
              <a:solidFill>
                <a:schemeClr val="tx1"/>
              </a:solidFill>
              <a:latin typeface="SassoonCRInfantMedium" panose="02000603020000020003" pitchFamily="2" charset="0"/>
            </a:endParaRPr>
          </a:p>
          <a:p>
            <a:pPr algn="ctr"/>
            <a:endParaRPr lang="en-GB" sz="2000" dirty="0">
              <a:solidFill>
                <a:schemeClr val="tx1"/>
              </a:solidFill>
              <a:latin typeface="SassoonCRInfantMedium" panose="02000603020000020003" pitchFamily="2" charset="0"/>
            </a:endParaRPr>
          </a:p>
          <a:p>
            <a:pPr algn="ctr"/>
            <a:r>
              <a:rPr lang="en-GB" sz="2400" dirty="0">
                <a:solidFill>
                  <a:schemeClr val="tx1"/>
                </a:solidFill>
                <a:latin typeface="SassoonCRInfantMedium" panose="02000603020000020003" pitchFamily="2" charset="0"/>
              </a:rPr>
              <a:t>Who is correct? Explain why.</a:t>
            </a:r>
          </a:p>
          <a:p>
            <a:pPr algn="ctr"/>
            <a:endParaRPr lang="en-GB" sz="2000" u="sng" dirty="0">
              <a:solidFill>
                <a:schemeClr val="bg2">
                  <a:lumMod val="50000"/>
                </a:schemeClr>
              </a:solidFill>
              <a:latin typeface="SassoonCRInfantMedium" panose="02000603020000020003" pitchFamily="2" charset="0"/>
            </a:endParaRPr>
          </a:p>
          <a:p>
            <a:pPr lvl="0"/>
            <a:endParaRPr lang="en-GB" sz="2800" dirty="0">
              <a:solidFill>
                <a:srgbClr val="E7E6E6">
                  <a:lumMod val="25000"/>
                </a:srgbClr>
              </a:solidFill>
              <a:latin typeface="SassoonCRInfantMedium" panose="02000603020000020003" pitchFamily="2" charset="0"/>
            </a:endParaRPr>
          </a:p>
        </p:txBody>
      </p:sp>
      <p:grpSp>
        <p:nvGrpSpPr>
          <p:cNvPr id="22" name="Group 21">
            <a:extLst>
              <a:ext uri="{FF2B5EF4-FFF2-40B4-BE49-F238E27FC236}">
                <a16:creationId xmlns:a16="http://schemas.microsoft.com/office/drawing/2014/main" id="{30ABB473-514B-447A-970D-E60D84042F7E}"/>
              </a:ext>
            </a:extLst>
          </p:cNvPr>
          <p:cNvGrpSpPr/>
          <p:nvPr/>
        </p:nvGrpSpPr>
        <p:grpSpPr>
          <a:xfrm>
            <a:off x="1147645" y="1839186"/>
            <a:ext cx="6848710" cy="972840"/>
            <a:chOff x="1044134" y="1982308"/>
            <a:chExt cx="6848710" cy="972840"/>
          </a:xfrm>
        </p:grpSpPr>
        <p:sp>
          <p:nvSpPr>
            <p:cNvPr id="23" name="Rounded Rectangular Callout 1">
              <a:extLst>
                <a:ext uri="{FF2B5EF4-FFF2-40B4-BE49-F238E27FC236}">
                  <a16:creationId xmlns:a16="http://schemas.microsoft.com/office/drawing/2014/main" id="{6924B5D1-E14C-42A9-A74B-B3557D8489AD}"/>
                </a:ext>
              </a:extLst>
            </p:cNvPr>
            <p:cNvSpPr/>
            <p:nvPr/>
          </p:nvSpPr>
          <p:spPr>
            <a:xfrm>
              <a:off x="1044134" y="1982308"/>
              <a:ext cx="2822331" cy="972840"/>
            </a:xfrm>
            <a:prstGeom prst="wedgeRoundRectCallout">
              <a:avLst>
                <a:gd name="adj1" fmla="val -12918"/>
                <a:gd name="adj2" fmla="val 95712"/>
                <a:gd name="adj3" fmla="val 16667"/>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400" dirty="0">
                  <a:solidFill>
                    <a:schemeClr val="tx1"/>
                  </a:solidFill>
                  <a:latin typeface="SassoonCRInfantMedium" panose="02000603020000020003" pitchFamily="2" charset="77"/>
                </a:rPr>
                <a:t>The number might be 18.</a:t>
              </a:r>
            </a:p>
          </p:txBody>
        </p:sp>
        <p:sp>
          <p:nvSpPr>
            <p:cNvPr id="24" name="Rounded Rectangular Callout 48">
              <a:extLst>
                <a:ext uri="{FF2B5EF4-FFF2-40B4-BE49-F238E27FC236}">
                  <a16:creationId xmlns:a16="http://schemas.microsoft.com/office/drawing/2014/main" id="{4669B028-6E6A-43E1-8D53-EE31C953C779}"/>
                </a:ext>
              </a:extLst>
            </p:cNvPr>
            <p:cNvSpPr/>
            <p:nvPr/>
          </p:nvSpPr>
          <p:spPr>
            <a:xfrm>
              <a:off x="5070513" y="1982308"/>
              <a:ext cx="2822331" cy="972840"/>
            </a:xfrm>
            <a:prstGeom prst="wedgeRoundRectCallout">
              <a:avLst>
                <a:gd name="adj1" fmla="val 6180"/>
                <a:gd name="adj2" fmla="val 90685"/>
                <a:gd name="adj3" fmla="val 16667"/>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400" dirty="0">
                  <a:solidFill>
                    <a:schemeClr val="tx1"/>
                  </a:solidFill>
                  <a:latin typeface="SassoonCRInfantMedium" panose="02000603020000020003" pitchFamily="2" charset="77"/>
                </a:rPr>
                <a:t>The number must be 17.</a:t>
              </a:r>
            </a:p>
          </p:txBody>
        </p:sp>
      </p:grpSp>
      <p:sp>
        <p:nvSpPr>
          <p:cNvPr id="25" name="TextBox 24">
            <a:extLst>
              <a:ext uri="{FF2B5EF4-FFF2-40B4-BE49-F238E27FC236}">
                <a16:creationId xmlns:a16="http://schemas.microsoft.com/office/drawing/2014/main" id="{0D838249-992D-4EB7-B78B-13528796F112}"/>
              </a:ext>
            </a:extLst>
          </p:cNvPr>
          <p:cNvSpPr txBox="1"/>
          <p:nvPr/>
        </p:nvSpPr>
        <p:spPr>
          <a:xfrm>
            <a:off x="2131426" y="4345004"/>
            <a:ext cx="1811216" cy="369332"/>
          </a:xfrm>
          <a:prstGeom prst="rect">
            <a:avLst/>
          </a:prstGeom>
          <a:noFill/>
        </p:spPr>
        <p:txBody>
          <a:bodyPr wrap="square" rtlCol="0">
            <a:spAutoFit/>
          </a:bodyPr>
          <a:lstStyle/>
          <a:p>
            <a:pPr algn="ctr"/>
            <a:r>
              <a:rPr lang="en-GB" dirty="0" err="1">
                <a:latin typeface="SassoonCRInfantMedium" panose="02000603020000020003" pitchFamily="2" charset="0"/>
              </a:rPr>
              <a:t>Talissa</a:t>
            </a:r>
            <a:endParaRPr lang="en-GB" dirty="0">
              <a:latin typeface="SassoonCRInfantMedium" panose="02000603020000020003" pitchFamily="2" charset="0"/>
            </a:endParaRPr>
          </a:p>
        </p:txBody>
      </p:sp>
      <p:sp>
        <p:nvSpPr>
          <p:cNvPr id="26" name="TextBox 25">
            <a:extLst>
              <a:ext uri="{FF2B5EF4-FFF2-40B4-BE49-F238E27FC236}">
                <a16:creationId xmlns:a16="http://schemas.microsoft.com/office/drawing/2014/main" id="{7DBF73FA-7672-411D-AAA7-6813D89454D7}"/>
              </a:ext>
            </a:extLst>
          </p:cNvPr>
          <p:cNvSpPr txBox="1"/>
          <p:nvPr/>
        </p:nvSpPr>
        <p:spPr>
          <a:xfrm>
            <a:off x="4909058" y="4402346"/>
            <a:ext cx="1811216" cy="369332"/>
          </a:xfrm>
          <a:prstGeom prst="rect">
            <a:avLst/>
          </a:prstGeom>
          <a:noFill/>
        </p:spPr>
        <p:txBody>
          <a:bodyPr wrap="square" rtlCol="0">
            <a:spAutoFit/>
          </a:bodyPr>
          <a:lstStyle/>
          <a:p>
            <a:pPr algn="ctr"/>
            <a:r>
              <a:rPr lang="en-GB" dirty="0">
                <a:latin typeface="SassoonCRInfantMedium" panose="02000603020000020003" pitchFamily="2" charset="0"/>
              </a:rPr>
              <a:t>Robb</a:t>
            </a:r>
          </a:p>
        </p:txBody>
      </p:sp>
    </p:spTree>
    <p:extLst>
      <p:ext uri="{BB962C8B-B14F-4D97-AF65-F5344CB8AC3E}">
        <p14:creationId xmlns:p14="http://schemas.microsoft.com/office/powerpoint/2010/main" val="139247241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CEBB68E8-E640-4EB3-8D36-A54598B017B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7999"/>
          </a:xfrm>
          <a:prstGeom prst="rect">
            <a:avLst/>
          </a:prstGeom>
        </p:spPr>
      </p:pic>
      <p:sp>
        <p:nvSpPr>
          <p:cNvPr id="21" name="Rectangle 20">
            <a:extLst>
              <a:ext uri="{FF2B5EF4-FFF2-40B4-BE49-F238E27FC236}">
                <a16:creationId xmlns:a16="http://schemas.microsoft.com/office/drawing/2014/main" id="{30C5C917-E706-4C99-9DD8-F7F1C6E3760D}"/>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2000" u="sng" dirty="0">
                <a:solidFill>
                  <a:schemeClr val="bg2">
                    <a:lumMod val="50000"/>
                  </a:schemeClr>
                </a:solidFill>
                <a:latin typeface="SassoonCRInfantMedium" panose="02000603020000020003" pitchFamily="2" charset="0"/>
              </a:rPr>
              <a:t>Reasoning 1</a:t>
            </a:r>
          </a:p>
          <a:p>
            <a:pPr algn="ctr"/>
            <a:endParaRPr lang="en-GB" sz="2000" u="sng" dirty="0">
              <a:solidFill>
                <a:schemeClr val="bg2">
                  <a:lumMod val="50000"/>
                </a:schemeClr>
              </a:solidFill>
              <a:latin typeface="SassoonCRInfantMedium" panose="02000603020000020003" pitchFamily="2" charset="0"/>
            </a:endParaRPr>
          </a:p>
          <a:p>
            <a:pPr algn="ctr"/>
            <a:r>
              <a:rPr lang="en-GB" sz="2400" dirty="0">
                <a:solidFill>
                  <a:schemeClr val="tx1"/>
                </a:solidFill>
                <a:latin typeface="SassoonCRInfantMedium" panose="02000603020000020003" pitchFamily="2" charset="0"/>
              </a:rPr>
              <a:t>Alice is thinking of a number. </a:t>
            </a:r>
          </a:p>
          <a:p>
            <a:pPr algn="ctr"/>
            <a:r>
              <a:rPr lang="en-GB" sz="2400" dirty="0">
                <a:solidFill>
                  <a:schemeClr val="tx1"/>
                </a:solidFill>
                <a:latin typeface="SassoonCRInfantMedium" panose="02000603020000020003" pitchFamily="2" charset="0"/>
              </a:rPr>
              <a:t>She says the number is between 16 and 19.</a:t>
            </a:r>
          </a:p>
          <a:p>
            <a:pPr algn="ctr"/>
            <a:endParaRPr lang="en-GB" sz="2400" dirty="0">
              <a:solidFill>
                <a:schemeClr val="tx1"/>
              </a:solidFill>
              <a:latin typeface="SassoonCRInfantMedium" panose="02000603020000020003" pitchFamily="2" charset="0"/>
            </a:endParaRPr>
          </a:p>
          <a:p>
            <a:pPr algn="ctr"/>
            <a:endParaRPr lang="en-GB" sz="2400" dirty="0">
              <a:solidFill>
                <a:schemeClr val="tx1"/>
              </a:solidFill>
              <a:latin typeface="SassoonCRInfantMedium" panose="02000603020000020003" pitchFamily="2" charset="0"/>
            </a:endParaRPr>
          </a:p>
          <a:p>
            <a:pPr algn="ctr"/>
            <a:endParaRPr lang="en-GB" sz="2400" dirty="0">
              <a:solidFill>
                <a:schemeClr val="tx1"/>
              </a:solidFill>
              <a:latin typeface="SassoonCRInfantMedium" panose="02000603020000020003" pitchFamily="2" charset="0"/>
            </a:endParaRPr>
          </a:p>
          <a:p>
            <a:pPr algn="ctr"/>
            <a:endParaRPr lang="en-GB" sz="2400" dirty="0">
              <a:solidFill>
                <a:schemeClr val="tx1"/>
              </a:solidFill>
              <a:latin typeface="SassoonCRInfantMedium" panose="02000603020000020003" pitchFamily="2" charset="0"/>
            </a:endParaRPr>
          </a:p>
          <a:p>
            <a:pPr algn="ctr"/>
            <a:endParaRPr lang="en-GB" sz="2400" dirty="0">
              <a:solidFill>
                <a:schemeClr val="tx1"/>
              </a:solidFill>
              <a:latin typeface="SassoonCRInfantMedium" panose="02000603020000020003" pitchFamily="2" charset="0"/>
            </a:endParaRPr>
          </a:p>
          <a:p>
            <a:pPr algn="ctr"/>
            <a:endParaRPr lang="en-GB" sz="2400" dirty="0">
              <a:solidFill>
                <a:schemeClr val="tx1"/>
              </a:solidFill>
              <a:latin typeface="SassoonCRInfantMedium" panose="02000603020000020003" pitchFamily="2" charset="0"/>
            </a:endParaRPr>
          </a:p>
          <a:p>
            <a:pPr algn="ctr"/>
            <a:endParaRPr lang="en-GB" sz="2000" dirty="0">
              <a:solidFill>
                <a:schemeClr val="tx1"/>
              </a:solidFill>
              <a:latin typeface="SassoonCRInfantMedium" panose="02000603020000020003" pitchFamily="2" charset="0"/>
            </a:endParaRPr>
          </a:p>
          <a:p>
            <a:pPr algn="ctr"/>
            <a:endParaRPr lang="en-GB" sz="2000" dirty="0">
              <a:solidFill>
                <a:schemeClr val="tx1"/>
              </a:solidFill>
              <a:latin typeface="SassoonCRInfantMedium" panose="02000603020000020003" pitchFamily="2" charset="0"/>
            </a:endParaRPr>
          </a:p>
          <a:p>
            <a:pPr algn="ctr"/>
            <a:endParaRPr lang="en-GB" sz="2000" dirty="0">
              <a:solidFill>
                <a:schemeClr val="tx1"/>
              </a:solidFill>
              <a:latin typeface="SassoonCRInfantMedium" panose="02000603020000020003" pitchFamily="2" charset="0"/>
            </a:endParaRPr>
          </a:p>
          <a:p>
            <a:pPr algn="ctr"/>
            <a:r>
              <a:rPr lang="en-GB" sz="2400" dirty="0">
                <a:solidFill>
                  <a:schemeClr val="tx1"/>
                </a:solidFill>
                <a:latin typeface="SassoonCRInfantMedium" panose="02000603020000020003" pitchFamily="2" charset="0"/>
              </a:rPr>
              <a:t>Who is correct? Explain why.</a:t>
            </a:r>
          </a:p>
          <a:p>
            <a:pPr algn="ctr"/>
            <a:r>
              <a:rPr lang="en-GB" sz="2400" dirty="0" err="1">
                <a:solidFill>
                  <a:schemeClr val="tx1"/>
                </a:solidFill>
                <a:latin typeface="SassoonCRInfantMedium" panose="02000603020000020003" pitchFamily="2" charset="0"/>
              </a:rPr>
              <a:t>Talissa</a:t>
            </a:r>
            <a:r>
              <a:rPr lang="en-GB" sz="2400" dirty="0">
                <a:solidFill>
                  <a:schemeClr val="tx1"/>
                </a:solidFill>
                <a:latin typeface="SassoonCRInfantMedium" panose="02000603020000020003" pitchFamily="2" charset="0"/>
              </a:rPr>
              <a:t> is correct because…</a:t>
            </a:r>
          </a:p>
          <a:p>
            <a:pPr algn="ctr"/>
            <a:r>
              <a:rPr lang="en-GB" sz="2400" dirty="0">
                <a:solidFill>
                  <a:schemeClr val="tx1"/>
                </a:solidFill>
                <a:latin typeface="SassoonCRInfantMedium" panose="02000603020000020003" pitchFamily="2" charset="0"/>
              </a:rPr>
              <a:t>Robb is incorrect because…</a:t>
            </a:r>
          </a:p>
          <a:p>
            <a:pPr algn="ctr"/>
            <a:endParaRPr lang="en-GB" sz="2000" u="sng" dirty="0">
              <a:solidFill>
                <a:schemeClr val="bg2">
                  <a:lumMod val="50000"/>
                </a:schemeClr>
              </a:solidFill>
              <a:latin typeface="SassoonCRInfantMedium" panose="02000603020000020003" pitchFamily="2" charset="0"/>
            </a:endParaRPr>
          </a:p>
          <a:p>
            <a:pPr lvl="0"/>
            <a:endParaRPr lang="en-GB" sz="2800" dirty="0">
              <a:solidFill>
                <a:srgbClr val="E7E6E6">
                  <a:lumMod val="25000"/>
                </a:srgbClr>
              </a:solidFill>
              <a:latin typeface="SassoonCRInfantMedium" panose="02000603020000020003" pitchFamily="2" charset="0"/>
            </a:endParaRPr>
          </a:p>
        </p:txBody>
      </p:sp>
      <p:grpSp>
        <p:nvGrpSpPr>
          <p:cNvPr id="22" name="Group 21">
            <a:extLst>
              <a:ext uri="{FF2B5EF4-FFF2-40B4-BE49-F238E27FC236}">
                <a16:creationId xmlns:a16="http://schemas.microsoft.com/office/drawing/2014/main" id="{30ABB473-514B-447A-970D-E60D84042F7E}"/>
              </a:ext>
            </a:extLst>
          </p:cNvPr>
          <p:cNvGrpSpPr/>
          <p:nvPr/>
        </p:nvGrpSpPr>
        <p:grpSpPr>
          <a:xfrm>
            <a:off x="1147645" y="1839186"/>
            <a:ext cx="6848710" cy="972840"/>
            <a:chOff x="1044134" y="1982308"/>
            <a:chExt cx="6848710" cy="972840"/>
          </a:xfrm>
        </p:grpSpPr>
        <p:sp>
          <p:nvSpPr>
            <p:cNvPr id="23" name="Rounded Rectangular Callout 1">
              <a:extLst>
                <a:ext uri="{FF2B5EF4-FFF2-40B4-BE49-F238E27FC236}">
                  <a16:creationId xmlns:a16="http://schemas.microsoft.com/office/drawing/2014/main" id="{6924B5D1-E14C-42A9-A74B-B3557D8489AD}"/>
                </a:ext>
              </a:extLst>
            </p:cNvPr>
            <p:cNvSpPr/>
            <p:nvPr/>
          </p:nvSpPr>
          <p:spPr>
            <a:xfrm>
              <a:off x="1044134" y="1982308"/>
              <a:ext cx="2822331" cy="972840"/>
            </a:xfrm>
            <a:prstGeom prst="wedgeRoundRectCallout">
              <a:avLst>
                <a:gd name="adj1" fmla="val -12918"/>
                <a:gd name="adj2" fmla="val 95712"/>
                <a:gd name="adj3" fmla="val 16667"/>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400" dirty="0">
                  <a:solidFill>
                    <a:schemeClr val="tx1"/>
                  </a:solidFill>
                  <a:latin typeface="SassoonCRInfantMedium" panose="02000603020000020003" pitchFamily="2" charset="77"/>
                </a:rPr>
                <a:t>The number might be 18.</a:t>
              </a:r>
            </a:p>
          </p:txBody>
        </p:sp>
        <p:sp>
          <p:nvSpPr>
            <p:cNvPr id="24" name="Rounded Rectangular Callout 48">
              <a:extLst>
                <a:ext uri="{FF2B5EF4-FFF2-40B4-BE49-F238E27FC236}">
                  <a16:creationId xmlns:a16="http://schemas.microsoft.com/office/drawing/2014/main" id="{4669B028-6E6A-43E1-8D53-EE31C953C779}"/>
                </a:ext>
              </a:extLst>
            </p:cNvPr>
            <p:cNvSpPr/>
            <p:nvPr/>
          </p:nvSpPr>
          <p:spPr>
            <a:xfrm>
              <a:off x="5070513" y="1982308"/>
              <a:ext cx="2822331" cy="972840"/>
            </a:xfrm>
            <a:prstGeom prst="wedgeRoundRectCallout">
              <a:avLst>
                <a:gd name="adj1" fmla="val 6180"/>
                <a:gd name="adj2" fmla="val 90685"/>
                <a:gd name="adj3" fmla="val 16667"/>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400" dirty="0">
                  <a:solidFill>
                    <a:schemeClr val="tx1"/>
                  </a:solidFill>
                  <a:latin typeface="SassoonCRInfantMedium" panose="02000603020000020003" pitchFamily="2" charset="77"/>
                </a:rPr>
                <a:t>The number must be 17.</a:t>
              </a:r>
            </a:p>
          </p:txBody>
        </p:sp>
      </p:grpSp>
      <p:sp>
        <p:nvSpPr>
          <p:cNvPr id="7" name="TextBox 6">
            <a:extLst>
              <a:ext uri="{FF2B5EF4-FFF2-40B4-BE49-F238E27FC236}">
                <a16:creationId xmlns:a16="http://schemas.microsoft.com/office/drawing/2014/main" id="{8300C784-943C-4FCA-A519-F083D175751F}"/>
              </a:ext>
            </a:extLst>
          </p:cNvPr>
          <p:cNvSpPr txBox="1"/>
          <p:nvPr/>
        </p:nvSpPr>
        <p:spPr>
          <a:xfrm>
            <a:off x="2131426" y="4345004"/>
            <a:ext cx="1811216" cy="369332"/>
          </a:xfrm>
          <a:prstGeom prst="rect">
            <a:avLst/>
          </a:prstGeom>
          <a:noFill/>
        </p:spPr>
        <p:txBody>
          <a:bodyPr wrap="square" rtlCol="0">
            <a:spAutoFit/>
          </a:bodyPr>
          <a:lstStyle/>
          <a:p>
            <a:pPr algn="ctr"/>
            <a:r>
              <a:rPr lang="en-GB" dirty="0" err="1">
                <a:latin typeface="SassoonCRInfantMedium" panose="02000603020000020003" pitchFamily="2" charset="0"/>
              </a:rPr>
              <a:t>Talissa</a:t>
            </a:r>
            <a:endParaRPr lang="en-GB" dirty="0">
              <a:latin typeface="SassoonCRInfantMedium" panose="02000603020000020003" pitchFamily="2" charset="0"/>
            </a:endParaRPr>
          </a:p>
        </p:txBody>
      </p:sp>
      <p:sp>
        <p:nvSpPr>
          <p:cNvPr id="8" name="TextBox 7">
            <a:extLst>
              <a:ext uri="{FF2B5EF4-FFF2-40B4-BE49-F238E27FC236}">
                <a16:creationId xmlns:a16="http://schemas.microsoft.com/office/drawing/2014/main" id="{B28D654E-B2AD-468E-A726-F0A7E9C2A3C3}"/>
              </a:ext>
            </a:extLst>
          </p:cNvPr>
          <p:cNvSpPr txBox="1"/>
          <p:nvPr/>
        </p:nvSpPr>
        <p:spPr>
          <a:xfrm>
            <a:off x="4909058" y="4402346"/>
            <a:ext cx="1811216" cy="369332"/>
          </a:xfrm>
          <a:prstGeom prst="rect">
            <a:avLst/>
          </a:prstGeom>
          <a:noFill/>
        </p:spPr>
        <p:txBody>
          <a:bodyPr wrap="square" rtlCol="0">
            <a:spAutoFit/>
          </a:bodyPr>
          <a:lstStyle/>
          <a:p>
            <a:pPr algn="ctr"/>
            <a:r>
              <a:rPr lang="en-GB" dirty="0">
                <a:latin typeface="SassoonCRInfantMedium" panose="02000603020000020003" pitchFamily="2" charset="0"/>
              </a:rPr>
              <a:t>Robb</a:t>
            </a:r>
          </a:p>
        </p:txBody>
      </p:sp>
    </p:spTree>
    <p:extLst>
      <p:ext uri="{BB962C8B-B14F-4D97-AF65-F5344CB8AC3E}">
        <p14:creationId xmlns:p14="http://schemas.microsoft.com/office/powerpoint/2010/main" val="376300068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CEBB68E8-E640-4EB3-8D36-A54598B017B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7999"/>
          </a:xfrm>
          <a:prstGeom prst="rect">
            <a:avLst/>
          </a:prstGeom>
        </p:spPr>
      </p:pic>
      <p:sp>
        <p:nvSpPr>
          <p:cNvPr id="21" name="Rectangle 20">
            <a:extLst>
              <a:ext uri="{FF2B5EF4-FFF2-40B4-BE49-F238E27FC236}">
                <a16:creationId xmlns:a16="http://schemas.microsoft.com/office/drawing/2014/main" id="{30C5C917-E706-4C99-9DD8-F7F1C6E3760D}"/>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2000" u="sng" dirty="0">
                <a:solidFill>
                  <a:schemeClr val="bg2">
                    <a:lumMod val="50000"/>
                  </a:schemeClr>
                </a:solidFill>
                <a:latin typeface="SassoonCRInfantMedium" panose="02000603020000020003" pitchFamily="2" charset="0"/>
              </a:rPr>
              <a:t>Reasoning 1</a:t>
            </a:r>
          </a:p>
          <a:p>
            <a:pPr algn="ctr"/>
            <a:endParaRPr lang="en-GB" sz="2000" u="sng" dirty="0">
              <a:solidFill>
                <a:schemeClr val="bg2">
                  <a:lumMod val="50000"/>
                </a:schemeClr>
              </a:solidFill>
              <a:latin typeface="SassoonCRInfantMedium" panose="02000603020000020003" pitchFamily="2" charset="0"/>
            </a:endParaRPr>
          </a:p>
          <a:p>
            <a:pPr algn="ctr"/>
            <a:r>
              <a:rPr lang="en-GB" sz="2400" dirty="0">
                <a:solidFill>
                  <a:schemeClr val="tx1"/>
                </a:solidFill>
                <a:latin typeface="SassoonCRInfantMedium" panose="02000603020000020003" pitchFamily="2" charset="0"/>
              </a:rPr>
              <a:t>Alice is thinking of a number. </a:t>
            </a:r>
          </a:p>
          <a:p>
            <a:pPr algn="ctr"/>
            <a:r>
              <a:rPr lang="en-GB" sz="2400" dirty="0">
                <a:solidFill>
                  <a:schemeClr val="tx1"/>
                </a:solidFill>
                <a:latin typeface="SassoonCRInfantMedium" panose="02000603020000020003" pitchFamily="2" charset="0"/>
              </a:rPr>
              <a:t>She says the number is between 16 and 19.</a:t>
            </a:r>
          </a:p>
          <a:p>
            <a:pPr algn="ctr"/>
            <a:endParaRPr lang="en-GB" sz="2400" dirty="0">
              <a:solidFill>
                <a:schemeClr val="tx1"/>
              </a:solidFill>
              <a:latin typeface="SassoonCRInfantMedium" panose="02000603020000020003" pitchFamily="2" charset="0"/>
            </a:endParaRPr>
          </a:p>
          <a:p>
            <a:pPr algn="ctr"/>
            <a:endParaRPr lang="en-GB" sz="2400" dirty="0">
              <a:solidFill>
                <a:schemeClr val="tx1"/>
              </a:solidFill>
              <a:latin typeface="SassoonCRInfantMedium" panose="02000603020000020003" pitchFamily="2" charset="0"/>
            </a:endParaRPr>
          </a:p>
          <a:p>
            <a:pPr algn="ctr"/>
            <a:endParaRPr lang="en-GB" sz="2400" dirty="0">
              <a:solidFill>
                <a:schemeClr val="tx1"/>
              </a:solidFill>
              <a:latin typeface="SassoonCRInfantMedium" panose="02000603020000020003" pitchFamily="2" charset="0"/>
            </a:endParaRPr>
          </a:p>
          <a:p>
            <a:pPr algn="ctr"/>
            <a:endParaRPr lang="en-GB" sz="2400" dirty="0">
              <a:solidFill>
                <a:schemeClr val="tx1"/>
              </a:solidFill>
              <a:latin typeface="SassoonCRInfantMedium" panose="02000603020000020003" pitchFamily="2" charset="0"/>
            </a:endParaRPr>
          </a:p>
          <a:p>
            <a:pPr algn="ctr"/>
            <a:endParaRPr lang="en-GB" sz="2400" dirty="0">
              <a:solidFill>
                <a:schemeClr val="tx1"/>
              </a:solidFill>
              <a:latin typeface="SassoonCRInfantMedium" panose="02000603020000020003" pitchFamily="2" charset="0"/>
            </a:endParaRPr>
          </a:p>
          <a:p>
            <a:pPr algn="ctr"/>
            <a:endParaRPr lang="en-GB" sz="2400" dirty="0">
              <a:solidFill>
                <a:schemeClr val="tx1"/>
              </a:solidFill>
              <a:latin typeface="SassoonCRInfantMedium" panose="02000603020000020003" pitchFamily="2" charset="0"/>
            </a:endParaRPr>
          </a:p>
          <a:p>
            <a:pPr algn="ctr"/>
            <a:endParaRPr lang="en-GB" sz="2000" dirty="0">
              <a:solidFill>
                <a:schemeClr val="tx1"/>
              </a:solidFill>
              <a:latin typeface="SassoonCRInfantMedium" panose="02000603020000020003" pitchFamily="2" charset="0"/>
            </a:endParaRPr>
          </a:p>
          <a:p>
            <a:pPr algn="ctr"/>
            <a:endParaRPr lang="en-GB" sz="2000" dirty="0">
              <a:solidFill>
                <a:schemeClr val="tx1"/>
              </a:solidFill>
              <a:latin typeface="SassoonCRInfantMedium" panose="02000603020000020003" pitchFamily="2" charset="0"/>
            </a:endParaRPr>
          </a:p>
          <a:p>
            <a:pPr algn="ctr"/>
            <a:endParaRPr lang="en-GB" sz="2000" dirty="0">
              <a:solidFill>
                <a:schemeClr val="tx1"/>
              </a:solidFill>
              <a:latin typeface="SassoonCRInfantMedium" panose="02000603020000020003" pitchFamily="2" charset="0"/>
            </a:endParaRPr>
          </a:p>
          <a:p>
            <a:pPr algn="ctr"/>
            <a:r>
              <a:rPr lang="en-GB" sz="2400" dirty="0">
                <a:solidFill>
                  <a:schemeClr val="tx1"/>
                </a:solidFill>
                <a:latin typeface="SassoonCRInfantMedium" panose="02000603020000020003" pitchFamily="2" charset="0"/>
              </a:rPr>
              <a:t>Who is correct? Explain why.</a:t>
            </a:r>
          </a:p>
          <a:p>
            <a:pPr algn="ctr"/>
            <a:r>
              <a:rPr lang="en-GB" sz="2400" dirty="0" err="1">
                <a:solidFill>
                  <a:srgbClr val="FF0000"/>
                </a:solidFill>
                <a:latin typeface="SassoonCRInfantMedium" panose="02000603020000020003" pitchFamily="2" charset="0"/>
              </a:rPr>
              <a:t>Talissa</a:t>
            </a:r>
            <a:r>
              <a:rPr lang="en-GB" sz="2400" dirty="0">
                <a:solidFill>
                  <a:srgbClr val="FF0000"/>
                </a:solidFill>
                <a:latin typeface="SassoonCRInfantMedium" panose="02000603020000020003" pitchFamily="2" charset="0"/>
              </a:rPr>
              <a:t> is correct because the number could be 17 or 18. She has recognised that there are other possibilities. Robb is incorrect because he thinks the only possibility is 17. </a:t>
            </a:r>
          </a:p>
          <a:p>
            <a:pPr algn="ctr"/>
            <a:endParaRPr lang="en-GB" sz="2000" u="sng" dirty="0">
              <a:solidFill>
                <a:schemeClr val="bg2">
                  <a:lumMod val="50000"/>
                </a:schemeClr>
              </a:solidFill>
              <a:latin typeface="SassoonCRInfantMedium" panose="02000603020000020003" pitchFamily="2" charset="0"/>
            </a:endParaRPr>
          </a:p>
          <a:p>
            <a:pPr lvl="0"/>
            <a:endParaRPr lang="en-GB" sz="2800" dirty="0">
              <a:solidFill>
                <a:srgbClr val="E7E6E6">
                  <a:lumMod val="25000"/>
                </a:srgbClr>
              </a:solidFill>
              <a:latin typeface="SassoonCRInfantMedium" panose="02000603020000020003" pitchFamily="2" charset="0"/>
            </a:endParaRPr>
          </a:p>
        </p:txBody>
      </p:sp>
      <p:grpSp>
        <p:nvGrpSpPr>
          <p:cNvPr id="22" name="Group 21">
            <a:extLst>
              <a:ext uri="{FF2B5EF4-FFF2-40B4-BE49-F238E27FC236}">
                <a16:creationId xmlns:a16="http://schemas.microsoft.com/office/drawing/2014/main" id="{30ABB473-514B-447A-970D-E60D84042F7E}"/>
              </a:ext>
            </a:extLst>
          </p:cNvPr>
          <p:cNvGrpSpPr/>
          <p:nvPr/>
        </p:nvGrpSpPr>
        <p:grpSpPr>
          <a:xfrm>
            <a:off x="1147645" y="1839186"/>
            <a:ext cx="6848710" cy="972840"/>
            <a:chOff x="1044134" y="1982308"/>
            <a:chExt cx="6848710" cy="972840"/>
          </a:xfrm>
        </p:grpSpPr>
        <p:sp>
          <p:nvSpPr>
            <p:cNvPr id="23" name="Rounded Rectangular Callout 1">
              <a:extLst>
                <a:ext uri="{FF2B5EF4-FFF2-40B4-BE49-F238E27FC236}">
                  <a16:creationId xmlns:a16="http://schemas.microsoft.com/office/drawing/2014/main" id="{6924B5D1-E14C-42A9-A74B-B3557D8489AD}"/>
                </a:ext>
              </a:extLst>
            </p:cNvPr>
            <p:cNvSpPr/>
            <p:nvPr/>
          </p:nvSpPr>
          <p:spPr>
            <a:xfrm>
              <a:off x="1044134" y="1982308"/>
              <a:ext cx="2822331" cy="972840"/>
            </a:xfrm>
            <a:prstGeom prst="wedgeRoundRectCallout">
              <a:avLst>
                <a:gd name="adj1" fmla="val -12918"/>
                <a:gd name="adj2" fmla="val 95712"/>
                <a:gd name="adj3" fmla="val 16667"/>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400" dirty="0">
                  <a:solidFill>
                    <a:schemeClr val="tx1"/>
                  </a:solidFill>
                  <a:latin typeface="SassoonCRInfantMedium" panose="02000603020000020003" pitchFamily="2" charset="77"/>
                </a:rPr>
                <a:t>The number might be 18.</a:t>
              </a:r>
            </a:p>
          </p:txBody>
        </p:sp>
        <p:sp>
          <p:nvSpPr>
            <p:cNvPr id="24" name="Rounded Rectangular Callout 48">
              <a:extLst>
                <a:ext uri="{FF2B5EF4-FFF2-40B4-BE49-F238E27FC236}">
                  <a16:creationId xmlns:a16="http://schemas.microsoft.com/office/drawing/2014/main" id="{4669B028-6E6A-43E1-8D53-EE31C953C779}"/>
                </a:ext>
              </a:extLst>
            </p:cNvPr>
            <p:cNvSpPr/>
            <p:nvPr/>
          </p:nvSpPr>
          <p:spPr>
            <a:xfrm>
              <a:off x="5070513" y="1982308"/>
              <a:ext cx="2822331" cy="972840"/>
            </a:xfrm>
            <a:prstGeom prst="wedgeRoundRectCallout">
              <a:avLst>
                <a:gd name="adj1" fmla="val 6180"/>
                <a:gd name="adj2" fmla="val 90685"/>
                <a:gd name="adj3" fmla="val 16667"/>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400" dirty="0">
                  <a:solidFill>
                    <a:schemeClr val="tx1"/>
                  </a:solidFill>
                  <a:latin typeface="SassoonCRInfantMedium" panose="02000603020000020003" pitchFamily="2" charset="77"/>
                </a:rPr>
                <a:t>The number must be 17.</a:t>
              </a:r>
            </a:p>
          </p:txBody>
        </p:sp>
      </p:grpSp>
      <p:sp>
        <p:nvSpPr>
          <p:cNvPr id="7" name="TextBox 6">
            <a:extLst>
              <a:ext uri="{FF2B5EF4-FFF2-40B4-BE49-F238E27FC236}">
                <a16:creationId xmlns:a16="http://schemas.microsoft.com/office/drawing/2014/main" id="{8300C784-943C-4FCA-A519-F083D175751F}"/>
              </a:ext>
            </a:extLst>
          </p:cNvPr>
          <p:cNvSpPr txBox="1"/>
          <p:nvPr/>
        </p:nvSpPr>
        <p:spPr>
          <a:xfrm>
            <a:off x="2131426" y="4345004"/>
            <a:ext cx="1811216" cy="369332"/>
          </a:xfrm>
          <a:prstGeom prst="rect">
            <a:avLst/>
          </a:prstGeom>
          <a:noFill/>
        </p:spPr>
        <p:txBody>
          <a:bodyPr wrap="square" rtlCol="0">
            <a:spAutoFit/>
          </a:bodyPr>
          <a:lstStyle/>
          <a:p>
            <a:pPr algn="ctr"/>
            <a:r>
              <a:rPr lang="en-GB" dirty="0" err="1">
                <a:latin typeface="SassoonCRInfantMedium" panose="02000603020000020003" pitchFamily="2" charset="0"/>
              </a:rPr>
              <a:t>Talissa</a:t>
            </a:r>
            <a:endParaRPr lang="en-GB" dirty="0">
              <a:latin typeface="SassoonCRInfantMedium" panose="02000603020000020003" pitchFamily="2" charset="0"/>
            </a:endParaRPr>
          </a:p>
        </p:txBody>
      </p:sp>
      <p:sp>
        <p:nvSpPr>
          <p:cNvPr id="8" name="TextBox 7">
            <a:extLst>
              <a:ext uri="{FF2B5EF4-FFF2-40B4-BE49-F238E27FC236}">
                <a16:creationId xmlns:a16="http://schemas.microsoft.com/office/drawing/2014/main" id="{B28D654E-B2AD-468E-A726-F0A7E9C2A3C3}"/>
              </a:ext>
            </a:extLst>
          </p:cNvPr>
          <p:cNvSpPr txBox="1"/>
          <p:nvPr/>
        </p:nvSpPr>
        <p:spPr>
          <a:xfrm>
            <a:off x="4909058" y="4402346"/>
            <a:ext cx="1811216" cy="369332"/>
          </a:xfrm>
          <a:prstGeom prst="rect">
            <a:avLst/>
          </a:prstGeom>
          <a:noFill/>
        </p:spPr>
        <p:txBody>
          <a:bodyPr wrap="square" rtlCol="0">
            <a:spAutoFit/>
          </a:bodyPr>
          <a:lstStyle/>
          <a:p>
            <a:pPr algn="ctr"/>
            <a:r>
              <a:rPr lang="en-GB" dirty="0">
                <a:latin typeface="SassoonCRInfantMedium" panose="02000603020000020003" pitchFamily="2" charset="0"/>
              </a:rPr>
              <a:t>Robb</a:t>
            </a:r>
          </a:p>
        </p:txBody>
      </p:sp>
    </p:spTree>
    <p:extLst>
      <p:ext uri="{BB962C8B-B14F-4D97-AF65-F5344CB8AC3E}">
        <p14:creationId xmlns:p14="http://schemas.microsoft.com/office/powerpoint/2010/main" val="248734336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2018</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2000" u="sng" dirty="0">
                <a:solidFill>
                  <a:schemeClr val="bg2">
                    <a:lumMod val="50000"/>
                  </a:schemeClr>
                </a:solidFill>
                <a:latin typeface="SassoonCRInfantMedium" panose="02000603020000020003" pitchFamily="2" charset="0"/>
              </a:rPr>
              <a:t>Reasoning 2</a:t>
            </a:r>
          </a:p>
          <a:p>
            <a:pPr algn="ctr"/>
            <a:endParaRPr lang="en-GB" sz="2000" u="sng" dirty="0">
              <a:solidFill>
                <a:schemeClr val="bg2">
                  <a:lumMod val="50000"/>
                </a:schemeClr>
              </a:solidFill>
              <a:latin typeface="SassoonCRInfantMedium" panose="02000603020000020003" pitchFamily="2" charset="0"/>
            </a:endParaRPr>
          </a:p>
          <a:p>
            <a:pPr algn="ctr"/>
            <a:r>
              <a:rPr lang="en-GB" sz="2400" dirty="0">
                <a:solidFill>
                  <a:schemeClr val="tx1"/>
                </a:solidFill>
                <a:latin typeface="SassoonCRInfantMedium" panose="02000603020000020003" pitchFamily="2" charset="0"/>
              </a:rPr>
              <a:t>Carla puts some number cards in order so</a:t>
            </a:r>
          </a:p>
          <a:p>
            <a:pPr algn="ctr"/>
            <a:r>
              <a:rPr lang="en-GB" sz="2400" dirty="0">
                <a:solidFill>
                  <a:schemeClr val="tx1"/>
                </a:solidFill>
                <a:latin typeface="SassoonCRInfantMedium" panose="02000603020000020003" pitchFamily="2" charset="0"/>
              </a:rPr>
              <a:t>that they count backwards.</a:t>
            </a:r>
          </a:p>
          <a:p>
            <a:pPr algn="ctr"/>
            <a:endParaRPr lang="en-GB" sz="2400" u="sng" dirty="0">
              <a:solidFill>
                <a:schemeClr val="tx1"/>
              </a:solidFill>
              <a:latin typeface="SassoonCRInfantMedium" panose="02000603020000020003" pitchFamily="2" charset="0"/>
            </a:endParaRPr>
          </a:p>
          <a:p>
            <a:pPr algn="ctr"/>
            <a:endParaRPr lang="en-GB" sz="2400" u="sng" dirty="0">
              <a:solidFill>
                <a:schemeClr val="tx1"/>
              </a:solidFill>
              <a:latin typeface="SassoonCRInfantMedium" panose="02000603020000020003" pitchFamily="2" charset="0"/>
            </a:endParaRPr>
          </a:p>
          <a:p>
            <a:pPr algn="ctr"/>
            <a:endParaRPr lang="en-GB" sz="2400" u="sng" dirty="0">
              <a:solidFill>
                <a:schemeClr val="tx1"/>
              </a:solidFill>
              <a:latin typeface="SassoonCRInfantMedium" panose="02000603020000020003" pitchFamily="2" charset="0"/>
            </a:endParaRPr>
          </a:p>
          <a:p>
            <a:pPr algn="ctr"/>
            <a:endParaRPr lang="en-GB" sz="2400" u="sng" dirty="0">
              <a:solidFill>
                <a:schemeClr val="tx1"/>
              </a:solidFill>
              <a:latin typeface="SassoonCRInfantMedium" panose="02000603020000020003" pitchFamily="2" charset="0"/>
            </a:endParaRPr>
          </a:p>
          <a:p>
            <a:pPr algn="ctr"/>
            <a:endParaRPr lang="en-GB" sz="2400" u="sng" dirty="0">
              <a:solidFill>
                <a:schemeClr val="tx1"/>
              </a:solidFill>
              <a:latin typeface="SassoonCRInfantMedium" panose="02000603020000020003" pitchFamily="2" charset="0"/>
            </a:endParaRPr>
          </a:p>
          <a:p>
            <a:pPr algn="ctr"/>
            <a:endParaRPr lang="en-GB" sz="2400" u="sng" dirty="0">
              <a:solidFill>
                <a:schemeClr val="tx1"/>
              </a:solidFill>
              <a:latin typeface="SassoonCRInfantMedium" panose="02000603020000020003" pitchFamily="2" charset="0"/>
            </a:endParaRPr>
          </a:p>
          <a:p>
            <a:pPr algn="ctr"/>
            <a:endParaRPr lang="en-GB" sz="2400" u="sng" dirty="0">
              <a:solidFill>
                <a:schemeClr val="tx1"/>
              </a:solidFill>
              <a:latin typeface="SassoonCRInfantMedium" panose="02000603020000020003" pitchFamily="2" charset="0"/>
            </a:endParaRPr>
          </a:p>
          <a:p>
            <a:pPr algn="ctr"/>
            <a:endParaRPr lang="en-GB" sz="2400" u="sng" dirty="0">
              <a:solidFill>
                <a:schemeClr val="tx1"/>
              </a:solidFill>
              <a:latin typeface="SassoonCRInfantMedium" panose="02000603020000020003" pitchFamily="2" charset="0"/>
            </a:endParaRPr>
          </a:p>
          <a:p>
            <a:pPr algn="ctr"/>
            <a:r>
              <a:rPr lang="en-GB" sz="2400" dirty="0">
                <a:solidFill>
                  <a:schemeClr val="tx1"/>
                </a:solidFill>
                <a:latin typeface="SassoonCRInfantMedium" panose="02000603020000020003" pitchFamily="2" charset="0"/>
              </a:rPr>
              <a:t>Is Carla correct? How do you know?</a:t>
            </a:r>
          </a:p>
          <a:p>
            <a:pPr algn="ctr"/>
            <a:endParaRPr lang="en-GB" sz="2800" dirty="0">
              <a:solidFill>
                <a:srgbClr val="FF0000"/>
              </a:solidFill>
              <a:latin typeface="SassoonCRInfantMedium" panose="02000603020000020003" pitchFamily="2" charset="0"/>
            </a:endParaRPr>
          </a:p>
        </p:txBody>
      </p:sp>
      <p:grpSp>
        <p:nvGrpSpPr>
          <p:cNvPr id="2" name="Group 1">
            <a:extLst>
              <a:ext uri="{FF2B5EF4-FFF2-40B4-BE49-F238E27FC236}">
                <a16:creationId xmlns:a16="http://schemas.microsoft.com/office/drawing/2014/main" id="{1B03D165-9952-4E39-9CC2-B4CF9C4394E1}"/>
              </a:ext>
            </a:extLst>
          </p:cNvPr>
          <p:cNvGrpSpPr/>
          <p:nvPr/>
        </p:nvGrpSpPr>
        <p:grpSpPr>
          <a:xfrm>
            <a:off x="1340400" y="2308802"/>
            <a:ext cx="6463200" cy="1697567"/>
            <a:chOff x="928833" y="2332655"/>
            <a:chExt cx="6463200" cy="1697567"/>
          </a:xfrm>
        </p:grpSpPr>
        <p:sp>
          <p:nvSpPr>
            <p:cNvPr id="7" name="Rounded Rectangle 4">
              <a:extLst>
                <a:ext uri="{FF2B5EF4-FFF2-40B4-BE49-F238E27FC236}">
                  <a16:creationId xmlns:a16="http://schemas.microsoft.com/office/drawing/2014/main" id="{674409A2-78E7-4762-BEA7-66E362F659F9}"/>
                </a:ext>
              </a:extLst>
            </p:cNvPr>
            <p:cNvSpPr/>
            <p:nvPr/>
          </p:nvSpPr>
          <p:spPr>
            <a:xfrm>
              <a:off x="928833" y="2332655"/>
              <a:ext cx="1237723" cy="1697567"/>
            </a:xfrm>
            <a:prstGeom prst="roundRect">
              <a:avLst/>
            </a:prstGeom>
            <a:solidFill>
              <a:schemeClr val="accent6">
                <a:lumMod val="20000"/>
                <a:lumOff val="80000"/>
              </a:schemeClr>
            </a:solidFill>
            <a:ln w="28575">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3800" dirty="0">
                  <a:solidFill>
                    <a:schemeClr val="tx1"/>
                  </a:solidFill>
                  <a:latin typeface="SassoonCRInfantMedium" panose="02000603020000020003" pitchFamily="2" charset="77"/>
                </a:rPr>
                <a:t>19</a:t>
              </a:r>
            </a:p>
          </p:txBody>
        </p:sp>
        <p:sp>
          <p:nvSpPr>
            <p:cNvPr id="9" name="Rounded Rectangle 36">
              <a:extLst>
                <a:ext uri="{FF2B5EF4-FFF2-40B4-BE49-F238E27FC236}">
                  <a16:creationId xmlns:a16="http://schemas.microsoft.com/office/drawing/2014/main" id="{A1911017-D771-4E26-BAD6-83913E87AC57}"/>
                </a:ext>
              </a:extLst>
            </p:cNvPr>
            <p:cNvSpPr/>
            <p:nvPr/>
          </p:nvSpPr>
          <p:spPr>
            <a:xfrm>
              <a:off x="4412485" y="2332655"/>
              <a:ext cx="1237723" cy="1697567"/>
            </a:xfrm>
            <a:prstGeom prst="roundRect">
              <a:avLst/>
            </a:prstGeom>
            <a:solidFill>
              <a:schemeClr val="accent3">
                <a:lumMod val="20000"/>
                <a:lumOff val="80000"/>
              </a:schemeClr>
            </a:solidFill>
            <a:ln w="28575">
              <a:solidFill>
                <a:schemeClr val="accent3">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3800" dirty="0">
                  <a:solidFill>
                    <a:schemeClr val="tx1"/>
                  </a:solidFill>
                  <a:latin typeface="SassoonCRInfantMedium" panose="02000603020000020003" pitchFamily="2" charset="77"/>
                </a:rPr>
                <a:t>18</a:t>
              </a:r>
            </a:p>
          </p:txBody>
        </p:sp>
        <p:sp>
          <p:nvSpPr>
            <p:cNvPr id="10" name="Rounded Rectangle 37">
              <a:extLst>
                <a:ext uri="{FF2B5EF4-FFF2-40B4-BE49-F238E27FC236}">
                  <a16:creationId xmlns:a16="http://schemas.microsoft.com/office/drawing/2014/main" id="{2CFC59E3-7BAA-41DB-B4D0-B2CFE7A014D3}"/>
                </a:ext>
              </a:extLst>
            </p:cNvPr>
            <p:cNvSpPr/>
            <p:nvPr/>
          </p:nvSpPr>
          <p:spPr>
            <a:xfrm>
              <a:off x="6154310" y="2332655"/>
              <a:ext cx="1237723" cy="1697567"/>
            </a:xfrm>
            <a:prstGeom prst="roundRect">
              <a:avLst/>
            </a:prstGeom>
            <a:solidFill>
              <a:schemeClr val="accent4">
                <a:lumMod val="20000"/>
                <a:lumOff val="80000"/>
              </a:schemeClr>
            </a:solidFill>
            <a:ln w="28575">
              <a:solidFill>
                <a:schemeClr val="accent4">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3800" dirty="0">
                  <a:solidFill>
                    <a:schemeClr val="tx1"/>
                  </a:solidFill>
                  <a:latin typeface="SassoonCRInfantMedium" panose="02000603020000020003" pitchFamily="2" charset="77"/>
                </a:rPr>
                <a:t>16</a:t>
              </a:r>
            </a:p>
          </p:txBody>
        </p:sp>
        <p:sp>
          <p:nvSpPr>
            <p:cNvPr id="11" name="Rounded Rectangle 47">
              <a:extLst>
                <a:ext uri="{FF2B5EF4-FFF2-40B4-BE49-F238E27FC236}">
                  <a16:creationId xmlns:a16="http://schemas.microsoft.com/office/drawing/2014/main" id="{6B343EB4-D2A7-4779-A46D-AEA90552AF0C}"/>
                </a:ext>
              </a:extLst>
            </p:cNvPr>
            <p:cNvSpPr/>
            <p:nvPr/>
          </p:nvSpPr>
          <p:spPr>
            <a:xfrm>
              <a:off x="2670659" y="2332655"/>
              <a:ext cx="1237723" cy="1697567"/>
            </a:xfrm>
            <a:prstGeom prst="roundRect">
              <a:avLst/>
            </a:prstGeom>
            <a:solidFill>
              <a:schemeClr val="accent1">
                <a:lumMod val="20000"/>
                <a:lumOff val="80000"/>
              </a:schemeClr>
            </a:solidFill>
            <a:ln w="28575">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3800" dirty="0">
                  <a:solidFill>
                    <a:schemeClr val="tx1"/>
                  </a:solidFill>
                  <a:latin typeface="SassoonCRInfantMedium" panose="02000603020000020003" pitchFamily="2" charset="77"/>
                </a:rPr>
                <a:t>17</a:t>
              </a:r>
            </a:p>
          </p:txBody>
        </p:sp>
      </p:grpSp>
    </p:spTree>
    <p:extLst>
      <p:ext uri="{BB962C8B-B14F-4D97-AF65-F5344CB8AC3E}">
        <p14:creationId xmlns:p14="http://schemas.microsoft.com/office/powerpoint/2010/main" val="107190012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2018</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2000" u="sng" dirty="0">
                <a:solidFill>
                  <a:schemeClr val="bg2">
                    <a:lumMod val="50000"/>
                  </a:schemeClr>
                </a:solidFill>
                <a:latin typeface="SassoonCRInfantMedium" panose="02000603020000020003" pitchFamily="2" charset="0"/>
              </a:rPr>
              <a:t>Reasoning 2</a:t>
            </a:r>
          </a:p>
          <a:p>
            <a:pPr algn="ctr"/>
            <a:endParaRPr lang="en-GB" sz="2000" u="sng" dirty="0">
              <a:solidFill>
                <a:schemeClr val="bg2">
                  <a:lumMod val="50000"/>
                </a:schemeClr>
              </a:solidFill>
              <a:latin typeface="SassoonCRInfantMedium" panose="02000603020000020003" pitchFamily="2" charset="0"/>
            </a:endParaRPr>
          </a:p>
          <a:p>
            <a:pPr algn="ctr"/>
            <a:r>
              <a:rPr lang="en-GB" sz="2400" dirty="0">
                <a:solidFill>
                  <a:schemeClr val="tx1"/>
                </a:solidFill>
                <a:latin typeface="SassoonCRInfantMedium" panose="02000603020000020003" pitchFamily="2" charset="0"/>
              </a:rPr>
              <a:t>Carla puts some number cards in order so</a:t>
            </a:r>
          </a:p>
          <a:p>
            <a:pPr algn="ctr"/>
            <a:r>
              <a:rPr lang="en-GB" sz="2400" dirty="0">
                <a:solidFill>
                  <a:schemeClr val="tx1"/>
                </a:solidFill>
                <a:latin typeface="SassoonCRInfantMedium" panose="02000603020000020003" pitchFamily="2" charset="0"/>
              </a:rPr>
              <a:t>that they count backwards.</a:t>
            </a:r>
          </a:p>
          <a:p>
            <a:pPr algn="ctr"/>
            <a:endParaRPr lang="en-GB" sz="2400" u="sng" dirty="0">
              <a:solidFill>
                <a:schemeClr val="tx1"/>
              </a:solidFill>
              <a:latin typeface="SassoonCRInfantMedium" panose="02000603020000020003" pitchFamily="2" charset="0"/>
            </a:endParaRPr>
          </a:p>
          <a:p>
            <a:pPr algn="ctr"/>
            <a:endParaRPr lang="en-GB" sz="2400" u="sng" dirty="0">
              <a:solidFill>
                <a:schemeClr val="tx1"/>
              </a:solidFill>
              <a:latin typeface="SassoonCRInfantMedium" panose="02000603020000020003" pitchFamily="2" charset="0"/>
            </a:endParaRPr>
          </a:p>
          <a:p>
            <a:pPr algn="ctr"/>
            <a:endParaRPr lang="en-GB" sz="2400" u="sng" dirty="0">
              <a:solidFill>
                <a:schemeClr val="tx1"/>
              </a:solidFill>
              <a:latin typeface="SassoonCRInfantMedium" panose="02000603020000020003" pitchFamily="2" charset="0"/>
            </a:endParaRPr>
          </a:p>
          <a:p>
            <a:pPr algn="ctr"/>
            <a:endParaRPr lang="en-GB" sz="2400" u="sng" dirty="0">
              <a:solidFill>
                <a:schemeClr val="tx1"/>
              </a:solidFill>
              <a:latin typeface="SassoonCRInfantMedium" panose="02000603020000020003" pitchFamily="2" charset="0"/>
            </a:endParaRPr>
          </a:p>
          <a:p>
            <a:pPr algn="ctr"/>
            <a:endParaRPr lang="en-GB" sz="2400" u="sng" dirty="0">
              <a:solidFill>
                <a:schemeClr val="tx1"/>
              </a:solidFill>
              <a:latin typeface="SassoonCRInfantMedium" panose="02000603020000020003" pitchFamily="2" charset="0"/>
            </a:endParaRPr>
          </a:p>
          <a:p>
            <a:pPr algn="ctr"/>
            <a:endParaRPr lang="en-GB" sz="2400" u="sng" dirty="0">
              <a:solidFill>
                <a:schemeClr val="tx1"/>
              </a:solidFill>
              <a:latin typeface="SassoonCRInfantMedium" panose="02000603020000020003" pitchFamily="2" charset="0"/>
            </a:endParaRPr>
          </a:p>
          <a:p>
            <a:pPr algn="ctr"/>
            <a:endParaRPr lang="en-GB" sz="2400" u="sng" dirty="0">
              <a:solidFill>
                <a:schemeClr val="tx1"/>
              </a:solidFill>
              <a:latin typeface="SassoonCRInfantMedium" panose="02000603020000020003" pitchFamily="2" charset="0"/>
            </a:endParaRPr>
          </a:p>
          <a:p>
            <a:pPr algn="ctr"/>
            <a:endParaRPr lang="en-GB" sz="2400" u="sng" dirty="0">
              <a:solidFill>
                <a:schemeClr val="tx1"/>
              </a:solidFill>
              <a:latin typeface="SassoonCRInfantMedium" panose="02000603020000020003" pitchFamily="2" charset="0"/>
            </a:endParaRPr>
          </a:p>
          <a:p>
            <a:pPr algn="ctr"/>
            <a:r>
              <a:rPr lang="en-GB" sz="2400" dirty="0">
                <a:solidFill>
                  <a:schemeClr val="tx1"/>
                </a:solidFill>
                <a:latin typeface="SassoonCRInfantMedium" panose="02000603020000020003" pitchFamily="2" charset="0"/>
              </a:rPr>
              <a:t>Is Carla correct? How do you know?</a:t>
            </a:r>
          </a:p>
          <a:p>
            <a:pPr algn="ctr"/>
            <a:r>
              <a:rPr lang="en-GB" sz="2400" dirty="0">
                <a:solidFill>
                  <a:schemeClr val="tx1"/>
                </a:solidFill>
                <a:latin typeface="SassoonCRInfantMedium" panose="02000603020000020003" pitchFamily="2" charset="0"/>
              </a:rPr>
              <a:t>Carla is not correct because…</a:t>
            </a:r>
            <a:endParaRPr lang="en-GB" sz="2400" dirty="0">
              <a:solidFill>
                <a:schemeClr val="bg2">
                  <a:lumMod val="50000"/>
                </a:schemeClr>
              </a:solidFill>
              <a:latin typeface="SassoonCRInfantMedium" panose="02000603020000020003" pitchFamily="2" charset="0"/>
            </a:endParaRPr>
          </a:p>
          <a:p>
            <a:pPr algn="ctr"/>
            <a:endParaRPr lang="en-GB" sz="2800" dirty="0">
              <a:solidFill>
                <a:srgbClr val="FF0000"/>
              </a:solidFill>
              <a:latin typeface="SassoonCRInfantMedium" panose="02000603020000020003" pitchFamily="2" charset="0"/>
            </a:endParaRPr>
          </a:p>
        </p:txBody>
      </p:sp>
      <p:grpSp>
        <p:nvGrpSpPr>
          <p:cNvPr id="2" name="Group 1">
            <a:extLst>
              <a:ext uri="{FF2B5EF4-FFF2-40B4-BE49-F238E27FC236}">
                <a16:creationId xmlns:a16="http://schemas.microsoft.com/office/drawing/2014/main" id="{1B03D165-9952-4E39-9CC2-B4CF9C4394E1}"/>
              </a:ext>
            </a:extLst>
          </p:cNvPr>
          <p:cNvGrpSpPr/>
          <p:nvPr/>
        </p:nvGrpSpPr>
        <p:grpSpPr>
          <a:xfrm>
            <a:off x="1340400" y="2308802"/>
            <a:ext cx="6463200" cy="1697567"/>
            <a:chOff x="928833" y="2332655"/>
            <a:chExt cx="6463200" cy="1697567"/>
          </a:xfrm>
        </p:grpSpPr>
        <p:sp>
          <p:nvSpPr>
            <p:cNvPr id="7" name="Rounded Rectangle 4">
              <a:extLst>
                <a:ext uri="{FF2B5EF4-FFF2-40B4-BE49-F238E27FC236}">
                  <a16:creationId xmlns:a16="http://schemas.microsoft.com/office/drawing/2014/main" id="{674409A2-78E7-4762-BEA7-66E362F659F9}"/>
                </a:ext>
              </a:extLst>
            </p:cNvPr>
            <p:cNvSpPr/>
            <p:nvPr/>
          </p:nvSpPr>
          <p:spPr>
            <a:xfrm>
              <a:off x="928833" y="2332655"/>
              <a:ext cx="1237723" cy="1697567"/>
            </a:xfrm>
            <a:prstGeom prst="roundRect">
              <a:avLst/>
            </a:prstGeom>
            <a:solidFill>
              <a:schemeClr val="accent6">
                <a:lumMod val="20000"/>
                <a:lumOff val="80000"/>
              </a:schemeClr>
            </a:solidFill>
            <a:ln w="28575">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3800" dirty="0">
                  <a:solidFill>
                    <a:schemeClr val="tx1"/>
                  </a:solidFill>
                  <a:latin typeface="SassoonCRInfantMedium" panose="02000603020000020003" pitchFamily="2" charset="77"/>
                </a:rPr>
                <a:t>19</a:t>
              </a:r>
            </a:p>
          </p:txBody>
        </p:sp>
        <p:sp>
          <p:nvSpPr>
            <p:cNvPr id="9" name="Rounded Rectangle 36">
              <a:extLst>
                <a:ext uri="{FF2B5EF4-FFF2-40B4-BE49-F238E27FC236}">
                  <a16:creationId xmlns:a16="http://schemas.microsoft.com/office/drawing/2014/main" id="{A1911017-D771-4E26-BAD6-83913E87AC57}"/>
                </a:ext>
              </a:extLst>
            </p:cNvPr>
            <p:cNvSpPr/>
            <p:nvPr/>
          </p:nvSpPr>
          <p:spPr>
            <a:xfrm>
              <a:off x="4412485" y="2332655"/>
              <a:ext cx="1237723" cy="1697567"/>
            </a:xfrm>
            <a:prstGeom prst="roundRect">
              <a:avLst/>
            </a:prstGeom>
            <a:solidFill>
              <a:schemeClr val="accent3">
                <a:lumMod val="20000"/>
                <a:lumOff val="80000"/>
              </a:schemeClr>
            </a:solidFill>
            <a:ln w="28575">
              <a:solidFill>
                <a:schemeClr val="accent3">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3800" dirty="0">
                  <a:solidFill>
                    <a:schemeClr val="tx1"/>
                  </a:solidFill>
                  <a:latin typeface="SassoonCRInfantMedium" panose="02000603020000020003" pitchFamily="2" charset="77"/>
                </a:rPr>
                <a:t>18</a:t>
              </a:r>
            </a:p>
          </p:txBody>
        </p:sp>
        <p:sp>
          <p:nvSpPr>
            <p:cNvPr id="10" name="Rounded Rectangle 37">
              <a:extLst>
                <a:ext uri="{FF2B5EF4-FFF2-40B4-BE49-F238E27FC236}">
                  <a16:creationId xmlns:a16="http://schemas.microsoft.com/office/drawing/2014/main" id="{2CFC59E3-7BAA-41DB-B4D0-B2CFE7A014D3}"/>
                </a:ext>
              </a:extLst>
            </p:cNvPr>
            <p:cNvSpPr/>
            <p:nvPr/>
          </p:nvSpPr>
          <p:spPr>
            <a:xfrm>
              <a:off x="6154310" y="2332655"/>
              <a:ext cx="1237723" cy="1697567"/>
            </a:xfrm>
            <a:prstGeom prst="roundRect">
              <a:avLst/>
            </a:prstGeom>
            <a:solidFill>
              <a:schemeClr val="accent4">
                <a:lumMod val="20000"/>
                <a:lumOff val="80000"/>
              </a:schemeClr>
            </a:solidFill>
            <a:ln w="28575">
              <a:solidFill>
                <a:schemeClr val="accent4">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3800" dirty="0">
                  <a:solidFill>
                    <a:schemeClr val="tx1"/>
                  </a:solidFill>
                  <a:latin typeface="SassoonCRInfantMedium" panose="02000603020000020003" pitchFamily="2" charset="77"/>
                </a:rPr>
                <a:t>16</a:t>
              </a:r>
            </a:p>
          </p:txBody>
        </p:sp>
        <p:sp>
          <p:nvSpPr>
            <p:cNvPr id="11" name="Rounded Rectangle 47">
              <a:extLst>
                <a:ext uri="{FF2B5EF4-FFF2-40B4-BE49-F238E27FC236}">
                  <a16:creationId xmlns:a16="http://schemas.microsoft.com/office/drawing/2014/main" id="{6B343EB4-D2A7-4779-A46D-AEA90552AF0C}"/>
                </a:ext>
              </a:extLst>
            </p:cNvPr>
            <p:cNvSpPr/>
            <p:nvPr/>
          </p:nvSpPr>
          <p:spPr>
            <a:xfrm>
              <a:off x="2670659" y="2332655"/>
              <a:ext cx="1237723" cy="1697567"/>
            </a:xfrm>
            <a:prstGeom prst="roundRect">
              <a:avLst/>
            </a:prstGeom>
            <a:solidFill>
              <a:schemeClr val="accent1">
                <a:lumMod val="20000"/>
                <a:lumOff val="80000"/>
              </a:schemeClr>
            </a:solidFill>
            <a:ln w="28575">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3800" dirty="0">
                  <a:solidFill>
                    <a:schemeClr val="tx1"/>
                  </a:solidFill>
                  <a:latin typeface="SassoonCRInfantMedium" panose="02000603020000020003" pitchFamily="2" charset="77"/>
                </a:rPr>
                <a:t>17</a:t>
              </a:r>
            </a:p>
          </p:txBody>
        </p:sp>
      </p:grpSp>
    </p:spTree>
    <p:extLst>
      <p:ext uri="{BB962C8B-B14F-4D97-AF65-F5344CB8AC3E}">
        <p14:creationId xmlns:p14="http://schemas.microsoft.com/office/powerpoint/2010/main" val="208071427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2018</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2000" u="sng" dirty="0">
                <a:solidFill>
                  <a:schemeClr val="bg2">
                    <a:lumMod val="50000"/>
                  </a:schemeClr>
                </a:solidFill>
                <a:latin typeface="SassoonCRInfantMedium" panose="02000603020000020003" pitchFamily="2" charset="0"/>
              </a:rPr>
              <a:t>Reasoning 2</a:t>
            </a:r>
          </a:p>
          <a:p>
            <a:pPr algn="ctr"/>
            <a:endParaRPr lang="en-GB" sz="2000" u="sng" dirty="0">
              <a:solidFill>
                <a:schemeClr val="bg2">
                  <a:lumMod val="50000"/>
                </a:schemeClr>
              </a:solidFill>
              <a:latin typeface="SassoonCRInfantMedium" panose="02000603020000020003" pitchFamily="2" charset="0"/>
            </a:endParaRPr>
          </a:p>
          <a:p>
            <a:pPr algn="ctr"/>
            <a:r>
              <a:rPr lang="en-GB" sz="2400" dirty="0">
                <a:solidFill>
                  <a:schemeClr val="tx1"/>
                </a:solidFill>
                <a:latin typeface="SassoonCRInfantMedium" panose="02000603020000020003" pitchFamily="2" charset="0"/>
              </a:rPr>
              <a:t>Carla puts some number cards in order so</a:t>
            </a:r>
          </a:p>
          <a:p>
            <a:pPr algn="ctr"/>
            <a:r>
              <a:rPr lang="en-GB" sz="2400" dirty="0">
                <a:solidFill>
                  <a:schemeClr val="tx1"/>
                </a:solidFill>
                <a:latin typeface="SassoonCRInfantMedium" panose="02000603020000020003" pitchFamily="2" charset="0"/>
              </a:rPr>
              <a:t>that they count backwards.</a:t>
            </a:r>
          </a:p>
          <a:p>
            <a:pPr algn="ctr"/>
            <a:endParaRPr lang="en-GB" sz="2400" u="sng" dirty="0">
              <a:solidFill>
                <a:schemeClr val="tx1"/>
              </a:solidFill>
              <a:latin typeface="SassoonCRInfantMedium" panose="02000603020000020003" pitchFamily="2" charset="0"/>
            </a:endParaRPr>
          </a:p>
          <a:p>
            <a:pPr algn="ctr"/>
            <a:endParaRPr lang="en-GB" sz="2400" u="sng" dirty="0">
              <a:solidFill>
                <a:schemeClr val="tx1"/>
              </a:solidFill>
              <a:latin typeface="SassoonCRInfantMedium" panose="02000603020000020003" pitchFamily="2" charset="0"/>
            </a:endParaRPr>
          </a:p>
          <a:p>
            <a:pPr algn="ctr"/>
            <a:endParaRPr lang="en-GB" sz="2400" u="sng" dirty="0">
              <a:solidFill>
                <a:schemeClr val="tx1"/>
              </a:solidFill>
              <a:latin typeface="SassoonCRInfantMedium" panose="02000603020000020003" pitchFamily="2" charset="0"/>
            </a:endParaRPr>
          </a:p>
          <a:p>
            <a:pPr algn="ctr"/>
            <a:endParaRPr lang="en-GB" sz="2400" u="sng" dirty="0">
              <a:solidFill>
                <a:schemeClr val="tx1"/>
              </a:solidFill>
              <a:latin typeface="SassoonCRInfantMedium" panose="02000603020000020003" pitchFamily="2" charset="0"/>
            </a:endParaRPr>
          </a:p>
          <a:p>
            <a:pPr algn="ctr"/>
            <a:endParaRPr lang="en-GB" sz="2400" u="sng" dirty="0">
              <a:solidFill>
                <a:schemeClr val="tx1"/>
              </a:solidFill>
              <a:latin typeface="SassoonCRInfantMedium" panose="02000603020000020003" pitchFamily="2" charset="0"/>
            </a:endParaRPr>
          </a:p>
          <a:p>
            <a:pPr algn="ctr"/>
            <a:endParaRPr lang="en-GB" sz="2400" u="sng" dirty="0">
              <a:solidFill>
                <a:schemeClr val="tx1"/>
              </a:solidFill>
              <a:latin typeface="SassoonCRInfantMedium" panose="02000603020000020003" pitchFamily="2" charset="0"/>
            </a:endParaRPr>
          </a:p>
          <a:p>
            <a:pPr algn="ctr"/>
            <a:endParaRPr lang="en-GB" sz="2400" u="sng" dirty="0">
              <a:solidFill>
                <a:schemeClr val="tx1"/>
              </a:solidFill>
              <a:latin typeface="SassoonCRInfantMedium" panose="02000603020000020003" pitchFamily="2" charset="0"/>
            </a:endParaRPr>
          </a:p>
          <a:p>
            <a:pPr algn="ctr"/>
            <a:endParaRPr lang="en-GB" sz="2400" u="sng" dirty="0">
              <a:solidFill>
                <a:schemeClr val="tx1"/>
              </a:solidFill>
              <a:latin typeface="SassoonCRInfantMedium" panose="02000603020000020003" pitchFamily="2" charset="0"/>
            </a:endParaRPr>
          </a:p>
          <a:p>
            <a:pPr algn="ctr"/>
            <a:r>
              <a:rPr lang="en-GB" sz="2400" dirty="0">
                <a:solidFill>
                  <a:schemeClr val="tx1"/>
                </a:solidFill>
                <a:latin typeface="SassoonCRInfantMedium" panose="02000603020000020003" pitchFamily="2" charset="0"/>
              </a:rPr>
              <a:t>Is Carla correct? How do you know?</a:t>
            </a:r>
          </a:p>
          <a:p>
            <a:pPr algn="ctr"/>
            <a:r>
              <a:rPr lang="en-GB" sz="2400" dirty="0">
                <a:solidFill>
                  <a:srgbClr val="FF0000"/>
                </a:solidFill>
                <a:latin typeface="SassoonCRInfantMedium" panose="02000603020000020003" pitchFamily="2" charset="0"/>
              </a:rPr>
              <a:t>Carla is not correct because she has put 17 and 18 in the wrong order. </a:t>
            </a:r>
          </a:p>
          <a:p>
            <a:pPr algn="ctr"/>
            <a:r>
              <a:rPr lang="en-GB" sz="2400" dirty="0">
                <a:solidFill>
                  <a:srgbClr val="FF0000"/>
                </a:solidFill>
                <a:latin typeface="SassoonCRInfantMedium" panose="02000603020000020003" pitchFamily="2" charset="0"/>
              </a:rPr>
              <a:t>The numbers should be 19, 18, 17, 16.</a:t>
            </a:r>
          </a:p>
          <a:p>
            <a:pPr algn="ctr"/>
            <a:endParaRPr lang="en-GB" sz="2800" dirty="0">
              <a:solidFill>
                <a:srgbClr val="FF0000"/>
              </a:solidFill>
              <a:latin typeface="SassoonCRInfantMedium" panose="02000603020000020003" pitchFamily="2" charset="0"/>
            </a:endParaRPr>
          </a:p>
        </p:txBody>
      </p:sp>
      <p:grpSp>
        <p:nvGrpSpPr>
          <p:cNvPr id="2" name="Group 1">
            <a:extLst>
              <a:ext uri="{FF2B5EF4-FFF2-40B4-BE49-F238E27FC236}">
                <a16:creationId xmlns:a16="http://schemas.microsoft.com/office/drawing/2014/main" id="{1B03D165-9952-4E39-9CC2-B4CF9C4394E1}"/>
              </a:ext>
            </a:extLst>
          </p:cNvPr>
          <p:cNvGrpSpPr/>
          <p:nvPr/>
        </p:nvGrpSpPr>
        <p:grpSpPr>
          <a:xfrm>
            <a:off x="1340400" y="2308802"/>
            <a:ext cx="6463200" cy="1697567"/>
            <a:chOff x="928833" y="2332655"/>
            <a:chExt cx="6463200" cy="1697567"/>
          </a:xfrm>
        </p:grpSpPr>
        <p:sp>
          <p:nvSpPr>
            <p:cNvPr id="7" name="Rounded Rectangle 4">
              <a:extLst>
                <a:ext uri="{FF2B5EF4-FFF2-40B4-BE49-F238E27FC236}">
                  <a16:creationId xmlns:a16="http://schemas.microsoft.com/office/drawing/2014/main" id="{674409A2-78E7-4762-BEA7-66E362F659F9}"/>
                </a:ext>
              </a:extLst>
            </p:cNvPr>
            <p:cNvSpPr/>
            <p:nvPr/>
          </p:nvSpPr>
          <p:spPr>
            <a:xfrm>
              <a:off x="928833" y="2332655"/>
              <a:ext cx="1237723" cy="1697567"/>
            </a:xfrm>
            <a:prstGeom prst="roundRect">
              <a:avLst/>
            </a:prstGeom>
            <a:solidFill>
              <a:schemeClr val="accent6">
                <a:lumMod val="20000"/>
                <a:lumOff val="80000"/>
              </a:schemeClr>
            </a:solidFill>
            <a:ln w="28575">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3800" dirty="0">
                  <a:solidFill>
                    <a:schemeClr val="tx1"/>
                  </a:solidFill>
                  <a:latin typeface="SassoonCRInfantMedium" panose="02000603020000020003" pitchFamily="2" charset="77"/>
                </a:rPr>
                <a:t>19</a:t>
              </a:r>
            </a:p>
          </p:txBody>
        </p:sp>
        <p:sp>
          <p:nvSpPr>
            <p:cNvPr id="9" name="Rounded Rectangle 36">
              <a:extLst>
                <a:ext uri="{FF2B5EF4-FFF2-40B4-BE49-F238E27FC236}">
                  <a16:creationId xmlns:a16="http://schemas.microsoft.com/office/drawing/2014/main" id="{A1911017-D771-4E26-BAD6-83913E87AC57}"/>
                </a:ext>
              </a:extLst>
            </p:cNvPr>
            <p:cNvSpPr/>
            <p:nvPr/>
          </p:nvSpPr>
          <p:spPr>
            <a:xfrm>
              <a:off x="4412485" y="2332655"/>
              <a:ext cx="1237723" cy="1697567"/>
            </a:xfrm>
            <a:prstGeom prst="roundRect">
              <a:avLst/>
            </a:prstGeom>
            <a:solidFill>
              <a:schemeClr val="accent3">
                <a:lumMod val="20000"/>
                <a:lumOff val="80000"/>
              </a:schemeClr>
            </a:solidFill>
            <a:ln w="28575">
              <a:solidFill>
                <a:schemeClr val="accent3">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3800" dirty="0">
                  <a:solidFill>
                    <a:schemeClr val="tx1"/>
                  </a:solidFill>
                  <a:latin typeface="SassoonCRInfantMedium" panose="02000603020000020003" pitchFamily="2" charset="77"/>
                </a:rPr>
                <a:t>18</a:t>
              </a:r>
            </a:p>
          </p:txBody>
        </p:sp>
        <p:sp>
          <p:nvSpPr>
            <p:cNvPr id="10" name="Rounded Rectangle 37">
              <a:extLst>
                <a:ext uri="{FF2B5EF4-FFF2-40B4-BE49-F238E27FC236}">
                  <a16:creationId xmlns:a16="http://schemas.microsoft.com/office/drawing/2014/main" id="{2CFC59E3-7BAA-41DB-B4D0-B2CFE7A014D3}"/>
                </a:ext>
              </a:extLst>
            </p:cNvPr>
            <p:cNvSpPr/>
            <p:nvPr/>
          </p:nvSpPr>
          <p:spPr>
            <a:xfrm>
              <a:off x="6154310" y="2332655"/>
              <a:ext cx="1237723" cy="1697567"/>
            </a:xfrm>
            <a:prstGeom prst="roundRect">
              <a:avLst/>
            </a:prstGeom>
            <a:solidFill>
              <a:schemeClr val="accent4">
                <a:lumMod val="20000"/>
                <a:lumOff val="80000"/>
              </a:schemeClr>
            </a:solidFill>
            <a:ln w="28575">
              <a:solidFill>
                <a:schemeClr val="accent4">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3800" dirty="0">
                  <a:solidFill>
                    <a:schemeClr val="tx1"/>
                  </a:solidFill>
                  <a:latin typeface="SassoonCRInfantMedium" panose="02000603020000020003" pitchFamily="2" charset="77"/>
                </a:rPr>
                <a:t>16</a:t>
              </a:r>
            </a:p>
          </p:txBody>
        </p:sp>
        <p:sp>
          <p:nvSpPr>
            <p:cNvPr id="11" name="Rounded Rectangle 47">
              <a:extLst>
                <a:ext uri="{FF2B5EF4-FFF2-40B4-BE49-F238E27FC236}">
                  <a16:creationId xmlns:a16="http://schemas.microsoft.com/office/drawing/2014/main" id="{6B343EB4-D2A7-4779-A46D-AEA90552AF0C}"/>
                </a:ext>
              </a:extLst>
            </p:cNvPr>
            <p:cNvSpPr/>
            <p:nvPr/>
          </p:nvSpPr>
          <p:spPr>
            <a:xfrm>
              <a:off x="2670659" y="2332655"/>
              <a:ext cx="1237723" cy="1697567"/>
            </a:xfrm>
            <a:prstGeom prst="roundRect">
              <a:avLst/>
            </a:prstGeom>
            <a:solidFill>
              <a:schemeClr val="accent1">
                <a:lumMod val="20000"/>
                <a:lumOff val="80000"/>
              </a:schemeClr>
            </a:solidFill>
            <a:ln w="28575">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3800" dirty="0">
                  <a:solidFill>
                    <a:schemeClr val="tx1"/>
                  </a:solidFill>
                  <a:latin typeface="SassoonCRInfantMedium" panose="02000603020000020003" pitchFamily="2" charset="77"/>
                </a:rPr>
                <a:t>17</a:t>
              </a:r>
            </a:p>
          </p:txBody>
        </p:sp>
      </p:grpSp>
    </p:spTree>
    <p:extLst>
      <p:ext uri="{BB962C8B-B14F-4D97-AF65-F5344CB8AC3E}">
        <p14:creationId xmlns:p14="http://schemas.microsoft.com/office/powerpoint/2010/main" val="2593326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2018</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2000" u="sng" dirty="0">
                <a:solidFill>
                  <a:schemeClr val="bg2">
                    <a:lumMod val="50000"/>
                  </a:schemeClr>
                </a:solidFill>
                <a:latin typeface="SassoonCRInfantMedium" panose="02000603020000020003" pitchFamily="2" charset="0"/>
              </a:rPr>
              <a:t>Problem Solving 1</a:t>
            </a:r>
          </a:p>
          <a:p>
            <a:pPr algn="ctr"/>
            <a:endParaRPr lang="en-GB" sz="2000" u="sng" dirty="0">
              <a:solidFill>
                <a:schemeClr val="bg2">
                  <a:lumMod val="50000"/>
                </a:schemeClr>
              </a:solidFill>
              <a:latin typeface="SassoonCRInfantMedium" panose="02000603020000020003" pitchFamily="2" charset="0"/>
            </a:endParaRPr>
          </a:p>
          <a:p>
            <a:pPr algn="ctr"/>
            <a:r>
              <a:rPr lang="en-GB" sz="2400" dirty="0">
                <a:solidFill>
                  <a:schemeClr val="tx1"/>
                </a:solidFill>
                <a:latin typeface="SassoonCRInfantMedium" panose="02000603020000020003" pitchFamily="2" charset="0"/>
              </a:rPr>
              <a:t>Tywin is guessing the code to unlock the elevator door.</a:t>
            </a:r>
          </a:p>
          <a:p>
            <a:pPr algn="ctr"/>
            <a:r>
              <a:rPr lang="en-GB" sz="2400" dirty="0">
                <a:solidFill>
                  <a:schemeClr val="tx1"/>
                </a:solidFill>
                <a:latin typeface="SassoonCRInfantMedium" panose="02000603020000020003" pitchFamily="2" charset="0"/>
              </a:rPr>
              <a:t>He knows the first two numbers.</a:t>
            </a:r>
          </a:p>
          <a:p>
            <a:pPr algn="ctr"/>
            <a:endParaRPr lang="en-GB" sz="2400" dirty="0">
              <a:solidFill>
                <a:schemeClr val="tx1"/>
              </a:solidFill>
              <a:latin typeface="SassoonCRInfantMedium" panose="02000603020000020003" pitchFamily="2" charset="0"/>
            </a:endParaRPr>
          </a:p>
          <a:p>
            <a:pPr algn="ctr"/>
            <a:endParaRPr lang="en-GB" sz="2400" dirty="0">
              <a:solidFill>
                <a:schemeClr val="tx1"/>
              </a:solidFill>
              <a:latin typeface="SassoonCRInfantMedium" panose="02000603020000020003" pitchFamily="2" charset="0"/>
            </a:endParaRPr>
          </a:p>
          <a:p>
            <a:pPr algn="ctr"/>
            <a:endParaRPr lang="en-GB" sz="2400" dirty="0">
              <a:solidFill>
                <a:schemeClr val="tx1"/>
              </a:solidFill>
              <a:latin typeface="SassoonCRInfantMedium" panose="02000603020000020003" pitchFamily="2" charset="0"/>
            </a:endParaRPr>
          </a:p>
          <a:p>
            <a:pPr algn="ctr"/>
            <a:endParaRPr lang="en-GB" sz="2400" dirty="0">
              <a:solidFill>
                <a:schemeClr val="tx1"/>
              </a:solidFill>
              <a:latin typeface="SassoonCRInfantMedium" panose="02000603020000020003" pitchFamily="2" charset="0"/>
            </a:endParaRPr>
          </a:p>
          <a:p>
            <a:pPr algn="ctr"/>
            <a:endParaRPr lang="en-GB" sz="2400" dirty="0">
              <a:solidFill>
                <a:schemeClr val="tx1"/>
              </a:solidFill>
              <a:latin typeface="SassoonCRInfantMedium" panose="02000603020000020003" pitchFamily="2" charset="0"/>
            </a:endParaRPr>
          </a:p>
          <a:p>
            <a:pPr algn="ctr"/>
            <a:endParaRPr lang="en-GB" sz="2400" dirty="0">
              <a:solidFill>
                <a:schemeClr val="tx1"/>
              </a:solidFill>
              <a:latin typeface="SassoonCRInfantMedium" panose="02000603020000020003" pitchFamily="2" charset="0"/>
            </a:endParaRPr>
          </a:p>
          <a:p>
            <a:pPr algn="ctr"/>
            <a:endParaRPr lang="en-GB" sz="2400" dirty="0">
              <a:solidFill>
                <a:schemeClr val="tx1"/>
              </a:solidFill>
              <a:latin typeface="SassoonCRInfantMedium" panose="02000603020000020003" pitchFamily="2" charset="0"/>
            </a:endParaRPr>
          </a:p>
          <a:p>
            <a:pPr algn="ctr"/>
            <a:r>
              <a:rPr lang="en-GB" sz="2400" dirty="0">
                <a:solidFill>
                  <a:schemeClr val="tx1"/>
                </a:solidFill>
                <a:latin typeface="SassoonCRInfantMedium" panose="02000603020000020003" pitchFamily="2" charset="0"/>
              </a:rPr>
              <a:t>The last number is more than eleven and less than fifteen.</a:t>
            </a:r>
          </a:p>
          <a:p>
            <a:endParaRPr lang="en-GB" sz="2400" dirty="0">
              <a:solidFill>
                <a:schemeClr val="tx1"/>
              </a:solidFill>
              <a:latin typeface="SassoonCRInfantMedium" panose="02000603020000020003" pitchFamily="2" charset="0"/>
            </a:endParaRPr>
          </a:p>
          <a:p>
            <a:pPr algn="ctr"/>
            <a:r>
              <a:rPr lang="en-GB" sz="2400" dirty="0">
                <a:solidFill>
                  <a:schemeClr val="tx1"/>
                </a:solidFill>
                <a:latin typeface="SassoonCRInfantMedium" panose="02000603020000020003" pitchFamily="2" charset="0"/>
              </a:rPr>
              <a:t>What could the missing number be? Give your answer as a number and a word.</a:t>
            </a:r>
          </a:p>
          <a:p>
            <a:pPr algn="ctr"/>
            <a:endParaRPr lang="en-GB" sz="2000" u="sng" dirty="0">
              <a:solidFill>
                <a:schemeClr val="bg2">
                  <a:lumMod val="50000"/>
                </a:schemeClr>
              </a:solidFill>
              <a:latin typeface="SassoonCRInfantMedium" panose="02000603020000020003" pitchFamily="2" charset="0"/>
            </a:endParaRPr>
          </a:p>
          <a:p>
            <a:pPr algn="ctr"/>
            <a:endParaRPr lang="en-GB" sz="2800" dirty="0">
              <a:solidFill>
                <a:srgbClr val="FF0000"/>
              </a:solidFill>
              <a:latin typeface="SassoonCRInfantMedium" panose="02000603020000020003" pitchFamily="2" charset="0"/>
            </a:endParaRPr>
          </a:p>
        </p:txBody>
      </p:sp>
      <p:grpSp>
        <p:nvGrpSpPr>
          <p:cNvPr id="3" name="Group 2">
            <a:extLst>
              <a:ext uri="{FF2B5EF4-FFF2-40B4-BE49-F238E27FC236}">
                <a16:creationId xmlns:a16="http://schemas.microsoft.com/office/drawing/2014/main" id="{0002A5CE-B2A8-4719-9D25-37B8E18F183E}"/>
              </a:ext>
            </a:extLst>
          </p:cNvPr>
          <p:cNvGrpSpPr/>
          <p:nvPr/>
        </p:nvGrpSpPr>
        <p:grpSpPr>
          <a:xfrm>
            <a:off x="1639321" y="2229090"/>
            <a:ext cx="5865359" cy="1571637"/>
            <a:chOff x="1068178" y="3008314"/>
            <a:chExt cx="5865359" cy="1571637"/>
          </a:xfrm>
        </p:grpSpPr>
        <p:sp>
          <p:nvSpPr>
            <p:cNvPr id="12" name="Rounded Rectangle 55">
              <a:extLst>
                <a:ext uri="{FF2B5EF4-FFF2-40B4-BE49-F238E27FC236}">
                  <a16:creationId xmlns:a16="http://schemas.microsoft.com/office/drawing/2014/main" id="{72AED79F-6E5B-4EF6-B3E0-6C48B3AB0E66}"/>
                </a:ext>
              </a:extLst>
            </p:cNvPr>
            <p:cNvSpPr/>
            <p:nvPr/>
          </p:nvSpPr>
          <p:spPr>
            <a:xfrm>
              <a:off x="1068178" y="3008314"/>
              <a:ext cx="1649982" cy="1571637"/>
            </a:xfrm>
            <a:prstGeom prst="round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3800" dirty="0">
                  <a:solidFill>
                    <a:schemeClr val="tx1"/>
                  </a:solidFill>
                  <a:latin typeface="SassoonCRInfantMedium" panose="02000603020000020003" pitchFamily="2" charset="77"/>
                </a:rPr>
                <a:t>18</a:t>
              </a:r>
            </a:p>
          </p:txBody>
        </p:sp>
        <p:sp>
          <p:nvSpPr>
            <p:cNvPr id="13" name="Rounded Rectangle 56">
              <a:extLst>
                <a:ext uri="{FF2B5EF4-FFF2-40B4-BE49-F238E27FC236}">
                  <a16:creationId xmlns:a16="http://schemas.microsoft.com/office/drawing/2014/main" id="{918784EB-D542-419A-A810-7FB94C1CBDFE}"/>
                </a:ext>
              </a:extLst>
            </p:cNvPr>
            <p:cNvSpPr/>
            <p:nvPr/>
          </p:nvSpPr>
          <p:spPr>
            <a:xfrm>
              <a:off x="3175867" y="3008314"/>
              <a:ext cx="1649982" cy="1571637"/>
            </a:xfrm>
            <a:prstGeom prst="round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3800" dirty="0">
                  <a:solidFill>
                    <a:schemeClr val="tx1"/>
                  </a:solidFill>
                  <a:latin typeface="SassoonCRInfantMedium" panose="02000603020000020003" pitchFamily="2" charset="77"/>
                </a:rPr>
                <a:t>11</a:t>
              </a:r>
            </a:p>
          </p:txBody>
        </p:sp>
        <p:sp>
          <p:nvSpPr>
            <p:cNvPr id="14" name="Rounded Rectangle 60">
              <a:extLst>
                <a:ext uri="{FF2B5EF4-FFF2-40B4-BE49-F238E27FC236}">
                  <a16:creationId xmlns:a16="http://schemas.microsoft.com/office/drawing/2014/main" id="{60F8146B-F337-47C2-817B-A6770CBBDCBA}"/>
                </a:ext>
              </a:extLst>
            </p:cNvPr>
            <p:cNvSpPr/>
            <p:nvPr/>
          </p:nvSpPr>
          <p:spPr>
            <a:xfrm>
              <a:off x="5283555" y="3008314"/>
              <a:ext cx="1649982" cy="1571637"/>
            </a:xfrm>
            <a:prstGeom prst="roundRect">
              <a:avLst/>
            </a:prstGeom>
            <a:solidFill>
              <a:schemeClr val="accent4">
                <a:lumMod val="40000"/>
                <a:lumOff val="60000"/>
              </a:schemeClr>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3800" dirty="0">
                  <a:solidFill>
                    <a:schemeClr val="tx1"/>
                  </a:solidFill>
                  <a:latin typeface="SassoonCRInfantMedium" panose="02000603020000020003" pitchFamily="2" charset="77"/>
                </a:rPr>
                <a:t>?</a:t>
              </a:r>
            </a:p>
          </p:txBody>
        </p:sp>
      </p:grpSp>
    </p:spTree>
    <p:extLst>
      <p:ext uri="{BB962C8B-B14F-4D97-AF65-F5344CB8AC3E}">
        <p14:creationId xmlns:p14="http://schemas.microsoft.com/office/powerpoint/2010/main" val="303818772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16" name="Group 15">
            <a:extLst>
              <a:ext uri="{FF2B5EF4-FFF2-40B4-BE49-F238E27FC236}">
                <a16:creationId xmlns:a16="http://schemas.microsoft.com/office/drawing/2014/main" id="{B31300A9-E3C5-4701-8EF1-45ED088A04DD}"/>
              </a:ext>
            </a:extLst>
          </p:cNvPr>
          <p:cNvGrpSpPr/>
          <p:nvPr/>
        </p:nvGrpSpPr>
        <p:grpSpPr>
          <a:xfrm>
            <a:off x="71151" y="6454317"/>
            <a:ext cx="1188000" cy="403587"/>
            <a:chOff x="79697" y="6454317"/>
            <a:chExt cx="1188000" cy="403587"/>
          </a:xfrm>
        </p:grpSpPr>
        <p:sp>
          <p:nvSpPr>
            <p:cNvPr id="17" name="TextBox 8">
              <a:extLst>
                <a:ext uri="{FF2B5EF4-FFF2-40B4-BE49-F238E27FC236}">
                  <a16:creationId xmlns:a16="http://schemas.microsoft.com/office/drawing/2014/main" id="{0F18B4CD-798D-4EA5-92CF-7A4BB6DD9812}"/>
                </a:ext>
              </a:extLst>
            </p:cNvPr>
            <p:cNvSpPr txBox="1"/>
            <p:nvPr/>
          </p:nvSpPr>
          <p:spPr>
            <a:xfrm>
              <a:off x="79697" y="6688627"/>
              <a:ext cx="1188000"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Classroom Secrets Limited 2018</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86685" y="6454317"/>
              <a:ext cx="1174025" cy="278902"/>
            </a:xfrm>
            <a:prstGeom prst="rect">
              <a:avLst/>
            </a:prstGeom>
          </p:spPr>
        </p:pic>
      </p:grpSp>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2000" u="sng" dirty="0">
                <a:solidFill>
                  <a:schemeClr val="bg2">
                    <a:lumMod val="50000"/>
                  </a:schemeClr>
                </a:solidFill>
                <a:latin typeface="SassoonCRInfantMedium" panose="02000603020000020003" pitchFamily="2" charset="0"/>
              </a:rPr>
              <a:t>Problem Solving 1</a:t>
            </a:r>
          </a:p>
          <a:p>
            <a:pPr algn="ctr"/>
            <a:endParaRPr lang="en-GB" sz="2000" u="sng" dirty="0">
              <a:solidFill>
                <a:schemeClr val="bg2">
                  <a:lumMod val="50000"/>
                </a:schemeClr>
              </a:solidFill>
              <a:latin typeface="SassoonCRInfantMedium" panose="02000603020000020003" pitchFamily="2" charset="0"/>
            </a:endParaRPr>
          </a:p>
          <a:p>
            <a:pPr algn="ctr"/>
            <a:r>
              <a:rPr lang="en-GB" sz="2400" dirty="0">
                <a:solidFill>
                  <a:schemeClr val="tx1"/>
                </a:solidFill>
                <a:latin typeface="SassoonCRInfantMedium" panose="02000603020000020003" pitchFamily="2" charset="0"/>
              </a:rPr>
              <a:t>Tywin is guessing the code to unlock the elevator door.</a:t>
            </a:r>
          </a:p>
          <a:p>
            <a:pPr algn="ctr"/>
            <a:r>
              <a:rPr lang="en-GB" sz="2400" dirty="0">
                <a:solidFill>
                  <a:schemeClr val="tx1"/>
                </a:solidFill>
                <a:latin typeface="SassoonCRInfantMedium" panose="02000603020000020003" pitchFamily="2" charset="0"/>
              </a:rPr>
              <a:t>He knows the first two numbers.</a:t>
            </a:r>
          </a:p>
          <a:p>
            <a:pPr algn="ctr"/>
            <a:endParaRPr lang="en-GB" sz="2400" dirty="0">
              <a:solidFill>
                <a:schemeClr val="tx1"/>
              </a:solidFill>
              <a:latin typeface="SassoonCRInfantMedium" panose="02000603020000020003" pitchFamily="2" charset="0"/>
            </a:endParaRPr>
          </a:p>
          <a:p>
            <a:pPr algn="ctr"/>
            <a:endParaRPr lang="en-GB" sz="2400" dirty="0">
              <a:solidFill>
                <a:schemeClr val="tx1"/>
              </a:solidFill>
              <a:latin typeface="SassoonCRInfantMedium" panose="02000603020000020003" pitchFamily="2" charset="0"/>
            </a:endParaRPr>
          </a:p>
          <a:p>
            <a:pPr algn="ctr"/>
            <a:endParaRPr lang="en-GB" sz="2400" dirty="0">
              <a:solidFill>
                <a:schemeClr val="tx1"/>
              </a:solidFill>
              <a:latin typeface="SassoonCRInfantMedium" panose="02000603020000020003" pitchFamily="2" charset="0"/>
            </a:endParaRPr>
          </a:p>
          <a:p>
            <a:pPr algn="ctr"/>
            <a:endParaRPr lang="en-GB" sz="2400" dirty="0">
              <a:solidFill>
                <a:schemeClr val="tx1"/>
              </a:solidFill>
              <a:latin typeface="SassoonCRInfantMedium" panose="02000603020000020003" pitchFamily="2" charset="0"/>
            </a:endParaRPr>
          </a:p>
          <a:p>
            <a:pPr algn="ctr"/>
            <a:endParaRPr lang="en-GB" sz="2400" dirty="0">
              <a:solidFill>
                <a:schemeClr val="tx1"/>
              </a:solidFill>
              <a:latin typeface="SassoonCRInfantMedium" panose="02000603020000020003" pitchFamily="2" charset="0"/>
            </a:endParaRPr>
          </a:p>
          <a:p>
            <a:pPr algn="ctr"/>
            <a:endParaRPr lang="en-GB" sz="2400" dirty="0">
              <a:solidFill>
                <a:schemeClr val="tx1"/>
              </a:solidFill>
              <a:latin typeface="SassoonCRInfantMedium" panose="02000603020000020003" pitchFamily="2" charset="0"/>
            </a:endParaRPr>
          </a:p>
          <a:p>
            <a:pPr algn="ctr"/>
            <a:endParaRPr lang="en-GB" sz="2400" dirty="0">
              <a:solidFill>
                <a:schemeClr val="tx1"/>
              </a:solidFill>
              <a:latin typeface="SassoonCRInfantMedium" panose="02000603020000020003" pitchFamily="2" charset="0"/>
            </a:endParaRPr>
          </a:p>
          <a:p>
            <a:pPr algn="ctr"/>
            <a:r>
              <a:rPr lang="en-GB" sz="2400" dirty="0">
                <a:solidFill>
                  <a:schemeClr val="tx1"/>
                </a:solidFill>
                <a:latin typeface="SassoonCRInfantMedium" panose="02000603020000020003" pitchFamily="2" charset="0"/>
              </a:rPr>
              <a:t>The last number is more than eleven and less than fifteen.</a:t>
            </a:r>
          </a:p>
          <a:p>
            <a:endParaRPr lang="en-GB" sz="2400" dirty="0">
              <a:solidFill>
                <a:schemeClr val="tx1"/>
              </a:solidFill>
              <a:latin typeface="SassoonCRInfantMedium" panose="02000603020000020003" pitchFamily="2" charset="0"/>
            </a:endParaRPr>
          </a:p>
          <a:p>
            <a:pPr algn="ctr"/>
            <a:r>
              <a:rPr lang="en-GB" sz="2400" dirty="0">
                <a:solidFill>
                  <a:schemeClr val="tx1"/>
                </a:solidFill>
                <a:latin typeface="SassoonCRInfantMedium" panose="02000603020000020003" pitchFamily="2" charset="0"/>
              </a:rPr>
              <a:t>What could the missing number be? Give your answer as a number and a word.</a:t>
            </a:r>
          </a:p>
          <a:p>
            <a:pPr algn="ctr"/>
            <a:r>
              <a:rPr lang="en-GB" sz="2400" dirty="0">
                <a:solidFill>
                  <a:srgbClr val="FF0000"/>
                </a:solidFill>
                <a:latin typeface="SassoonCRInfantMedium" panose="02000603020000020003" pitchFamily="2" charset="0"/>
              </a:rPr>
              <a:t>12, twelve; 13, thirteen; 14, fourteen</a:t>
            </a:r>
          </a:p>
          <a:p>
            <a:pPr algn="ctr"/>
            <a:endParaRPr lang="en-GB" sz="2400" dirty="0">
              <a:solidFill>
                <a:schemeClr val="tx1"/>
              </a:solidFill>
              <a:latin typeface="SassoonCRInfantMedium" panose="02000603020000020003" pitchFamily="2" charset="0"/>
            </a:endParaRPr>
          </a:p>
          <a:p>
            <a:pPr algn="ctr"/>
            <a:endParaRPr lang="en-GB" sz="2000" u="sng" dirty="0">
              <a:solidFill>
                <a:schemeClr val="bg2">
                  <a:lumMod val="50000"/>
                </a:schemeClr>
              </a:solidFill>
              <a:latin typeface="SassoonCRInfantMedium" panose="02000603020000020003" pitchFamily="2" charset="0"/>
            </a:endParaRPr>
          </a:p>
          <a:p>
            <a:pPr algn="ctr"/>
            <a:endParaRPr lang="en-GB" sz="2800" dirty="0">
              <a:solidFill>
                <a:srgbClr val="FF0000"/>
              </a:solidFill>
              <a:latin typeface="SassoonCRInfantMedium" panose="02000603020000020003" pitchFamily="2" charset="0"/>
            </a:endParaRPr>
          </a:p>
        </p:txBody>
      </p:sp>
      <p:grpSp>
        <p:nvGrpSpPr>
          <p:cNvPr id="3" name="Group 2">
            <a:extLst>
              <a:ext uri="{FF2B5EF4-FFF2-40B4-BE49-F238E27FC236}">
                <a16:creationId xmlns:a16="http://schemas.microsoft.com/office/drawing/2014/main" id="{0002A5CE-B2A8-4719-9D25-37B8E18F183E}"/>
              </a:ext>
            </a:extLst>
          </p:cNvPr>
          <p:cNvGrpSpPr/>
          <p:nvPr/>
        </p:nvGrpSpPr>
        <p:grpSpPr>
          <a:xfrm>
            <a:off x="1639321" y="2229090"/>
            <a:ext cx="5865359" cy="1571637"/>
            <a:chOff x="1068178" y="3008314"/>
            <a:chExt cx="5865359" cy="1571637"/>
          </a:xfrm>
        </p:grpSpPr>
        <p:sp>
          <p:nvSpPr>
            <p:cNvPr id="12" name="Rounded Rectangle 55">
              <a:extLst>
                <a:ext uri="{FF2B5EF4-FFF2-40B4-BE49-F238E27FC236}">
                  <a16:creationId xmlns:a16="http://schemas.microsoft.com/office/drawing/2014/main" id="{72AED79F-6E5B-4EF6-B3E0-6C48B3AB0E66}"/>
                </a:ext>
              </a:extLst>
            </p:cNvPr>
            <p:cNvSpPr/>
            <p:nvPr/>
          </p:nvSpPr>
          <p:spPr>
            <a:xfrm>
              <a:off x="1068178" y="3008314"/>
              <a:ext cx="1649982" cy="1571637"/>
            </a:xfrm>
            <a:prstGeom prst="round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3800" dirty="0">
                  <a:solidFill>
                    <a:schemeClr val="tx1"/>
                  </a:solidFill>
                  <a:latin typeface="SassoonCRInfantMedium" panose="02000603020000020003" pitchFamily="2" charset="77"/>
                </a:rPr>
                <a:t>18</a:t>
              </a:r>
            </a:p>
          </p:txBody>
        </p:sp>
        <p:sp>
          <p:nvSpPr>
            <p:cNvPr id="13" name="Rounded Rectangle 56">
              <a:extLst>
                <a:ext uri="{FF2B5EF4-FFF2-40B4-BE49-F238E27FC236}">
                  <a16:creationId xmlns:a16="http://schemas.microsoft.com/office/drawing/2014/main" id="{918784EB-D542-419A-A810-7FB94C1CBDFE}"/>
                </a:ext>
              </a:extLst>
            </p:cNvPr>
            <p:cNvSpPr/>
            <p:nvPr/>
          </p:nvSpPr>
          <p:spPr>
            <a:xfrm>
              <a:off x="3175867" y="3008314"/>
              <a:ext cx="1649982" cy="1571637"/>
            </a:xfrm>
            <a:prstGeom prst="round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3800" dirty="0">
                  <a:solidFill>
                    <a:schemeClr val="tx1"/>
                  </a:solidFill>
                  <a:latin typeface="SassoonCRInfantMedium" panose="02000603020000020003" pitchFamily="2" charset="77"/>
                </a:rPr>
                <a:t>11</a:t>
              </a:r>
            </a:p>
          </p:txBody>
        </p:sp>
        <p:sp>
          <p:nvSpPr>
            <p:cNvPr id="14" name="Rounded Rectangle 60">
              <a:extLst>
                <a:ext uri="{FF2B5EF4-FFF2-40B4-BE49-F238E27FC236}">
                  <a16:creationId xmlns:a16="http://schemas.microsoft.com/office/drawing/2014/main" id="{60F8146B-F337-47C2-817B-A6770CBBDCBA}"/>
                </a:ext>
              </a:extLst>
            </p:cNvPr>
            <p:cNvSpPr/>
            <p:nvPr/>
          </p:nvSpPr>
          <p:spPr>
            <a:xfrm>
              <a:off x="5283555" y="3008314"/>
              <a:ext cx="1649982" cy="1571637"/>
            </a:xfrm>
            <a:prstGeom prst="roundRect">
              <a:avLst/>
            </a:prstGeom>
            <a:solidFill>
              <a:schemeClr val="accent4">
                <a:lumMod val="40000"/>
                <a:lumOff val="60000"/>
              </a:schemeClr>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3800" dirty="0">
                  <a:solidFill>
                    <a:schemeClr val="tx1"/>
                  </a:solidFill>
                  <a:latin typeface="SassoonCRInfantMedium" panose="02000603020000020003" pitchFamily="2" charset="77"/>
                </a:rPr>
                <a:t>?</a:t>
              </a:r>
            </a:p>
          </p:txBody>
        </p:sp>
      </p:grpSp>
    </p:spTree>
    <p:extLst>
      <p:ext uri="{BB962C8B-B14F-4D97-AF65-F5344CB8AC3E}">
        <p14:creationId xmlns:p14="http://schemas.microsoft.com/office/powerpoint/2010/main" val="1371705329"/>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FEFAEAA44F28954D9F09A3FED8554A96" ma:contentTypeVersion="11" ma:contentTypeDescription="Create a new document." ma:contentTypeScope="" ma:versionID="dcbbf63357d60c53c20f46e992d37f1b">
  <xsd:schema xmlns:xsd="http://www.w3.org/2001/XMLSchema" xmlns:xs="http://www.w3.org/2001/XMLSchema" xmlns:p="http://schemas.microsoft.com/office/2006/metadata/properties" xmlns:ns2="18dd7ec8-8d48-44b5-a196-15042b167607" xmlns:ns3="50eaea07-5911-49d3-a8ed-f9773790a9c5" targetNamespace="http://schemas.microsoft.com/office/2006/metadata/properties" ma:root="true" ma:fieldsID="bd09e71ca4f5121722a296cd9787914d" ns2:_="" ns3:_="">
    <xsd:import namespace="18dd7ec8-8d48-44b5-a196-15042b167607"/>
    <xsd:import namespace="50eaea07-5911-49d3-a8ed-f9773790a9c5"/>
    <xsd:element name="properties">
      <xsd:complexType>
        <xsd:sequence>
          <xsd:element name="documentManagement">
            <xsd:complexType>
              <xsd:all>
                <xsd:element ref="ns2:MediaServiceMetadata" minOccurs="0"/>
                <xsd:element ref="ns2:MediaServiceFastMetadata" minOccurs="0"/>
                <xsd:element ref="ns3:SharedWithUsers" minOccurs="0"/>
                <xsd:element ref="ns3:SharedWithDetails" minOccurs="0"/>
                <xsd:element ref="ns2:MediaServiceDateTaken" minOccurs="0"/>
                <xsd:element ref="ns2:MediaServiceAutoTags" minOccurs="0"/>
                <xsd:element ref="ns2:MediaServiceGenerationTime" minOccurs="0"/>
                <xsd:element ref="ns2:MediaServiceEventHashCode" minOccurs="0"/>
                <xsd:element ref="ns2:MediaServiceAutoKeyPoints" minOccurs="0"/>
                <xsd:element ref="ns2:MediaServiceKeyPoints"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18dd7ec8-8d48-44b5-a196-15042b167607"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2" nillable="true" ma:displayName="MediaServiceDateTaken" ma:hidden="true" ma:internalName="MediaServiceDateTaken" ma:readOnly="true">
      <xsd:simpleType>
        <xsd:restriction base="dms:Text"/>
      </xsd:simpleType>
    </xsd:element>
    <xsd:element name="MediaServiceAutoTags" ma:index="13" nillable="true" ma:displayName="Tags" ma:internalName="MediaServiceAutoTags"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true">
      <xsd:simpleType>
        <xsd:restriction base="dms:Note">
          <xsd:maxLength value="255"/>
        </xsd:restriction>
      </xsd:simpleType>
    </xsd:element>
    <xsd:element name="MediaServiceOCR" ma:index="18"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50eaea07-5911-49d3-a8ed-f9773790a9c5" elementFormDefault="qualified">
    <xsd:import namespace="http://schemas.microsoft.com/office/2006/documentManagement/types"/>
    <xsd:import namespace="http://schemas.microsoft.com/office/infopath/2007/PartnerControls"/>
    <xsd:element name="SharedWithUsers" ma:index="1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0EF8F11D-A449-4684-B8E0-461263A2E192}">
  <ds:schemaRefs>
    <ds:schemaRef ds:uri="18dd7ec8-8d48-44b5-a196-15042b167607"/>
    <ds:schemaRef ds:uri="http://purl.org/dc/dcmitype/"/>
    <ds:schemaRef ds:uri="http://schemas.microsoft.com/office/infopath/2007/PartnerControls"/>
    <ds:schemaRef ds:uri="http://purl.org/dc/elements/1.1/"/>
    <ds:schemaRef ds:uri="http://schemas.microsoft.com/office/2006/metadata/properties"/>
    <ds:schemaRef ds:uri="50eaea07-5911-49d3-a8ed-f9773790a9c5"/>
    <ds:schemaRef ds:uri="http://schemas.microsoft.com/office/2006/documentManagement/types"/>
    <ds:schemaRef ds:uri="http://purl.org/dc/terms/"/>
    <ds:schemaRef ds:uri="http://schemas.openxmlformats.org/package/2006/metadata/core-properties"/>
    <ds:schemaRef ds:uri="http://www.w3.org/XML/1998/namespace"/>
  </ds:schemaRefs>
</ds:datastoreItem>
</file>

<file path=customXml/itemProps2.xml><?xml version="1.0" encoding="utf-8"?>
<ds:datastoreItem xmlns:ds="http://schemas.openxmlformats.org/officeDocument/2006/customXml" ds:itemID="{12B94E60-6CCB-48F7-B32A-CCF44AFE974B}">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18dd7ec8-8d48-44b5-a196-15042b167607"/>
    <ds:schemaRef ds:uri="50eaea07-5911-49d3-a8ed-f9773790a9c5"/>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8BE7001C-4FE1-4FF1-8D32-419BDEA7C0F6}">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Office Theme</Template>
  <TotalTime>968</TotalTime>
  <Words>788</Words>
  <Application>Microsoft Office PowerPoint</Application>
  <PresentationFormat>On-screen Show (4:3)</PresentationFormat>
  <Paragraphs>282</Paragraphs>
  <Slides>20</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20</vt:i4>
      </vt:variant>
    </vt:vector>
  </HeadingPairs>
  <TitlesOfParts>
    <vt:vector size="25" baseType="lpstr">
      <vt:lpstr>Arial</vt:lpstr>
      <vt:lpstr>Calibri</vt:lpstr>
      <vt:lpstr>Calibri Light</vt:lpstr>
      <vt:lpstr>SassoonCRInfantMedium</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Ashleigh Sobol</dc:creator>
  <cp:lastModifiedBy>Isla Aitken</cp:lastModifiedBy>
  <cp:revision>50</cp:revision>
  <dcterms:created xsi:type="dcterms:W3CDTF">2018-03-17T10:08:43Z</dcterms:created>
  <dcterms:modified xsi:type="dcterms:W3CDTF">2020-06-03T06:36:36Z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0x010100FEFAEAA44F28954D9F09A3FED8554A96</vt:lpwstr>
  </property>
  <property fmtid="{D5CDD505-2E9C-101B-9397-08002B2CF9AE}" pid="3" name="TaxKeyword">
    <vt:lpwstr/>
  </property>
</Properties>
</file>