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63" r:id="rId4"/>
    <p:sldId id="264" r:id="rId5"/>
    <p:sldId id="265" r:id="rId6"/>
    <p:sldId id="266" r:id="rId7"/>
    <p:sldId id="267" r:id="rId8"/>
    <p:sldId id="268" r:id="rId9"/>
    <p:sldId id="269" r:id="rId10"/>
    <p:sldId id="270" r:id="rId11"/>
    <p:sldId id="259" r:id="rId12"/>
    <p:sldId id="260"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5" autoAdjust="0"/>
    <p:restoredTop sz="94660"/>
  </p:normalViewPr>
  <p:slideViewPr>
    <p:cSldViewPr snapToGrid="0">
      <p:cViewPr varScale="1">
        <p:scale>
          <a:sx n="88" d="100"/>
          <a:sy n="88" d="100"/>
        </p:scale>
        <p:origin x="403"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816918EF-B4A3-4ADC-81EE-82BB1B5A846F}" type="datetimeFigureOut">
              <a:rPr lang="en-GB" smtClean="0"/>
              <a:t>21/05/2020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D5A2C9-1059-4014-92E0-83D71EDC8AA6}" type="slidenum">
              <a:rPr lang="en-GB" smtClean="0"/>
              <a:t>‹#›</a:t>
            </a:fld>
            <a:endParaRPr lang="en-GB"/>
          </a:p>
        </p:txBody>
      </p:sp>
    </p:spTree>
    <p:extLst>
      <p:ext uri="{BB962C8B-B14F-4D97-AF65-F5344CB8AC3E}">
        <p14:creationId xmlns:p14="http://schemas.microsoft.com/office/powerpoint/2010/main" val="37655627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16918EF-B4A3-4ADC-81EE-82BB1B5A846F}" type="datetimeFigureOut">
              <a:rPr lang="en-GB" smtClean="0"/>
              <a:t>21/05/2020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D5A2C9-1059-4014-92E0-83D71EDC8AA6}" type="slidenum">
              <a:rPr lang="en-GB" smtClean="0"/>
              <a:t>‹#›</a:t>
            </a:fld>
            <a:endParaRPr lang="en-GB"/>
          </a:p>
        </p:txBody>
      </p:sp>
    </p:spTree>
    <p:extLst>
      <p:ext uri="{BB962C8B-B14F-4D97-AF65-F5344CB8AC3E}">
        <p14:creationId xmlns:p14="http://schemas.microsoft.com/office/powerpoint/2010/main" val="35642149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16918EF-B4A3-4ADC-81EE-82BB1B5A846F}" type="datetimeFigureOut">
              <a:rPr lang="en-GB" smtClean="0"/>
              <a:t>21/05/2020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D5A2C9-1059-4014-92E0-83D71EDC8AA6}" type="slidenum">
              <a:rPr lang="en-GB" smtClean="0"/>
              <a:t>‹#›</a:t>
            </a:fld>
            <a:endParaRPr lang="en-GB"/>
          </a:p>
        </p:txBody>
      </p:sp>
    </p:spTree>
    <p:extLst>
      <p:ext uri="{BB962C8B-B14F-4D97-AF65-F5344CB8AC3E}">
        <p14:creationId xmlns:p14="http://schemas.microsoft.com/office/powerpoint/2010/main" val="36563517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816918EF-B4A3-4ADC-81EE-82BB1B5A846F}" type="datetimeFigureOut">
              <a:rPr lang="en-GB" smtClean="0"/>
              <a:t>21/05/2020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BD5A2C9-1059-4014-92E0-83D71EDC8AA6}" type="slidenum">
              <a:rPr lang="en-GB" smtClean="0"/>
              <a:t>‹#›</a:t>
            </a:fld>
            <a:endParaRPr lang="en-GB"/>
          </a:p>
        </p:txBody>
      </p:sp>
    </p:spTree>
    <p:extLst>
      <p:ext uri="{BB962C8B-B14F-4D97-AF65-F5344CB8AC3E}">
        <p14:creationId xmlns:p14="http://schemas.microsoft.com/office/powerpoint/2010/main" val="4507735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816918EF-B4A3-4ADC-81EE-82BB1B5A846F}" type="datetimeFigureOut">
              <a:rPr lang="en-GB" smtClean="0"/>
              <a:t>21/05/2020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BD5A2C9-1059-4014-92E0-83D71EDC8AA6}" type="slidenum">
              <a:rPr lang="en-GB" smtClean="0"/>
              <a:t>‹#›</a:t>
            </a:fld>
            <a:endParaRPr lang="en-GB"/>
          </a:p>
        </p:txBody>
      </p:sp>
    </p:spTree>
    <p:extLst>
      <p:ext uri="{BB962C8B-B14F-4D97-AF65-F5344CB8AC3E}">
        <p14:creationId xmlns:p14="http://schemas.microsoft.com/office/powerpoint/2010/main" val="34239993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816918EF-B4A3-4ADC-81EE-82BB1B5A846F}" type="datetimeFigureOut">
              <a:rPr lang="en-GB" smtClean="0"/>
              <a:t>21/05/2020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BD5A2C9-1059-4014-92E0-83D71EDC8AA6}" type="slidenum">
              <a:rPr lang="en-GB" smtClean="0"/>
              <a:t>‹#›</a:t>
            </a:fld>
            <a:endParaRPr lang="en-GB"/>
          </a:p>
        </p:txBody>
      </p:sp>
    </p:spTree>
    <p:extLst>
      <p:ext uri="{BB962C8B-B14F-4D97-AF65-F5344CB8AC3E}">
        <p14:creationId xmlns:p14="http://schemas.microsoft.com/office/powerpoint/2010/main" val="32094070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16918EF-B4A3-4ADC-81EE-82BB1B5A846F}" type="datetimeFigureOut">
              <a:rPr lang="en-GB" smtClean="0"/>
              <a:t>21/05/2020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BD5A2C9-1059-4014-92E0-83D71EDC8AA6}" type="slidenum">
              <a:rPr lang="en-GB" smtClean="0"/>
              <a:t>‹#›</a:t>
            </a:fld>
            <a:endParaRPr lang="en-GB"/>
          </a:p>
        </p:txBody>
      </p:sp>
    </p:spTree>
    <p:extLst>
      <p:ext uri="{BB962C8B-B14F-4D97-AF65-F5344CB8AC3E}">
        <p14:creationId xmlns:p14="http://schemas.microsoft.com/office/powerpoint/2010/main" val="22217372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16918EF-B4A3-4ADC-81EE-82BB1B5A846F}" type="datetimeFigureOut">
              <a:rPr lang="en-GB" smtClean="0"/>
              <a:t>21/05/2020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BD5A2C9-1059-4014-92E0-83D71EDC8AA6}" type="slidenum">
              <a:rPr lang="en-GB" smtClean="0"/>
              <a:t>‹#›</a:t>
            </a:fld>
            <a:endParaRPr lang="en-GB"/>
          </a:p>
        </p:txBody>
      </p:sp>
    </p:spTree>
    <p:extLst>
      <p:ext uri="{BB962C8B-B14F-4D97-AF65-F5344CB8AC3E}">
        <p14:creationId xmlns:p14="http://schemas.microsoft.com/office/powerpoint/2010/main" val="7738098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16918EF-B4A3-4ADC-81EE-82BB1B5A846F}" type="datetimeFigureOut">
              <a:rPr lang="en-GB" smtClean="0"/>
              <a:t>21/05/2020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BD5A2C9-1059-4014-92E0-83D71EDC8AA6}" type="slidenum">
              <a:rPr lang="en-GB" smtClean="0"/>
              <a:t>‹#›</a:t>
            </a:fld>
            <a:endParaRPr lang="en-GB"/>
          </a:p>
        </p:txBody>
      </p:sp>
    </p:spTree>
    <p:extLst>
      <p:ext uri="{BB962C8B-B14F-4D97-AF65-F5344CB8AC3E}">
        <p14:creationId xmlns:p14="http://schemas.microsoft.com/office/powerpoint/2010/main" val="42543850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16918EF-B4A3-4ADC-81EE-82BB1B5A846F}" type="datetimeFigureOut">
              <a:rPr lang="en-GB" smtClean="0"/>
              <a:t>21/05/2020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D5A2C9-1059-4014-92E0-83D71EDC8AA6}" type="slidenum">
              <a:rPr lang="en-GB" smtClean="0"/>
              <a:t>‹#›</a:t>
            </a:fld>
            <a:endParaRPr lang="en-GB"/>
          </a:p>
        </p:txBody>
      </p:sp>
    </p:spTree>
    <p:extLst>
      <p:ext uri="{BB962C8B-B14F-4D97-AF65-F5344CB8AC3E}">
        <p14:creationId xmlns:p14="http://schemas.microsoft.com/office/powerpoint/2010/main" val="34676728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16918EF-B4A3-4ADC-81EE-82BB1B5A846F}" type="datetimeFigureOut">
              <a:rPr lang="en-GB" smtClean="0"/>
              <a:t>21/05/2020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D5A2C9-1059-4014-92E0-83D71EDC8AA6}" type="slidenum">
              <a:rPr lang="en-GB" smtClean="0"/>
              <a:t>‹#›</a:t>
            </a:fld>
            <a:endParaRPr lang="en-GB"/>
          </a:p>
        </p:txBody>
      </p:sp>
    </p:spTree>
    <p:extLst>
      <p:ext uri="{BB962C8B-B14F-4D97-AF65-F5344CB8AC3E}">
        <p14:creationId xmlns:p14="http://schemas.microsoft.com/office/powerpoint/2010/main" val="26716522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16918EF-B4A3-4ADC-81EE-82BB1B5A846F}" type="datetimeFigureOut">
              <a:rPr lang="en-GB" smtClean="0"/>
              <a:t>21/05/2020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D5A2C9-1059-4014-92E0-83D71EDC8AA6}" type="slidenum">
              <a:rPr lang="en-GB" smtClean="0"/>
              <a:t>‹#›</a:t>
            </a:fld>
            <a:endParaRPr lang="en-GB"/>
          </a:p>
        </p:txBody>
      </p:sp>
    </p:spTree>
    <p:extLst>
      <p:ext uri="{BB962C8B-B14F-4D97-AF65-F5344CB8AC3E}">
        <p14:creationId xmlns:p14="http://schemas.microsoft.com/office/powerpoint/2010/main" val="35369868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2.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2.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2.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2.pn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96091"/>
            <a:ext cx="9144000" cy="2135137"/>
          </a:xfrm>
        </p:spPr>
        <p:txBody>
          <a:bodyPr>
            <a:normAutofit fontScale="90000"/>
          </a:bodyPr>
          <a:lstStyle/>
          <a:p>
            <a:r>
              <a:rPr lang="en-GB" sz="8800" b="1" u="sng" dirty="0" smtClean="0">
                <a:latin typeface="XCCW Joined 8a" panose="03050602040000000000" pitchFamily="66" charset="0"/>
              </a:rPr>
              <a:t>Pig </a:t>
            </a:r>
            <a:r>
              <a:rPr lang="en-GB" sz="8800" b="1" u="sng" dirty="0" smtClean="0">
                <a:latin typeface="XCCW Joined 8a" panose="03050602040000000000" pitchFamily="66" charset="0"/>
              </a:rPr>
              <a:t>Heart Boy</a:t>
            </a:r>
            <a:endParaRPr lang="en-GB" sz="8800" b="1" u="sng" dirty="0">
              <a:latin typeface="XCCW Joined 8a" panose="03050602040000000000" pitchFamily="66" charset="0"/>
            </a:endParaRPr>
          </a:p>
        </p:txBody>
      </p:sp>
      <p:sp>
        <p:nvSpPr>
          <p:cNvPr id="3" name="Subtitle 2"/>
          <p:cNvSpPr>
            <a:spLocks noGrp="1"/>
          </p:cNvSpPr>
          <p:nvPr>
            <p:ph type="subTitle" idx="1"/>
          </p:nvPr>
        </p:nvSpPr>
        <p:spPr>
          <a:xfrm>
            <a:off x="1039906" y="3311581"/>
            <a:ext cx="5317864" cy="1655762"/>
          </a:xfrm>
        </p:spPr>
        <p:txBody>
          <a:bodyPr/>
          <a:lstStyle/>
          <a:p>
            <a:r>
              <a:rPr lang="en-GB" b="1" u="sng" smtClean="0"/>
              <a:t>IALT:</a:t>
            </a:r>
            <a:endParaRPr lang="en-GB" b="1" u="sng" dirty="0" smtClean="0"/>
          </a:p>
          <a:p>
            <a:r>
              <a:rPr lang="en-GB" dirty="0" smtClean="0"/>
              <a:t>To understand the development in plot.</a:t>
            </a:r>
          </a:p>
          <a:p>
            <a:r>
              <a:rPr lang="en-GB" dirty="0" smtClean="0"/>
              <a:t>To understand how the </a:t>
            </a:r>
            <a:r>
              <a:rPr lang="en-GB" dirty="0" smtClean="0"/>
              <a:t>character feel.</a:t>
            </a:r>
            <a:endParaRPr lang="en-GB" dirty="0" smtClean="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57876" y="2431228"/>
            <a:ext cx="2857500" cy="3810000"/>
          </a:xfrm>
          <a:prstGeom prst="rect">
            <a:avLst/>
          </a:prstGeom>
        </p:spPr>
      </p:pic>
    </p:spTree>
    <p:extLst>
      <p:ext uri="{BB962C8B-B14F-4D97-AF65-F5344CB8AC3E}">
        <p14:creationId xmlns:p14="http://schemas.microsoft.com/office/powerpoint/2010/main" val="88160615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4002741" cy="4351338"/>
          </a:xfrm>
        </p:spPr>
        <p:txBody>
          <a:bodyPr/>
          <a:lstStyle/>
          <a:p>
            <a:pPr marL="0" indent="0">
              <a:buNone/>
            </a:pPr>
            <a:endParaRPr lang="en-GB" b="1" u="sng" dirty="0" smtClean="0">
              <a:solidFill>
                <a:srgbClr val="FF0000"/>
              </a:solidFill>
            </a:endParaRPr>
          </a:p>
          <a:p>
            <a:pPr marL="0" indent="0">
              <a:buNone/>
            </a:pPr>
            <a:endParaRPr lang="en-GB" b="1" u="sng" dirty="0">
              <a:solidFill>
                <a:srgbClr val="FF0000"/>
              </a:solidFill>
            </a:endParaRPr>
          </a:p>
        </p:txBody>
      </p:sp>
      <p:sp>
        <p:nvSpPr>
          <p:cNvPr id="5" name="TextBox 4"/>
          <p:cNvSpPr txBox="1"/>
          <p:nvPr/>
        </p:nvSpPr>
        <p:spPr>
          <a:xfrm>
            <a:off x="531223" y="592183"/>
            <a:ext cx="11312434" cy="1754326"/>
          </a:xfrm>
          <a:prstGeom prst="rect">
            <a:avLst/>
          </a:prstGeom>
          <a:noFill/>
        </p:spPr>
        <p:txBody>
          <a:bodyPr wrap="square" rtlCol="0">
            <a:spAutoFit/>
          </a:bodyPr>
          <a:lstStyle/>
          <a:p>
            <a:r>
              <a:rPr lang="en-GB" sz="3600" dirty="0" smtClean="0">
                <a:solidFill>
                  <a:srgbClr val="FF0000"/>
                </a:solidFill>
                <a:latin typeface="XCCW Joined 8a" panose="03050602040000000000" pitchFamily="66" charset="0"/>
              </a:rPr>
              <a:t>We are going to skip chapters 9-12. </a:t>
            </a:r>
          </a:p>
          <a:p>
            <a:endParaRPr lang="en-GB" sz="3600" dirty="0">
              <a:solidFill>
                <a:srgbClr val="FF0000"/>
              </a:solidFill>
              <a:latin typeface="XCCW Joined 8a" panose="03050602040000000000" pitchFamily="66" charset="0"/>
            </a:endParaRPr>
          </a:p>
          <a:p>
            <a:r>
              <a:rPr lang="en-GB" sz="3600" dirty="0" smtClean="0">
                <a:solidFill>
                  <a:srgbClr val="FF0000"/>
                </a:solidFill>
                <a:latin typeface="XCCW Joined 8a" panose="03050602040000000000" pitchFamily="66" charset="0"/>
              </a:rPr>
              <a:t>Click to hear what happens.</a:t>
            </a:r>
            <a:endParaRPr lang="en-GB" sz="3600" dirty="0">
              <a:solidFill>
                <a:srgbClr val="FF0000"/>
              </a:solidFill>
              <a:latin typeface="XCCW Joined 8a" panose="03050602040000000000" pitchFamily="66" charset="0"/>
            </a:endParaRPr>
          </a:p>
        </p:txBody>
      </p:sp>
      <p:pic>
        <p:nvPicPr>
          <p:cNvPr id="6"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biLevel thresh="75000"/>
          </a:blip>
          <a:stretch>
            <a:fillRect/>
          </a:stretch>
        </p:blipFill>
        <p:spPr>
          <a:xfrm>
            <a:off x="8893786" y="1859146"/>
            <a:ext cx="487363" cy="487363"/>
          </a:xfrm>
          <a:prstGeom prst="rect">
            <a:avLst/>
          </a:prstGeom>
        </p:spPr>
      </p:pic>
    </p:spTree>
    <p:extLst>
      <p:ext uri="{BB962C8B-B14F-4D97-AF65-F5344CB8AC3E}">
        <p14:creationId xmlns:p14="http://schemas.microsoft.com/office/powerpoint/2010/main" val="246202643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8012" fill="hold"/>
                                        <p:tgtEl>
                                          <p:spTgt spid="6"/>
                                        </p:tgtEl>
                                      </p:cBhvr>
                                    </p:cmd>
                                  </p:childTnLst>
                                </p:cTn>
                              </p:par>
                            </p:childTnLst>
                          </p:cTn>
                        </p:par>
                      </p:childTnLst>
                    </p:cTn>
                  </p:par>
                </p:childTnLst>
              </p:cTn>
              <p:nextCondLst>
                <p:cond evt="onClick" delay="0">
                  <p:tgtEl>
                    <p:spTgt spid="6"/>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4" cstate="print">
            <a:extLst>
              <a:ext uri="{28A0092B-C50C-407E-A947-70E740481C1C}">
                <a14:useLocalDpi xmlns:a14="http://schemas.microsoft.com/office/drawing/2010/main" val="0"/>
              </a:ext>
            </a:extLst>
          </a:blip>
          <a:srcRect t="9142" b="9587"/>
          <a:stretch/>
        </p:blipFill>
        <p:spPr>
          <a:xfrm>
            <a:off x="4084898" y="0"/>
            <a:ext cx="3909571" cy="6876482"/>
          </a:xfrm>
          <a:prstGeom prst="rect">
            <a:avLst/>
          </a:prstGeom>
        </p:spPr>
      </p:pic>
      <p:sp>
        <p:nvSpPr>
          <p:cNvPr id="5" name="TextBox 4"/>
          <p:cNvSpPr txBox="1"/>
          <p:nvPr/>
        </p:nvSpPr>
        <p:spPr>
          <a:xfrm>
            <a:off x="653143" y="2168434"/>
            <a:ext cx="3187337" cy="369332"/>
          </a:xfrm>
          <a:prstGeom prst="rect">
            <a:avLst/>
          </a:prstGeom>
          <a:noFill/>
        </p:spPr>
        <p:txBody>
          <a:bodyPr wrap="square" rtlCol="0">
            <a:spAutoFit/>
          </a:bodyPr>
          <a:lstStyle/>
          <a:p>
            <a:r>
              <a:rPr lang="en-GB" dirty="0" smtClean="0">
                <a:solidFill>
                  <a:srgbClr val="FF0000"/>
                </a:solidFill>
                <a:latin typeface="XCCW Joined 8a" panose="03050602040000000000" pitchFamily="66" charset="0"/>
              </a:rPr>
              <a:t>My turn</a:t>
            </a:r>
            <a:endParaRPr lang="en-GB" dirty="0">
              <a:solidFill>
                <a:srgbClr val="FF0000"/>
              </a:solidFill>
              <a:latin typeface="XCCW Joined 8a" panose="03050602040000000000" pitchFamily="66" charset="0"/>
            </a:endParaRPr>
          </a:p>
        </p:txBody>
      </p:sp>
      <p:pic>
        <p:nvPicPr>
          <p:cNvPr id="6"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biLevel thresh="75000"/>
          </a:blip>
          <a:stretch>
            <a:fillRect/>
          </a:stretch>
        </p:blipFill>
        <p:spPr>
          <a:xfrm>
            <a:off x="2080713" y="2109418"/>
            <a:ext cx="487363" cy="487363"/>
          </a:xfrm>
          <a:prstGeom prst="rect">
            <a:avLst/>
          </a:prstGeom>
        </p:spPr>
      </p:pic>
    </p:spTree>
    <p:extLst>
      <p:ext uri="{BB962C8B-B14F-4D97-AF65-F5344CB8AC3E}">
        <p14:creationId xmlns:p14="http://schemas.microsoft.com/office/powerpoint/2010/main" val="385774742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43990" fill="hold"/>
                                        <p:tgtEl>
                                          <p:spTgt spid="6"/>
                                        </p:tgtEl>
                                      </p:cBhvr>
                                    </p:cmd>
                                  </p:childTnLst>
                                </p:cTn>
                              </p:par>
                            </p:childTnLst>
                          </p:cTn>
                        </p:par>
                      </p:childTnLst>
                    </p:cTn>
                  </p:par>
                </p:childTnLst>
              </p:cTn>
              <p:nextCondLst>
                <p:cond evt="onClick" delay="0">
                  <p:tgtEl>
                    <p:spTgt spid="6"/>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t="6731" b="7555"/>
          <a:stretch/>
        </p:blipFill>
        <p:spPr>
          <a:xfrm>
            <a:off x="3910726" y="-1"/>
            <a:ext cx="3726691" cy="6913283"/>
          </a:xfrm>
          <a:prstGeom prst="rect">
            <a:avLst/>
          </a:prstGeom>
        </p:spPr>
      </p:pic>
      <p:sp>
        <p:nvSpPr>
          <p:cNvPr id="3" name="TextBox 2"/>
          <p:cNvSpPr txBox="1"/>
          <p:nvPr/>
        </p:nvSpPr>
        <p:spPr>
          <a:xfrm>
            <a:off x="653143" y="2168434"/>
            <a:ext cx="3187337" cy="369332"/>
          </a:xfrm>
          <a:prstGeom prst="rect">
            <a:avLst/>
          </a:prstGeom>
          <a:noFill/>
        </p:spPr>
        <p:txBody>
          <a:bodyPr wrap="square" rtlCol="0">
            <a:spAutoFit/>
          </a:bodyPr>
          <a:lstStyle/>
          <a:p>
            <a:r>
              <a:rPr lang="en-GB" dirty="0" smtClean="0">
                <a:solidFill>
                  <a:srgbClr val="FF0000"/>
                </a:solidFill>
                <a:latin typeface="XCCW Joined 8a" panose="03050602040000000000" pitchFamily="66" charset="0"/>
              </a:rPr>
              <a:t>Your turn</a:t>
            </a:r>
            <a:endParaRPr lang="en-GB" dirty="0">
              <a:solidFill>
                <a:srgbClr val="FF0000"/>
              </a:solidFill>
              <a:latin typeface="XCCW Joined 8a" panose="03050602040000000000" pitchFamily="66" charset="0"/>
            </a:endParaRPr>
          </a:p>
        </p:txBody>
      </p:sp>
    </p:spTree>
    <p:extLst>
      <p:ext uri="{BB962C8B-B14F-4D97-AF65-F5344CB8AC3E}">
        <p14:creationId xmlns:p14="http://schemas.microsoft.com/office/powerpoint/2010/main" val="820365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4" cstate="print">
            <a:extLst>
              <a:ext uri="{28A0092B-C50C-407E-A947-70E740481C1C}">
                <a14:useLocalDpi xmlns:a14="http://schemas.microsoft.com/office/drawing/2010/main" val="0"/>
              </a:ext>
            </a:extLst>
          </a:blip>
          <a:srcRect t="6731" b="7682"/>
          <a:stretch/>
        </p:blipFill>
        <p:spPr>
          <a:xfrm>
            <a:off x="4354864" y="0"/>
            <a:ext cx="3700565" cy="6854647"/>
          </a:xfrm>
          <a:prstGeom prst="rect">
            <a:avLst/>
          </a:prstGeom>
        </p:spPr>
      </p:pic>
      <p:sp>
        <p:nvSpPr>
          <p:cNvPr id="3" name="TextBox 2"/>
          <p:cNvSpPr txBox="1"/>
          <p:nvPr/>
        </p:nvSpPr>
        <p:spPr>
          <a:xfrm>
            <a:off x="653143" y="2168434"/>
            <a:ext cx="3187337" cy="369332"/>
          </a:xfrm>
          <a:prstGeom prst="rect">
            <a:avLst/>
          </a:prstGeom>
          <a:noFill/>
        </p:spPr>
        <p:txBody>
          <a:bodyPr wrap="square" rtlCol="0">
            <a:spAutoFit/>
          </a:bodyPr>
          <a:lstStyle/>
          <a:p>
            <a:r>
              <a:rPr lang="en-GB" dirty="0" smtClean="0">
                <a:solidFill>
                  <a:srgbClr val="FF0000"/>
                </a:solidFill>
                <a:latin typeface="XCCW Joined 8a" panose="03050602040000000000" pitchFamily="66" charset="0"/>
              </a:rPr>
              <a:t>My turn</a:t>
            </a:r>
            <a:endParaRPr lang="en-GB" dirty="0">
              <a:solidFill>
                <a:srgbClr val="FF0000"/>
              </a:solidFill>
              <a:latin typeface="XCCW Joined 8a" panose="03050602040000000000" pitchFamily="66" charset="0"/>
            </a:endParaRPr>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2003129" y="2168434"/>
            <a:ext cx="487363" cy="487363"/>
          </a:xfrm>
          <a:prstGeom prst="rect">
            <a:avLst/>
          </a:prstGeom>
        </p:spPr>
      </p:pic>
    </p:spTree>
    <p:extLst>
      <p:ext uri="{BB962C8B-B14F-4D97-AF65-F5344CB8AC3E}">
        <p14:creationId xmlns:p14="http://schemas.microsoft.com/office/powerpoint/2010/main" val="282258508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38742"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b="48571"/>
          <a:stretch/>
        </p:blipFill>
        <p:spPr>
          <a:xfrm>
            <a:off x="3710430" y="-20870"/>
            <a:ext cx="4597548" cy="5117271"/>
          </a:xfrm>
          <a:prstGeom prst="rect">
            <a:avLst/>
          </a:prstGeom>
        </p:spPr>
      </p:pic>
      <p:sp>
        <p:nvSpPr>
          <p:cNvPr id="3" name="TextBox 2"/>
          <p:cNvSpPr txBox="1"/>
          <p:nvPr/>
        </p:nvSpPr>
        <p:spPr>
          <a:xfrm>
            <a:off x="653143" y="2168434"/>
            <a:ext cx="3187337" cy="369332"/>
          </a:xfrm>
          <a:prstGeom prst="rect">
            <a:avLst/>
          </a:prstGeom>
          <a:noFill/>
        </p:spPr>
        <p:txBody>
          <a:bodyPr wrap="square" rtlCol="0">
            <a:spAutoFit/>
          </a:bodyPr>
          <a:lstStyle/>
          <a:p>
            <a:r>
              <a:rPr lang="en-GB" dirty="0" smtClean="0">
                <a:solidFill>
                  <a:srgbClr val="FF0000"/>
                </a:solidFill>
                <a:latin typeface="XCCW Joined 8a" panose="03050602040000000000" pitchFamily="66" charset="0"/>
              </a:rPr>
              <a:t>Your turn</a:t>
            </a:r>
            <a:endParaRPr lang="en-GB" dirty="0">
              <a:solidFill>
                <a:srgbClr val="FF0000"/>
              </a:solidFill>
              <a:latin typeface="XCCW Joined 8a" panose="03050602040000000000" pitchFamily="66" charset="0"/>
            </a:endParaRPr>
          </a:p>
        </p:txBody>
      </p:sp>
    </p:spTree>
    <p:extLst>
      <p:ext uri="{BB962C8B-B14F-4D97-AF65-F5344CB8AC3E}">
        <p14:creationId xmlns:p14="http://schemas.microsoft.com/office/powerpoint/2010/main" val="37016957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t="5587" b="40952"/>
          <a:stretch/>
        </p:blipFill>
        <p:spPr>
          <a:xfrm>
            <a:off x="3867184" y="409302"/>
            <a:ext cx="5076519" cy="5873613"/>
          </a:xfrm>
          <a:prstGeom prst="rect">
            <a:avLst/>
          </a:prstGeom>
        </p:spPr>
      </p:pic>
      <p:sp>
        <p:nvSpPr>
          <p:cNvPr id="3" name="TextBox 2"/>
          <p:cNvSpPr txBox="1"/>
          <p:nvPr/>
        </p:nvSpPr>
        <p:spPr>
          <a:xfrm>
            <a:off x="653143" y="2168434"/>
            <a:ext cx="3187337" cy="369332"/>
          </a:xfrm>
          <a:prstGeom prst="rect">
            <a:avLst/>
          </a:prstGeom>
          <a:noFill/>
        </p:spPr>
        <p:txBody>
          <a:bodyPr wrap="square" rtlCol="0">
            <a:spAutoFit/>
          </a:bodyPr>
          <a:lstStyle/>
          <a:p>
            <a:r>
              <a:rPr lang="en-GB" dirty="0" smtClean="0">
                <a:solidFill>
                  <a:srgbClr val="FF0000"/>
                </a:solidFill>
                <a:latin typeface="XCCW Joined 8a" panose="03050602040000000000" pitchFamily="66" charset="0"/>
              </a:rPr>
              <a:t>What had happened?</a:t>
            </a:r>
            <a:endParaRPr lang="en-GB" dirty="0">
              <a:solidFill>
                <a:srgbClr val="FF0000"/>
              </a:solidFill>
              <a:latin typeface="XCCW Joined 8a" panose="03050602040000000000" pitchFamily="66" charset="0"/>
            </a:endParaRPr>
          </a:p>
        </p:txBody>
      </p:sp>
    </p:spTree>
    <p:extLst>
      <p:ext uri="{BB962C8B-B14F-4D97-AF65-F5344CB8AC3E}">
        <p14:creationId xmlns:p14="http://schemas.microsoft.com/office/powerpoint/2010/main" val="1559353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4" cstate="print">
            <a:extLst>
              <a:ext uri="{28A0092B-C50C-407E-A947-70E740481C1C}">
                <a14:useLocalDpi xmlns:a14="http://schemas.microsoft.com/office/drawing/2010/main" val="0"/>
              </a:ext>
            </a:extLst>
          </a:blip>
          <a:srcRect t="6984" b="7937"/>
          <a:stretch/>
        </p:blipFill>
        <p:spPr>
          <a:xfrm>
            <a:off x="4067481" y="0"/>
            <a:ext cx="3717982" cy="6846038"/>
          </a:xfrm>
          <a:prstGeom prst="rect">
            <a:avLst/>
          </a:prstGeom>
        </p:spPr>
      </p:pic>
      <p:sp>
        <p:nvSpPr>
          <p:cNvPr id="3" name="TextBox 2"/>
          <p:cNvSpPr txBox="1"/>
          <p:nvPr/>
        </p:nvSpPr>
        <p:spPr>
          <a:xfrm>
            <a:off x="653143" y="2168434"/>
            <a:ext cx="3187337" cy="369332"/>
          </a:xfrm>
          <a:prstGeom prst="rect">
            <a:avLst/>
          </a:prstGeom>
          <a:noFill/>
        </p:spPr>
        <p:txBody>
          <a:bodyPr wrap="square" rtlCol="0">
            <a:spAutoFit/>
          </a:bodyPr>
          <a:lstStyle/>
          <a:p>
            <a:r>
              <a:rPr lang="en-GB" dirty="0" smtClean="0">
                <a:solidFill>
                  <a:srgbClr val="FF0000"/>
                </a:solidFill>
                <a:latin typeface="XCCW Joined 8a" panose="03050602040000000000" pitchFamily="66" charset="0"/>
              </a:rPr>
              <a:t>My turn</a:t>
            </a:r>
            <a:endParaRPr lang="en-GB" dirty="0">
              <a:solidFill>
                <a:srgbClr val="FF0000"/>
              </a:solidFill>
              <a:latin typeface="XCCW Joined 8a" panose="03050602040000000000" pitchFamily="66" charset="0"/>
            </a:endParaRPr>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biLevel thresh="75000"/>
          </a:blip>
          <a:stretch>
            <a:fillRect/>
          </a:stretch>
        </p:blipFill>
        <p:spPr>
          <a:xfrm>
            <a:off x="2176508" y="2109418"/>
            <a:ext cx="487363" cy="487363"/>
          </a:xfrm>
          <a:prstGeom prst="rect">
            <a:avLst/>
          </a:prstGeom>
        </p:spPr>
      </p:pic>
    </p:spTree>
    <p:extLst>
      <p:ext uri="{BB962C8B-B14F-4D97-AF65-F5344CB8AC3E}">
        <p14:creationId xmlns:p14="http://schemas.microsoft.com/office/powerpoint/2010/main" val="276341966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51165"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t="6984" b="7047"/>
          <a:stretch/>
        </p:blipFill>
        <p:spPr>
          <a:xfrm>
            <a:off x="4023938" y="-1"/>
            <a:ext cx="3683148" cy="6852753"/>
          </a:xfrm>
          <a:prstGeom prst="rect">
            <a:avLst/>
          </a:prstGeom>
        </p:spPr>
      </p:pic>
      <p:sp>
        <p:nvSpPr>
          <p:cNvPr id="3" name="TextBox 2"/>
          <p:cNvSpPr txBox="1"/>
          <p:nvPr/>
        </p:nvSpPr>
        <p:spPr>
          <a:xfrm>
            <a:off x="653143" y="2168434"/>
            <a:ext cx="3187337" cy="369332"/>
          </a:xfrm>
          <a:prstGeom prst="rect">
            <a:avLst/>
          </a:prstGeom>
          <a:noFill/>
        </p:spPr>
        <p:txBody>
          <a:bodyPr wrap="square" rtlCol="0">
            <a:spAutoFit/>
          </a:bodyPr>
          <a:lstStyle/>
          <a:p>
            <a:r>
              <a:rPr lang="en-GB" dirty="0" smtClean="0">
                <a:solidFill>
                  <a:srgbClr val="FF0000"/>
                </a:solidFill>
                <a:latin typeface="XCCW Joined 8a" panose="03050602040000000000" pitchFamily="66" charset="0"/>
              </a:rPr>
              <a:t>Your turn</a:t>
            </a:r>
            <a:endParaRPr lang="en-GB" dirty="0">
              <a:solidFill>
                <a:srgbClr val="FF0000"/>
              </a:solidFill>
              <a:latin typeface="XCCW Joined 8a" panose="03050602040000000000" pitchFamily="66" charset="0"/>
            </a:endParaRPr>
          </a:p>
        </p:txBody>
      </p:sp>
    </p:spTree>
    <p:extLst>
      <p:ext uri="{BB962C8B-B14F-4D97-AF65-F5344CB8AC3E}">
        <p14:creationId xmlns:p14="http://schemas.microsoft.com/office/powerpoint/2010/main" val="35237606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4" cstate="print">
            <a:extLst>
              <a:ext uri="{28A0092B-C50C-407E-A947-70E740481C1C}">
                <a14:useLocalDpi xmlns:a14="http://schemas.microsoft.com/office/drawing/2010/main" val="0"/>
              </a:ext>
            </a:extLst>
          </a:blip>
          <a:srcRect b="53143"/>
          <a:stretch/>
        </p:blipFill>
        <p:spPr>
          <a:xfrm>
            <a:off x="4006521" y="0"/>
            <a:ext cx="4519171" cy="4582920"/>
          </a:xfrm>
          <a:prstGeom prst="rect">
            <a:avLst/>
          </a:prstGeom>
        </p:spPr>
      </p:pic>
      <p:sp>
        <p:nvSpPr>
          <p:cNvPr id="3" name="TextBox 2"/>
          <p:cNvSpPr txBox="1"/>
          <p:nvPr/>
        </p:nvSpPr>
        <p:spPr>
          <a:xfrm>
            <a:off x="653143" y="2168434"/>
            <a:ext cx="3187337" cy="369332"/>
          </a:xfrm>
          <a:prstGeom prst="rect">
            <a:avLst/>
          </a:prstGeom>
          <a:noFill/>
        </p:spPr>
        <p:txBody>
          <a:bodyPr wrap="square" rtlCol="0">
            <a:spAutoFit/>
          </a:bodyPr>
          <a:lstStyle/>
          <a:p>
            <a:r>
              <a:rPr lang="en-GB" dirty="0" smtClean="0">
                <a:solidFill>
                  <a:srgbClr val="FF0000"/>
                </a:solidFill>
                <a:latin typeface="XCCW Joined 8a" panose="03050602040000000000" pitchFamily="66" charset="0"/>
              </a:rPr>
              <a:t>My turn</a:t>
            </a:r>
            <a:endParaRPr lang="en-GB" dirty="0">
              <a:solidFill>
                <a:srgbClr val="FF0000"/>
              </a:solidFill>
              <a:latin typeface="XCCW Joined 8a" panose="03050602040000000000" pitchFamily="66" charset="0"/>
            </a:endParaRPr>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biLevel thresh="75000"/>
          </a:blip>
          <a:stretch>
            <a:fillRect/>
          </a:stretch>
        </p:blipFill>
        <p:spPr>
          <a:xfrm>
            <a:off x="2246811" y="2109418"/>
            <a:ext cx="487363" cy="487363"/>
          </a:xfrm>
          <a:prstGeom prst="rect">
            <a:avLst/>
          </a:prstGeom>
        </p:spPr>
      </p:pic>
    </p:spTree>
    <p:extLst>
      <p:ext uri="{BB962C8B-B14F-4D97-AF65-F5344CB8AC3E}">
        <p14:creationId xmlns:p14="http://schemas.microsoft.com/office/powerpoint/2010/main" val="223287550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66147"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Task: Press </a:t>
            </a:r>
            <a:r>
              <a:rPr lang="en-GB" b="1" u="sng" dirty="0" smtClean="0"/>
              <a:t>Conference</a:t>
            </a:r>
            <a:endParaRPr lang="en-GB" b="1" u="sng" dirty="0"/>
          </a:p>
        </p:txBody>
      </p:sp>
      <p:sp>
        <p:nvSpPr>
          <p:cNvPr id="3" name="Content Placeholder 2"/>
          <p:cNvSpPr>
            <a:spLocks noGrp="1"/>
          </p:cNvSpPr>
          <p:nvPr>
            <p:ph idx="1"/>
          </p:nvPr>
        </p:nvSpPr>
        <p:spPr>
          <a:xfrm>
            <a:off x="838200" y="1825625"/>
            <a:ext cx="5670176" cy="4351338"/>
          </a:xfrm>
        </p:spPr>
        <p:txBody>
          <a:bodyPr>
            <a:normAutofit/>
          </a:bodyPr>
          <a:lstStyle/>
          <a:p>
            <a:r>
              <a:rPr lang="en-GB" dirty="0" smtClean="0"/>
              <a:t>Imagine that Cameron </a:t>
            </a:r>
            <a:r>
              <a:rPr lang="en-GB" dirty="0" smtClean="0"/>
              <a:t>and his </a:t>
            </a:r>
            <a:r>
              <a:rPr lang="en-GB" dirty="0" smtClean="0"/>
              <a:t>family </a:t>
            </a:r>
            <a:r>
              <a:rPr lang="en-GB" dirty="0" smtClean="0"/>
              <a:t>agrees </a:t>
            </a:r>
            <a:r>
              <a:rPr lang="en-GB" dirty="0" smtClean="0"/>
              <a:t>to attend a press conference</a:t>
            </a:r>
            <a:r>
              <a:rPr lang="en-GB" dirty="0" smtClean="0"/>
              <a:t>.</a:t>
            </a:r>
            <a:endParaRPr lang="en-GB" dirty="0"/>
          </a:p>
          <a:p>
            <a:r>
              <a:rPr lang="en-GB" dirty="0" smtClean="0"/>
              <a:t>Write a list of questions you would ask </a:t>
            </a:r>
            <a:r>
              <a:rPr lang="en-GB" dirty="0" smtClean="0"/>
              <a:t>Cameron, his mum and </a:t>
            </a:r>
            <a:r>
              <a:rPr lang="en-GB" dirty="0" smtClean="0"/>
              <a:t>his dad</a:t>
            </a:r>
            <a:r>
              <a:rPr lang="en-GB" dirty="0" smtClean="0"/>
              <a:t> </a:t>
            </a:r>
            <a:r>
              <a:rPr lang="en-GB" dirty="0" smtClean="0"/>
              <a:t>as the journalists at the conference</a:t>
            </a:r>
            <a:r>
              <a:rPr lang="en-GB" dirty="0" smtClean="0"/>
              <a:t>. Then answer them in the style of the character.</a:t>
            </a:r>
          </a:p>
          <a:p>
            <a:r>
              <a:rPr lang="en-GB" dirty="0" smtClean="0"/>
              <a:t>Look at the next slide for an example.</a:t>
            </a: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032376" y="1599203"/>
            <a:ext cx="2691205" cy="3604292"/>
          </a:xfrm>
          <a:prstGeom prst="rect">
            <a:avLst/>
          </a:prstGeom>
        </p:spPr>
      </p:pic>
      <p:sp>
        <p:nvSpPr>
          <p:cNvPr id="5" name="AutoShape 2" descr="Preparing for a Successful Press Conferenc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326059230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Example</a:t>
            </a:r>
            <a:endParaRPr lang="en-GB" b="1" u="sng" dirty="0"/>
          </a:p>
        </p:txBody>
      </p:sp>
      <p:sp>
        <p:nvSpPr>
          <p:cNvPr id="3" name="Content Placeholder 2"/>
          <p:cNvSpPr>
            <a:spLocks noGrp="1"/>
          </p:cNvSpPr>
          <p:nvPr>
            <p:ph idx="1"/>
          </p:nvPr>
        </p:nvSpPr>
        <p:spPr>
          <a:xfrm>
            <a:off x="838199" y="1825625"/>
            <a:ext cx="8906691" cy="4351338"/>
          </a:xfrm>
        </p:spPr>
        <p:txBody>
          <a:bodyPr/>
          <a:lstStyle/>
          <a:p>
            <a:pPr marL="0" indent="0">
              <a:buNone/>
            </a:pPr>
            <a:r>
              <a:rPr lang="en-GB" dirty="0" smtClean="0">
                <a:solidFill>
                  <a:srgbClr val="FF0000"/>
                </a:solidFill>
              </a:rPr>
              <a:t>Reporter: Mrs Kelsey, how did you make the decision to agree for Cameron to have a pig’s heart?</a:t>
            </a:r>
          </a:p>
          <a:p>
            <a:pPr marL="0" indent="0">
              <a:buNone/>
            </a:pPr>
            <a:endParaRPr lang="en-GB" dirty="0"/>
          </a:p>
          <a:p>
            <a:pPr marL="0" indent="0">
              <a:buNone/>
            </a:pPr>
            <a:r>
              <a:rPr lang="en-GB" dirty="0" smtClean="0">
                <a:solidFill>
                  <a:srgbClr val="7030A0"/>
                </a:solidFill>
              </a:rPr>
              <a:t>Mrs Kelsey: It was a difficult decision because it had never been done before and we were worried about the risks. However, Cameron’s life was on the line so we had to take the risk as we couldn’t be sure if a suitable human heart would ever because available.</a:t>
            </a:r>
            <a:endParaRPr lang="en-GB" dirty="0">
              <a:solidFill>
                <a:srgbClr val="7030A0"/>
              </a:solidFill>
            </a:endParaRPr>
          </a:p>
        </p:txBody>
      </p:sp>
      <p:pic>
        <p:nvPicPr>
          <p:cNvPr id="1026" name="Picture 2" descr="How to Organize a Successful Press Conference | Chron.co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95369" y="82549"/>
            <a:ext cx="2619375" cy="174307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When To Hold A Press Conference - And When Not T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57244" y="4854802"/>
            <a:ext cx="2857500" cy="190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670146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110</TotalTime>
  <Words>184</Words>
  <Application>Microsoft Office PowerPoint</Application>
  <PresentationFormat>Widescreen</PresentationFormat>
  <Paragraphs>23</Paragraphs>
  <Slides>12</Slides>
  <Notes>0</Notes>
  <HiddenSlides>0</HiddenSlides>
  <MMClips>5</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Calibri Light</vt:lpstr>
      <vt:lpstr>XCCW Joined 8a</vt:lpstr>
      <vt:lpstr>Office Theme</vt:lpstr>
      <vt:lpstr>Pig Heart Boy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Task: Press Conference</vt:lpstr>
      <vt:lpstr>Example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Thursday 14th April 2016 Pig Heart Boy</dc:title>
  <dc:creator>Sammy-Jo Farrell</dc:creator>
  <cp:lastModifiedBy>Hannah Dannell</cp:lastModifiedBy>
  <cp:revision>12</cp:revision>
  <dcterms:created xsi:type="dcterms:W3CDTF">2016-04-14T07:12:20Z</dcterms:created>
  <dcterms:modified xsi:type="dcterms:W3CDTF">2020-05-21T19:48:06Z</dcterms:modified>
</cp:coreProperties>
</file>