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08" r:id="rId6"/>
    <p:sldId id="361" r:id="rId7"/>
    <p:sldId id="362" r:id="rId8"/>
    <p:sldId id="363" r:id="rId9"/>
    <p:sldId id="364" r:id="rId10"/>
    <p:sldId id="375" r:id="rId11"/>
    <p:sldId id="376" r:id="rId12"/>
    <p:sldId id="377" r:id="rId13"/>
    <p:sldId id="37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9B"/>
    <a:srgbClr val="CC99FF"/>
    <a:srgbClr val="E4C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3C7E6D-5754-4FBF-B4F5-4BF7EFBC1DA0}" v="96" dt="2018-08-24T11:39:14.037"/>
    <p1510:client id="{B86BB701-E174-44E1-82A4-B1654B0C1BBD}" v="62" dt="2018-08-24T14:28:18.2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/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</a:br>
            <a:endParaRPr lang="en-GB" sz="20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dirty="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 can locate </a:t>
            </a:r>
            <a:r>
              <a:rPr lang="en-GB" sz="540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numbers </a:t>
            </a:r>
            <a:br>
              <a:rPr lang="en-GB" sz="540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</a:br>
            <a:r>
              <a:rPr lang="en-GB" sz="540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on </a:t>
            </a:r>
            <a:r>
              <a:rPr lang="en-GB" sz="5400" dirty="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a </a:t>
            </a:r>
            <a:r>
              <a:rPr lang="en-GB" sz="540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number line</a:t>
            </a: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digit cards in order from zero to ten.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06008ED-0FCC-4D89-8625-F37DDFE5815D}"/>
              </a:ext>
            </a:extLst>
          </p:cNvPr>
          <p:cNvGrpSpPr/>
          <p:nvPr/>
        </p:nvGrpSpPr>
        <p:grpSpPr>
          <a:xfrm>
            <a:off x="752345" y="1842066"/>
            <a:ext cx="7639310" cy="3455645"/>
            <a:chOff x="720246" y="1596293"/>
            <a:chExt cx="7639310" cy="3455645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6AF1257E-6D77-439C-8199-286370A2B24C}"/>
                </a:ext>
              </a:extLst>
            </p:cNvPr>
            <p:cNvSpPr/>
            <p:nvPr/>
          </p:nvSpPr>
          <p:spPr>
            <a:xfrm>
              <a:off x="720246" y="2943836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2A97BF43-DBE9-4872-BF6B-ECEAF08C5D12}"/>
                </a:ext>
              </a:extLst>
            </p:cNvPr>
            <p:cNvSpPr/>
            <p:nvPr/>
          </p:nvSpPr>
          <p:spPr>
            <a:xfrm>
              <a:off x="1529110" y="4334486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2B72A090-4450-4E26-8113-157CE362EC62}"/>
                </a:ext>
              </a:extLst>
            </p:cNvPr>
            <p:cNvSpPr/>
            <p:nvPr/>
          </p:nvSpPr>
          <p:spPr>
            <a:xfrm>
              <a:off x="2567505" y="2853691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2197CACE-08DE-4987-9AF7-0F3EB85F4856}"/>
                </a:ext>
              </a:extLst>
            </p:cNvPr>
            <p:cNvSpPr/>
            <p:nvPr/>
          </p:nvSpPr>
          <p:spPr>
            <a:xfrm>
              <a:off x="1826454" y="1666143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3F920EC4-BD6C-461A-A2BF-65229E8C9D74}"/>
                </a:ext>
              </a:extLst>
            </p:cNvPr>
            <p:cNvSpPr/>
            <p:nvPr/>
          </p:nvSpPr>
          <p:spPr>
            <a:xfrm>
              <a:off x="3450726" y="4155343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5948E316-6FF4-41B3-BB87-FB28181C2DE2}"/>
                </a:ext>
              </a:extLst>
            </p:cNvPr>
            <p:cNvSpPr/>
            <p:nvPr/>
          </p:nvSpPr>
          <p:spPr>
            <a:xfrm>
              <a:off x="4854828" y="3132993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E37FD4A7-0DDB-4274-88A9-21328AADEB85}"/>
                </a:ext>
              </a:extLst>
            </p:cNvPr>
            <p:cNvSpPr/>
            <p:nvPr/>
          </p:nvSpPr>
          <p:spPr>
            <a:xfrm>
              <a:off x="4083912" y="2119534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689EE130-652D-4287-A4BE-4DBEBC815ECF}"/>
                </a:ext>
              </a:extLst>
            </p:cNvPr>
            <p:cNvSpPr/>
            <p:nvPr/>
          </p:nvSpPr>
          <p:spPr>
            <a:xfrm>
              <a:off x="5723981" y="1596293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95D6BE06-4C8F-4296-988A-F3B8ABA8FF7F}"/>
                </a:ext>
              </a:extLst>
            </p:cNvPr>
            <p:cNvSpPr/>
            <p:nvPr/>
          </p:nvSpPr>
          <p:spPr>
            <a:xfrm>
              <a:off x="5990008" y="3929869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BB7042D-DAF8-4E76-B395-70520256BD82}"/>
                </a:ext>
              </a:extLst>
            </p:cNvPr>
            <p:cNvSpPr/>
            <p:nvPr/>
          </p:nvSpPr>
          <p:spPr>
            <a:xfrm>
              <a:off x="7726370" y="3506764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A47F047F-952E-4349-AB40-0EBE7A7600D8}"/>
                </a:ext>
              </a:extLst>
            </p:cNvPr>
            <p:cNvSpPr/>
            <p:nvPr/>
          </p:nvSpPr>
          <p:spPr>
            <a:xfrm>
              <a:off x="6890275" y="2313745"/>
              <a:ext cx="633186" cy="71745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digit cards in order from zero to ten.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Now it is a number line.</a:t>
            </a:r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D2D2029-B2E4-4B95-A75C-DB21E6666F62}"/>
              </a:ext>
            </a:extLst>
          </p:cNvPr>
          <p:cNvGrpSpPr/>
          <p:nvPr/>
        </p:nvGrpSpPr>
        <p:grpSpPr>
          <a:xfrm>
            <a:off x="454244" y="3704493"/>
            <a:ext cx="8235512" cy="717452"/>
            <a:chOff x="454244" y="2180493"/>
            <a:chExt cx="8235512" cy="717452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6AF1257E-6D77-439C-8199-286370A2B24C}"/>
                </a:ext>
              </a:extLst>
            </p:cNvPr>
            <p:cNvSpPr/>
            <p:nvPr/>
          </p:nvSpPr>
          <p:spPr>
            <a:xfrm>
              <a:off x="454244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2A97BF43-DBE9-4872-BF6B-ECEAF08C5D12}"/>
                </a:ext>
              </a:extLst>
            </p:cNvPr>
            <p:cNvSpPr/>
            <p:nvPr/>
          </p:nvSpPr>
          <p:spPr>
            <a:xfrm>
              <a:off x="1214477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2B72A090-4450-4E26-8113-157CE362EC62}"/>
                </a:ext>
              </a:extLst>
            </p:cNvPr>
            <p:cNvSpPr/>
            <p:nvPr/>
          </p:nvSpPr>
          <p:spPr>
            <a:xfrm>
              <a:off x="2734943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2197CACE-08DE-4987-9AF7-0F3EB85F4856}"/>
                </a:ext>
              </a:extLst>
            </p:cNvPr>
            <p:cNvSpPr/>
            <p:nvPr/>
          </p:nvSpPr>
          <p:spPr>
            <a:xfrm>
              <a:off x="1974710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3F920EC4-BD6C-461A-A2BF-65229E8C9D74}"/>
                </a:ext>
              </a:extLst>
            </p:cNvPr>
            <p:cNvSpPr/>
            <p:nvPr/>
          </p:nvSpPr>
          <p:spPr>
            <a:xfrm>
              <a:off x="3495176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5948E316-6FF4-41B3-BB87-FB28181C2DE2}"/>
                </a:ext>
              </a:extLst>
            </p:cNvPr>
            <p:cNvSpPr/>
            <p:nvPr/>
          </p:nvSpPr>
          <p:spPr>
            <a:xfrm>
              <a:off x="5015642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E37FD4A7-0DDB-4274-88A9-21328AADEB85}"/>
                </a:ext>
              </a:extLst>
            </p:cNvPr>
            <p:cNvSpPr/>
            <p:nvPr/>
          </p:nvSpPr>
          <p:spPr>
            <a:xfrm>
              <a:off x="4255409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689EE130-652D-4287-A4BE-4DBEBC815ECF}"/>
                </a:ext>
              </a:extLst>
            </p:cNvPr>
            <p:cNvSpPr/>
            <p:nvPr/>
          </p:nvSpPr>
          <p:spPr>
            <a:xfrm>
              <a:off x="5775875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95D6BE06-4C8F-4296-988A-F3B8ABA8FF7F}"/>
                </a:ext>
              </a:extLst>
            </p:cNvPr>
            <p:cNvSpPr/>
            <p:nvPr/>
          </p:nvSpPr>
          <p:spPr>
            <a:xfrm>
              <a:off x="6536108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BB7042D-DAF8-4E76-B395-70520256BD82}"/>
                </a:ext>
              </a:extLst>
            </p:cNvPr>
            <p:cNvSpPr/>
            <p:nvPr/>
          </p:nvSpPr>
          <p:spPr>
            <a:xfrm>
              <a:off x="8056570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A47F047F-952E-4349-AB40-0EBE7A7600D8}"/>
                </a:ext>
              </a:extLst>
            </p:cNvPr>
            <p:cNvSpPr/>
            <p:nvPr/>
          </p:nvSpPr>
          <p:spPr>
            <a:xfrm>
              <a:off x="7296341" y="2180493"/>
              <a:ext cx="633186" cy="717452"/>
            </a:xfrm>
            <a:prstGeom prst="roundRect">
              <a:avLst/>
            </a:prstGeom>
            <a:solidFill>
              <a:srgbClr val="FF9B9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7729A0-4579-4879-9A52-B78FBD76A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233468"/>
              </p:ext>
            </p:extLst>
          </p:nvPr>
        </p:nvGraphicFramePr>
        <p:xfrm>
          <a:off x="454244" y="3281970"/>
          <a:ext cx="82355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955">
                  <a:extLst>
                    <a:ext uri="{9D8B030D-6E8A-4147-A177-3AD203B41FA5}">
                      <a16:colId xmlns:a16="http://schemas.microsoft.com/office/drawing/2014/main" val="2956085697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2363583195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1073735492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2124080811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3008546052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1170804100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2116077416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287734573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645807971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299141172"/>
                    </a:ext>
                  </a:extLst>
                </a:gridCol>
                <a:gridCol w="763561">
                  <a:extLst>
                    <a:ext uri="{9D8B030D-6E8A-4147-A177-3AD203B41FA5}">
                      <a16:colId xmlns:a16="http://schemas.microsoft.com/office/drawing/2014/main" val="1680641678"/>
                    </a:ext>
                  </a:extLst>
                </a:gridCol>
                <a:gridCol w="299955">
                  <a:extLst>
                    <a:ext uri="{9D8B030D-6E8A-4147-A177-3AD203B41FA5}">
                      <a16:colId xmlns:a16="http://schemas.microsoft.com/office/drawing/2014/main" val="2969292035"/>
                    </a:ext>
                  </a:extLst>
                </a:gridCol>
              </a:tblGrid>
              <a:tr h="185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7086872"/>
                  </a:ext>
                </a:extLst>
              </a:tr>
            </a:tbl>
          </a:graphicData>
        </a:graphic>
      </p:graphicFrame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F4898BAB-A82C-4F89-BBE1-392053E597AF}"/>
              </a:ext>
            </a:extLst>
          </p:cNvPr>
          <p:cNvSpPr/>
          <p:nvPr/>
        </p:nvSpPr>
        <p:spPr>
          <a:xfrm rot="16200000">
            <a:off x="349344" y="3182105"/>
            <a:ext cx="133584" cy="19083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D0FA0B6B-B665-401E-8E26-CAFCFBCB50C5}"/>
              </a:ext>
            </a:extLst>
          </p:cNvPr>
          <p:cNvSpPr/>
          <p:nvPr/>
        </p:nvSpPr>
        <p:spPr>
          <a:xfrm rot="5400000" flipH="1">
            <a:off x="8661072" y="3182105"/>
            <a:ext cx="133584" cy="19083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77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defTabSz="68580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Circle the number seven on the number line below.</a:t>
            </a: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defTabSz="68580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Circle the number two on the number line below.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AC1DC44-E1B0-4BC4-9CCC-0238230F220D}"/>
              </a:ext>
            </a:extLst>
          </p:cNvPr>
          <p:cNvGraphicFramePr>
            <a:graphicFrameLocks noGrp="1"/>
          </p:cNvGraphicFramePr>
          <p:nvPr/>
        </p:nvGraphicFramePr>
        <p:xfrm>
          <a:off x="1224891" y="1727341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D15B5CBA-CCAF-451F-9AB1-984AFEFEC9BC}"/>
              </a:ext>
            </a:extLst>
          </p:cNvPr>
          <p:cNvGrpSpPr/>
          <p:nvPr/>
        </p:nvGrpSpPr>
        <p:grpSpPr>
          <a:xfrm>
            <a:off x="1015422" y="2062621"/>
            <a:ext cx="6726498" cy="442364"/>
            <a:chOff x="261949" y="1432889"/>
            <a:chExt cx="3058580" cy="19147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F7A907BF-C978-4057-9606-C42D8AEFE706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3C95DE54-C426-44D1-8EB5-B3397F7FB8B9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84808C2-F2EB-4290-A22D-A419348E3FD0}"/>
                </a:ext>
              </a:extLst>
            </p:cNvPr>
            <p:cNvSpPr/>
            <p:nvPr/>
          </p:nvSpPr>
          <p:spPr>
            <a:xfrm>
              <a:off x="82589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6C700BE-AE32-4C27-BE73-F95372819549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C39A8B3-A40F-4955-918C-19ABC2ECECAF}"/>
                </a:ext>
              </a:extLst>
            </p:cNvPr>
            <p:cNvSpPr/>
            <p:nvPr/>
          </p:nvSpPr>
          <p:spPr>
            <a:xfrm>
              <a:off x="112411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AE039D58-21FA-4272-A189-6942F7919CB2}"/>
                </a:ext>
              </a:extLst>
            </p:cNvPr>
            <p:cNvSpPr/>
            <p:nvPr/>
          </p:nvSpPr>
          <p:spPr>
            <a:xfrm>
              <a:off x="170282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AB876B24-8628-4D8D-B913-0ECA81159520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0E15B761-1C9A-4711-B7B2-9A11BF33DB99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BA9E7B35-31F0-4285-B3F5-4DA5F7D9CECF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85C8DB1-768D-4392-8AC7-1DF10E9DB41C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A2A8F9D1-49F5-4490-AC16-B89868E591AE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C2407769-594D-4863-860A-7AA30FADD641}"/>
              </a:ext>
            </a:extLst>
          </p:cNvPr>
          <p:cNvGraphicFramePr>
            <a:graphicFrameLocks noGrp="1"/>
          </p:cNvGraphicFramePr>
          <p:nvPr/>
        </p:nvGraphicFramePr>
        <p:xfrm>
          <a:off x="1224891" y="4026171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39" name="Group 38">
            <a:extLst>
              <a:ext uri="{FF2B5EF4-FFF2-40B4-BE49-F238E27FC236}">
                <a16:creationId xmlns:a16="http://schemas.microsoft.com/office/drawing/2014/main" id="{68FBD68E-31B4-495D-BE82-17D3552A6E10}"/>
              </a:ext>
            </a:extLst>
          </p:cNvPr>
          <p:cNvGrpSpPr/>
          <p:nvPr/>
        </p:nvGrpSpPr>
        <p:grpSpPr>
          <a:xfrm>
            <a:off x="1015422" y="4361451"/>
            <a:ext cx="6726498" cy="442364"/>
            <a:chOff x="261949" y="1432889"/>
            <a:chExt cx="3058580" cy="191476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005AFFF-CDE8-495A-9DE8-41B2A6A13DD2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5ED165BF-8555-437E-9C0E-BB4BF38880B4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EF2DDB5F-5A65-4E47-B4CF-06AF2FA66C7A}"/>
                </a:ext>
              </a:extLst>
            </p:cNvPr>
            <p:cNvSpPr/>
            <p:nvPr/>
          </p:nvSpPr>
          <p:spPr>
            <a:xfrm>
              <a:off x="83282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D9B1C33C-4487-4732-99E1-996A4D7BD123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AEE1E660-C717-47F0-B17A-2545465772A8}"/>
                </a:ext>
              </a:extLst>
            </p:cNvPr>
            <p:cNvSpPr/>
            <p:nvPr/>
          </p:nvSpPr>
          <p:spPr>
            <a:xfrm>
              <a:off x="111718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77A3EBC9-E7A6-4B7D-8F6E-3D8610275297}"/>
                </a:ext>
              </a:extLst>
            </p:cNvPr>
            <p:cNvSpPr/>
            <p:nvPr/>
          </p:nvSpPr>
          <p:spPr>
            <a:xfrm>
              <a:off x="170975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D42D2C8E-5125-4BDA-91F6-D2E54C7D1713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25DF9081-2FC7-4E0F-95E0-1B2016A015AB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1163405-BCF1-44DC-B1B0-9C062F0DFA27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84694663-F773-4CC4-880F-BB1E0211EF07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DBE3EF96-7D75-4C01-81BD-EE472D05E9AC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742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Circle the </a:t>
            </a: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smallest number on the number </a:t>
            </a:r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line.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C4AEFC4-EAE4-4AF5-891D-886034D0C4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607926"/>
              </p:ext>
            </p:extLst>
          </p:nvPr>
        </p:nvGraphicFramePr>
        <p:xfrm>
          <a:off x="1461633" y="2655457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8A305F84-FF13-464F-9B4D-88479B491D66}"/>
              </a:ext>
            </a:extLst>
          </p:cNvPr>
          <p:cNvGrpSpPr/>
          <p:nvPr/>
        </p:nvGrpSpPr>
        <p:grpSpPr>
          <a:xfrm>
            <a:off x="1252164" y="2990737"/>
            <a:ext cx="6726498" cy="442364"/>
            <a:chOff x="261949" y="1432889"/>
            <a:chExt cx="3058580" cy="191476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80EDD8D-3BAD-4B34-B801-9163040359C9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3125CF7A-2553-4156-8C04-66B04AE3DCF2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E5FA2D84-D757-49BF-A8E8-0B5B5955EF74}"/>
                </a:ext>
              </a:extLst>
            </p:cNvPr>
            <p:cNvSpPr/>
            <p:nvPr/>
          </p:nvSpPr>
          <p:spPr>
            <a:xfrm>
              <a:off x="83282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1AFEF073-2925-42C3-9861-12C5DCDA0411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D93B89DE-67A2-4D3A-93D8-FED215F80F14}"/>
                </a:ext>
              </a:extLst>
            </p:cNvPr>
            <p:cNvSpPr/>
            <p:nvPr/>
          </p:nvSpPr>
          <p:spPr>
            <a:xfrm>
              <a:off x="111718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556852D5-E5D5-42BF-95CA-137239B77588}"/>
                </a:ext>
              </a:extLst>
            </p:cNvPr>
            <p:cNvSpPr/>
            <p:nvPr/>
          </p:nvSpPr>
          <p:spPr>
            <a:xfrm>
              <a:off x="170975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D5ABF0B5-2AD9-488E-B60D-70CA6D1CFE75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5F3A6BD6-4A7D-47FD-A7B4-CD6863BFB917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85EA790C-98CC-4573-BDCC-6773A2DF0774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82A72DA5-E2D5-4AA8-A734-DC15D2B73EC6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B94E1416-CFEC-4797-8B24-B68AA80B8F84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626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Circle the </a:t>
            </a: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number that is one more than </a:t>
            </a:r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nine.</a:t>
            </a:r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AA38EB-C8A9-438E-8999-3F986C864F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718680"/>
              </p:ext>
            </p:extLst>
          </p:nvPr>
        </p:nvGraphicFramePr>
        <p:xfrm>
          <a:off x="1461633" y="2655457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D875E146-68E0-4205-B1BD-D72CF380A27F}"/>
              </a:ext>
            </a:extLst>
          </p:cNvPr>
          <p:cNvGrpSpPr/>
          <p:nvPr/>
        </p:nvGrpSpPr>
        <p:grpSpPr>
          <a:xfrm>
            <a:off x="1252164" y="2990737"/>
            <a:ext cx="6726498" cy="442364"/>
            <a:chOff x="261949" y="1432889"/>
            <a:chExt cx="3058580" cy="19147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61255FA-8D57-41C9-96B1-513F8D57102A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2BCE48E-DAC1-43E4-B182-E94BC626D939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EF4DFCE7-2295-4A30-A8A4-E8DEC8E0196B}"/>
                </a:ext>
              </a:extLst>
            </p:cNvPr>
            <p:cNvSpPr/>
            <p:nvPr/>
          </p:nvSpPr>
          <p:spPr>
            <a:xfrm>
              <a:off x="83282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3F39353-F4F5-4387-B284-487305947BB0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056B1681-CBF7-4170-9672-76011D5E2917}"/>
                </a:ext>
              </a:extLst>
            </p:cNvPr>
            <p:cNvSpPr/>
            <p:nvPr/>
          </p:nvSpPr>
          <p:spPr>
            <a:xfrm>
              <a:off x="111718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5DC41D4F-9293-4945-AD10-A8092DBAA029}"/>
                </a:ext>
              </a:extLst>
            </p:cNvPr>
            <p:cNvSpPr/>
            <p:nvPr/>
          </p:nvSpPr>
          <p:spPr>
            <a:xfrm>
              <a:off x="170975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1C0D801D-85A6-4710-BFD2-57BEEF750880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0FDF35DB-607F-4CDE-8D5E-C895971BF7DA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23E2037B-6EA3-4C0B-8BB4-5B17B5187DD8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5F49333-EF69-4ADE-9CD8-68AFB65586F2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C52EAF1B-9150-4ACD-B080-9A216C036836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290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78A7DBC-328E-454F-A540-7208372C6004}"/>
              </a:ext>
            </a:extLst>
          </p:cNvPr>
          <p:cNvGrpSpPr/>
          <p:nvPr/>
        </p:nvGrpSpPr>
        <p:grpSpPr>
          <a:xfrm>
            <a:off x="2166117" y="1535348"/>
            <a:ext cx="4738744" cy="2008502"/>
            <a:chOff x="289611" y="678829"/>
            <a:chExt cx="2844397" cy="1205589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13ACF43-1A05-4CA3-AFCF-68F5D6D6A2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14" b="92732" l="8580" r="94076">
                          <a14:foregroundMark x1="79469" y1="21554" x2="79469" y2="21554"/>
                          <a14:foregroundMark x1="78243" y1="11529" x2="78243" y2="11529"/>
                          <a14:foregroundMark x1="89377" y1="16917" x2="89377" y2="16917"/>
                          <a14:foregroundMark x1="78345" y1="5514" x2="78345" y2="5514"/>
                          <a14:foregroundMark x1="62921" y1="14912" x2="62921" y2="14912"/>
                          <a14:foregroundMark x1="94076" y1="18045" x2="94076" y2="18045"/>
                          <a14:foregroundMark x1="88355" y1="20802" x2="88355" y2="20802"/>
                          <a14:foregroundMark x1="75996" y1="37218" x2="75996" y2="37218"/>
                          <a14:foregroundMark x1="75996" y1="60150" x2="75996" y2="60150"/>
                          <a14:foregroundMark x1="73647" y1="86466" x2="73647" y2="86466"/>
                          <a14:foregroundMark x1="73647" y1="91604" x2="73647" y2="91604"/>
                          <a14:foregroundMark x1="80592" y1="92732" x2="80592" y2="92732"/>
                          <a14:foregroundMark x1="80184" y1="87594" x2="80184" y2="87594"/>
                          <a14:foregroundMark x1="72012" y1="36717" x2="67518" y2="38471"/>
                          <a14:foregroundMark x1="80592" y1="59273" x2="74464" y2="60652"/>
                          <a14:foregroundMark x1="74464" y1="60652" x2="74770" y2="69048"/>
                          <a14:foregroundMark x1="74770" y1="69048" x2="79060" y2="62907"/>
                          <a14:foregroundMark x1="79060" y1="62907" x2="76813" y2="60025"/>
                          <a14:foregroundMark x1="75179" y1="28446" x2="77732" y2="22180"/>
                          <a14:foregroundMark x1="77732" y1="22180" x2="74055" y2="16291"/>
                          <a14:foregroundMark x1="74055" y1="16291" x2="69663" y2="21303"/>
                          <a14:foregroundMark x1="69663" y1="21303" x2="75179" y2="24561"/>
                          <a14:foregroundMark x1="75179" y1="24561" x2="78345" y2="22932"/>
                          <a14:foregroundMark x1="83657" y1="33960" x2="77324" y2="34712"/>
                          <a14:foregroundMark x1="77324" y1="34712" x2="76813" y2="41729"/>
                          <a14:foregroundMark x1="76813" y1="41729" x2="81614" y2="46617"/>
                          <a14:foregroundMark x1="81614" y1="46617" x2="86823" y2="42607"/>
                          <a14:foregroundMark x1="86823" y1="42607" x2="84883" y2="35338"/>
                          <a14:foregroundMark x1="84883" y1="35338" x2="81103" y2="32707"/>
                          <a14:foregroundMark x1="8580" y1="32331" x2="8580" y2="32331"/>
                          <a14:foregroundMark x1="28192" y1="35464" x2="9091" y2="34211"/>
                          <a14:foregroundMark x1="9091" y1="34211" x2="12870" y2="40727"/>
                          <a14:foregroundMark x1="12870" y1="40727" x2="18284" y2="43484"/>
                          <a14:foregroundMark x1="18284" y1="43484" x2="24617" y2="43734"/>
                          <a14:foregroundMark x1="24617" y1="43734" x2="28805" y2="38471"/>
                          <a14:foregroundMark x1="28805" y1="38471" x2="26966" y2="36090"/>
                          <a14:foregroundMark x1="19714" y1="62782" x2="19408" y2="63534"/>
                          <a14:foregroundMark x1="24821" y1="62782" x2="18999" y2="58396"/>
                          <a14:foregroundMark x1="18999" y1="58396" x2="16854" y2="66541"/>
                          <a14:foregroundMark x1="16854" y1="66541" x2="19612" y2="74311"/>
                          <a14:foregroundMark x1="19612" y1="74311" x2="25638" y2="73684"/>
                          <a14:foregroundMark x1="25638" y1="73684" x2="26251" y2="65915"/>
                          <a14:foregroundMark x1="26251" y1="65915" x2="22983" y2="62155"/>
                          <a14:foregroundMark x1="33504" y1="72556" x2="33504" y2="72556"/>
                          <a14:foregroundMark x1="10827" y1="67794" x2="10827" y2="67794"/>
                          <a14:foregroundMark x1="10827" y1="67794" x2="10010" y2="70050"/>
                          <a14:foregroundMark x1="12870" y1="61779" x2="12870" y2="61779"/>
                          <a14:foregroundMark x1="12257" y1="61779" x2="12257" y2="61779"/>
                          <a14:foregroundMark x1="30133" y1="61905" x2="30133" y2="61905"/>
                        </a14:backgroundRemoval>
                      </a14:imgEffect>
                    </a14:imgLayer>
                  </a14:imgProps>
                </a:ext>
              </a:extLst>
            </a:blip>
            <a:srcRect r="51834"/>
            <a:stretch/>
          </p:blipFill>
          <p:spPr>
            <a:xfrm>
              <a:off x="289611" y="678829"/>
              <a:ext cx="712394" cy="1205589"/>
            </a:xfrm>
            <a:prstGeom prst="rect">
              <a:avLst/>
            </a:prstGeom>
          </p:spPr>
        </p:pic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1747187A-82E5-4BB8-81AA-09F00FACA726}"/>
                </a:ext>
              </a:extLst>
            </p:cNvPr>
            <p:cNvSpPr/>
            <p:nvPr/>
          </p:nvSpPr>
          <p:spPr>
            <a:xfrm>
              <a:off x="1274392" y="872469"/>
              <a:ext cx="1859616" cy="910565"/>
            </a:xfrm>
            <a:prstGeom prst="wedgeRoundRectCallout">
              <a:avLst>
                <a:gd name="adj1" fmla="val -69236"/>
                <a:gd name="adj2" fmla="val -15424"/>
                <a:gd name="adj3" fmla="val 1666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The arrow is pointing at number 2.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F2A89E79-4AD6-4A3F-ADED-8C639064CC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38" y="139959"/>
            <a:ext cx="8913124" cy="63221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F7EAA82-FD5C-48C6-AE3C-F6B2BEC4C1F6}"/>
              </a:ext>
            </a:extLst>
          </p:cNvPr>
          <p:cNvGraphicFramePr>
            <a:graphicFrameLocks noGrp="1"/>
          </p:cNvGraphicFramePr>
          <p:nvPr/>
        </p:nvGraphicFramePr>
        <p:xfrm>
          <a:off x="1528700" y="4144802"/>
          <a:ext cx="60866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866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3042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D5C0B61-E414-46E1-990A-9C20C469901E}"/>
              </a:ext>
            </a:extLst>
          </p:cNvPr>
          <p:cNvCxnSpPr/>
          <p:nvPr/>
        </p:nvCxnSpPr>
        <p:spPr>
          <a:xfrm>
            <a:off x="2747168" y="3797557"/>
            <a:ext cx="0" cy="3472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C0D13ED-C48C-46DB-8E22-6956A883B82D}"/>
              </a:ext>
            </a:extLst>
          </p:cNvPr>
          <p:cNvSpPr/>
          <p:nvPr/>
        </p:nvSpPr>
        <p:spPr>
          <a:xfrm>
            <a:off x="1365331" y="4513474"/>
            <a:ext cx="298859" cy="3172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855377C-0D61-4544-BF9B-14A0DDBBB23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Joseph says:</a:t>
            </a: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Is he correct? Explain why.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83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78A7DBC-328E-454F-A540-7208372C6004}"/>
              </a:ext>
            </a:extLst>
          </p:cNvPr>
          <p:cNvGrpSpPr/>
          <p:nvPr/>
        </p:nvGrpSpPr>
        <p:grpSpPr>
          <a:xfrm>
            <a:off x="2166117" y="1535348"/>
            <a:ext cx="4738744" cy="2008502"/>
            <a:chOff x="289611" y="678829"/>
            <a:chExt cx="2844397" cy="1205589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13ACF43-1A05-4CA3-AFCF-68F5D6D6A2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514" b="92732" l="8580" r="94076">
                          <a14:foregroundMark x1="79469" y1="21554" x2="79469" y2="21554"/>
                          <a14:foregroundMark x1="78243" y1="11529" x2="78243" y2="11529"/>
                          <a14:foregroundMark x1="89377" y1="16917" x2="89377" y2="16917"/>
                          <a14:foregroundMark x1="78345" y1="5514" x2="78345" y2="5514"/>
                          <a14:foregroundMark x1="62921" y1="14912" x2="62921" y2="14912"/>
                          <a14:foregroundMark x1="94076" y1="18045" x2="94076" y2="18045"/>
                          <a14:foregroundMark x1="88355" y1="20802" x2="88355" y2="20802"/>
                          <a14:foregroundMark x1="75996" y1="37218" x2="75996" y2="37218"/>
                          <a14:foregroundMark x1="75996" y1="60150" x2="75996" y2="60150"/>
                          <a14:foregroundMark x1="73647" y1="86466" x2="73647" y2="86466"/>
                          <a14:foregroundMark x1="73647" y1="91604" x2="73647" y2="91604"/>
                          <a14:foregroundMark x1="80592" y1="92732" x2="80592" y2="92732"/>
                          <a14:foregroundMark x1="80184" y1="87594" x2="80184" y2="87594"/>
                          <a14:foregroundMark x1="72012" y1="36717" x2="67518" y2="38471"/>
                          <a14:foregroundMark x1="80592" y1="59273" x2="74464" y2="60652"/>
                          <a14:foregroundMark x1="74464" y1="60652" x2="74770" y2="69048"/>
                          <a14:foregroundMark x1="74770" y1="69048" x2="79060" y2="62907"/>
                          <a14:foregroundMark x1="79060" y1="62907" x2="76813" y2="60025"/>
                          <a14:foregroundMark x1="75179" y1="28446" x2="77732" y2="22180"/>
                          <a14:foregroundMark x1="77732" y1="22180" x2="74055" y2="16291"/>
                          <a14:foregroundMark x1="74055" y1="16291" x2="69663" y2="21303"/>
                          <a14:foregroundMark x1="69663" y1="21303" x2="75179" y2="24561"/>
                          <a14:foregroundMark x1="75179" y1="24561" x2="78345" y2="22932"/>
                          <a14:foregroundMark x1="83657" y1="33960" x2="77324" y2="34712"/>
                          <a14:foregroundMark x1="77324" y1="34712" x2="76813" y2="41729"/>
                          <a14:foregroundMark x1="76813" y1="41729" x2="81614" y2="46617"/>
                          <a14:foregroundMark x1="81614" y1="46617" x2="86823" y2="42607"/>
                          <a14:foregroundMark x1="86823" y1="42607" x2="84883" y2="35338"/>
                          <a14:foregroundMark x1="84883" y1="35338" x2="81103" y2="32707"/>
                          <a14:foregroundMark x1="8580" y1="32331" x2="8580" y2="32331"/>
                          <a14:foregroundMark x1="28192" y1="35464" x2="9091" y2="34211"/>
                          <a14:foregroundMark x1="9091" y1="34211" x2="12870" y2="40727"/>
                          <a14:foregroundMark x1="12870" y1="40727" x2="18284" y2="43484"/>
                          <a14:foregroundMark x1="18284" y1="43484" x2="24617" y2="43734"/>
                          <a14:foregroundMark x1="24617" y1="43734" x2="28805" y2="38471"/>
                          <a14:foregroundMark x1="28805" y1="38471" x2="26966" y2="36090"/>
                          <a14:foregroundMark x1="19714" y1="62782" x2="19408" y2="63534"/>
                          <a14:foregroundMark x1="24821" y1="62782" x2="18999" y2="58396"/>
                          <a14:foregroundMark x1="18999" y1="58396" x2="16854" y2="66541"/>
                          <a14:foregroundMark x1="16854" y1="66541" x2="19612" y2="74311"/>
                          <a14:foregroundMark x1="19612" y1="74311" x2="25638" y2="73684"/>
                          <a14:foregroundMark x1="25638" y1="73684" x2="26251" y2="65915"/>
                          <a14:foregroundMark x1="26251" y1="65915" x2="22983" y2="62155"/>
                          <a14:foregroundMark x1="33504" y1="72556" x2="33504" y2="72556"/>
                          <a14:foregroundMark x1="10827" y1="67794" x2="10827" y2="67794"/>
                          <a14:foregroundMark x1="10827" y1="67794" x2="10010" y2="70050"/>
                          <a14:foregroundMark x1="12870" y1="61779" x2="12870" y2="61779"/>
                          <a14:foregroundMark x1="12257" y1="61779" x2="12257" y2="61779"/>
                          <a14:foregroundMark x1="30133" y1="61905" x2="30133" y2="61905"/>
                        </a14:backgroundRemoval>
                      </a14:imgEffect>
                    </a14:imgLayer>
                  </a14:imgProps>
                </a:ext>
              </a:extLst>
            </a:blip>
            <a:srcRect r="51834"/>
            <a:stretch/>
          </p:blipFill>
          <p:spPr>
            <a:xfrm>
              <a:off x="289611" y="678829"/>
              <a:ext cx="712394" cy="1205589"/>
            </a:xfrm>
            <a:prstGeom prst="rect">
              <a:avLst/>
            </a:prstGeom>
          </p:spPr>
        </p:pic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1747187A-82E5-4BB8-81AA-09F00FACA726}"/>
                </a:ext>
              </a:extLst>
            </p:cNvPr>
            <p:cNvSpPr/>
            <p:nvPr/>
          </p:nvSpPr>
          <p:spPr>
            <a:xfrm>
              <a:off x="1274392" y="872469"/>
              <a:ext cx="1859616" cy="910565"/>
            </a:xfrm>
            <a:prstGeom prst="wedgeRoundRectCallout">
              <a:avLst>
                <a:gd name="adj1" fmla="val -69236"/>
                <a:gd name="adj2" fmla="val -15424"/>
                <a:gd name="adj3" fmla="val 1666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The arrow is pointing at number 2.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F2A89E79-4AD6-4A3F-ADED-8C639064CC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38" y="139959"/>
            <a:ext cx="8913124" cy="63221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F7EAA82-FD5C-48C6-AE3C-F6B2BEC4C1F6}"/>
              </a:ext>
            </a:extLst>
          </p:cNvPr>
          <p:cNvGraphicFramePr>
            <a:graphicFrameLocks noGrp="1"/>
          </p:cNvGraphicFramePr>
          <p:nvPr/>
        </p:nvGraphicFramePr>
        <p:xfrm>
          <a:off x="1528700" y="4144802"/>
          <a:ext cx="60866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866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0866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3042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D5C0B61-E414-46E1-990A-9C20C469901E}"/>
              </a:ext>
            </a:extLst>
          </p:cNvPr>
          <p:cNvCxnSpPr/>
          <p:nvPr/>
        </p:nvCxnSpPr>
        <p:spPr>
          <a:xfrm>
            <a:off x="2747168" y="3797557"/>
            <a:ext cx="0" cy="3472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C0D13ED-C48C-46DB-8E22-6956A883B82D}"/>
              </a:ext>
            </a:extLst>
          </p:cNvPr>
          <p:cNvSpPr/>
          <p:nvPr/>
        </p:nvSpPr>
        <p:spPr>
          <a:xfrm>
            <a:off x="1365331" y="4513474"/>
            <a:ext cx="298859" cy="3172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855377C-0D61-4544-BF9B-14A0DDBBB23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Joseph says:</a:t>
            </a: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Is he correct? Explain why.</a:t>
            </a:r>
          </a:p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Joseph is correct as the number line goes 0, 1, 2.</a:t>
            </a:r>
          </a:p>
          <a:p>
            <a:endParaRPr lang="en-GB" sz="28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78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507F56F8-30E0-48EA-ADB3-70EDE4520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959"/>
            <a:ext cx="8913124" cy="63221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FCED2D7E-4D59-4C36-81F7-7056F2F26D6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Michael draws a number line and shows it to Rick.  Rick notices that Michael has made a mistake. What has Michael done wrong on his number line?</a:t>
            </a: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0002C69-32DB-497B-A054-B53E2C0DD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448595"/>
              </p:ext>
            </p:extLst>
          </p:nvPr>
        </p:nvGraphicFramePr>
        <p:xfrm>
          <a:off x="578939" y="3162470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42" name="Group 41">
            <a:extLst>
              <a:ext uri="{FF2B5EF4-FFF2-40B4-BE49-F238E27FC236}">
                <a16:creationId xmlns:a16="http://schemas.microsoft.com/office/drawing/2014/main" id="{331D44AE-9D3F-4A3F-B9C6-E72C3E28C018}"/>
              </a:ext>
            </a:extLst>
          </p:cNvPr>
          <p:cNvGrpSpPr/>
          <p:nvPr/>
        </p:nvGrpSpPr>
        <p:grpSpPr>
          <a:xfrm>
            <a:off x="369470" y="3497750"/>
            <a:ext cx="6726498" cy="442364"/>
            <a:chOff x="261949" y="1432889"/>
            <a:chExt cx="3058580" cy="191476"/>
          </a:xfrm>
        </p:grpSpPr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FCFBA78F-3A78-4D95-BC5D-8BE6537D6A67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D2B44F89-83A5-414E-8900-35F66369A215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CFD4955E-E88B-4104-9327-E89ED8F4B1C0}"/>
                </a:ext>
              </a:extLst>
            </p:cNvPr>
            <p:cNvSpPr/>
            <p:nvPr/>
          </p:nvSpPr>
          <p:spPr>
            <a:xfrm>
              <a:off x="83282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1A4C6BCE-5CAB-472E-9CF5-6415DDA97FC8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B3E04B28-65E5-4E8B-ADC9-7404E6383567}"/>
                </a:ext>
              </a:extLst>
            </p:cNvPr>
            <p:cNvSpPr/>
            <p:nvPr/>
          </p:nvSpPr>
          <p:spPr>
            <a:xfrm>
              <a:off x="111718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24F9DC4F-B168-45F6-94BB-B7386B6044D8}"/>
                </a:ext>
              </a:extLst>
            </p:cNvPr>
            <p:cNvSpPr/>
            <p:nvPr/>
          </p:nvSpPr>
          <p:spPr>
            <a:xfrm>
              <a:off x="170975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F4075914-911C-47E8-94FB-85D6F36BAD92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E536EA13-7AAE-4520-A77F-460340ECE3A1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3CD1FBE3-FBD5-4C14-9754-0AF9EF27FE1C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45BAFB9D-A7DD-4B7C-B154-AD7C740CE80C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E8CA7C88-F701-41A8-90D5-4819E861242A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698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507F56F8-30E0-48EA-ADB3-70EDE4520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959"/>
            <a:ext cx="8913124" cy="63221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FCED2D7E-4D59-4C36-81F7-7056F2F26D6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4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Michael draws a number line and shows it to Rick.  Rick notices that Michael has made a mistake. What has Michael done wrong on his number line?</a:t>
            </a: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Michael has put the numbers 2 and 8 the wrong way round on his number line.</a:t>
            </a: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2C4FECA5-C34E-4E35-B375-80A2535ECD48}"/>
              </a:ext>
            </a:extLst>
          </p:cNvPr>
          <p:cNvGraphicFramePr>
            <a:graphicFrameLocks noGrp="1"/>
          </p:cNvGraphicFramePr>
          <p:nvPr/>
        </p:nvGraphicFramePr>
        <p:xfrm>
          <a:off x="578939" y="3162470"/>
          <a:ext cx="63128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280">
                  <a:extLst>
                    <a:ext uri="{9D8B030D-6E8A-4147-A177-3AD203B41FA5}">
                      <a16:colId xmlns:a16="http://schemas.microsoft.com/office/drawing/2014/main" val="3301820464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78512602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093419336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67423052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1582313330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44027151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88510103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826440187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2261863915"/>
                    </a:ext>
                  </a:extLst>
                </a:gridCol>
                <a:gridCol w="631280">
                  <a:extLst>
                    <a:ext uri="{9D8B030D-6E8A-4147-A177-3AD203B41FA5}">
                      <a16:colId xmlns:a16="http://schemas.microsoft.com/office/drawing/2014/main" val="358735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6803867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id="{531708A1-5641-4427-96B5-F25B871109A1}"/>
              </a:ext>
            </a:extLst>
          </p:cNvPr>
          <p:cNvGrpSpPr/>
          <p:nvPr/>
        </p:nvGrpSpPr>
        <p:grpSpPr>
          <a:xfrm>
            <a:off x="369470" y="3497750"/>
            <a:ext cx="6726498" cy="442364"/>
            <a:chOff x="261949" y="1432889"/>
            <a:chExt cx="3058580" cy="19147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A735182-979C-44B2-AFF5-51637D8D152A}"/>
                </a:ext>
              </a:extLst>
            </p:cNvPr>
            <p:cNvSpPr/>
            <p:nvPr/>
          </p:nvSpPr>
          <p:spPr>
            <a:xfrm>
              <a:off x="261949" y="143393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0</a:t>
              </a:r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A525134-F74A-4200-987A-4120BD9BA925}"/>
                </a:ext>
              </a:extLst>
            </p:cNvPr>
            <p:cNvSpPr/>
            <p:nvPr/>
          </p:nvSpPr>
          <p:spPr>
            <a:xfrm>
              <a:off x="543921" y="1432894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</a:t>
              </a:r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7D51A9C0-E198-48DA-B6DF-06A5A4A7C51E}"/>
                </a:ext>
              </a:extLst>
            </p:cNvPr>
            <p:cNvSpPr/>
            <p:nvPr/>
          </p:nvSpPr>
          <p:spPr>
            <a:xfrm>
              <a:off x="83282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SassoonCRInfantMedium" panose="02000603020000020003" pitchFamily="2" charset="0"/>
                </a:rPr>
                <a:t>8</a:t>
              </a: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D3C443F-444D-4680-8550-E0EB3F3AAA29}"/>
                </a:ext>
              </a:extLst>
            </p:cNvPr>
            <p:cNvSpPr/>
            <p:nvPr/>
          </p:nvSpPr>
          <p:spPr>
            <a:xfrm>
              <a:off x="1991872" y="1432890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6</a:t>
              </a: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D14BF092-4B73-4B46-A6F2-40B0A16A609E}"/>
                </a:ext>
              </a:extLst>
            </p:cNvPr>
            <p:cNvSpPr/>
            <p:nvPr/>
          </p:nvSpPr>
          <p:spPr>
            <a:xfrm>
              <a:off x="1117180" y="1432893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3</a:t>
              </a: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0D9DA7A4-8296-4559-86E8-2EFDD2F0ACDB}"/>
                </a:ext>
              </a:extLst>
            </p:cNvPr>
            <p:cNvSpPr/>
            <p:nvPr/>
          </p:nvSpPr>
          <p:spPr>
            <a:xfrm>
              <a:off x="1709754" y="1432891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5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E346F64D-6EEE-457B-B216-79C2918A2854}"/>
                </a:ext>
              </a:extLst>
            </p:cNvPr>
            <p:cNvSpPr/>
            <p:nvPr/>
          </p:nvSpPr>
          <p:spPr>
            <a:xfrm>
              <a:off x="1415122" y="1432892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4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A1BA33FC-872D-44BC-B750-0CFC0B505D80}"/>
                </a:ext>
              </a:extLst>
            </p:cNvPr>
            <p:cNvSpPr/>
            <p:nvPr/>
          </p:nvSpPr>
          <p:spPr>
            <a:xfrm>
              <a:off x="2280920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7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4FBD56FF-8310-41B8-83E5-6530B8602337}"/>
                </a:ext>
              </a:extLst>
            </p:cNvPr>
            <p:cNvSpPr/>
            <p:nvPr/>
          </p:nvSpPr>
          <p:spPr>
            <a:xfrm>
              <a:off x="2569583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6779C4E-6E75-41DD-895F-728B1A72DE54}"/>
                </a:ext>
              </a:extLst>
            </p:cNvPr>
            <p:cNvSpPr/>
            <p:nvPr/>
          </p:nvSpPr>
          <p:spPr>
            <a:xfrm>
              <a:off x="2859335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9</a:t>
              </a: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7EBA904-2B8A-48BF-A98D-DFCD747AFA6E}"/>
                </a:ext>
              </a:extLst>
            </p:cNvPr>
            <p:cNvSpPr/>
            <p:nvPr/>
          </p:nvSpPr>
          <p:spPr>
            <a:xfrm>
              <a:off x="3141141" y="1432889"/>
              <a:ext cx="179388" cy="19043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7586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microsoft.com/office/2006/metadata/properties"/>
    <ds:schemaRef ds:uri="50eaea07-5911-49d3-a8ed-f9773790a9c5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57EF207-F4DC-4142-8CA8-75435A3B6C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2280</TotalTime>
  <Words>364</Words>
  <Application>Microsoft Office PowerPoint</Application>
  <PresentationFormat>On-screen Show (4:3)</PresentationFormat>
  <Paragraphs>171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Isla Aitken</cp:lastModifiedBy>
  <cp:revision>56</cp:revision>
  <dcterms:created xsi:type="dcterms:W3CDTF">2018-03-17T10:08:43Z</dcterms:created>
  <dcterms:modified xsi:type="dcterms:W3CDTF">2020-06-03T06:37:02Z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  <property fmtid="{D5CDD505-2E9C-101B-9397-08002B2CF9AE}" pid="3" name="TaxKeyword">
    <vt:lpwstr/>
  </property>
</Properties>
</file>