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82" r:id="rId2"/>
    <p:sldId id="283" r:id="rId3"/>
    <p:sldId id="285" r:id="rId4"/>
    <p:sldId id="272" r:id="rId5"/>
    <p:sldId id="273" r:id="rId6"/>
    <p:sldId id="275" r:id="rId7"/>
    <p:sldId id="276" r:id="rId8"/>
    <p:sldId id="258" r:id="rId9"/>
    <p:sldId id="259" r:id="rId10"/>
    <p:sldId id="260" r:id="rId11"/>
    <p:sldId id="293" r:id="rId12"/>
    <p:sldId id="277" r:id="rId13"/>
    <p:sldId id="286" r:id="rId14"/>
    <p:sldId id="278" r:id="rId15"/>
    <p:sldId id="294" r:id="rId16"/>
    <p:sldId id="287" r:id="rId17"/>
    <p:sldId id="279" r:id="rId18"/>
    <p:sldId id="288" r:id="rId19"/>
    <p:sldId id="289" r:id="rId20"/>
    <p:sldId id="290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672147-EA67-E44C-9949-8A0256AB178F}" type="doc">
      <dgm:prSet loTypeId="urn:microsoft.com/office/officeart/2005/8/layout/cycle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F88D996E-7B9E-D648-9E6B-EF40A8B4EAAD}">
      <dgm:prSet phldrT="[Text]" custT="1"/>
      <dgm:spPr/>
      <dgm:t>
        <a:bodyPr/>
        <a:lstStyle/>
        <a:p>
          <a:r>
            <a:rPr lang="en-US" sz="1400" b="1" dirty="0" smtClean="0">
              <a:solidFill>
                <a:srgbClr val="008000"/>
              </a:solidFill>
            </a:rPr>
            <a:t>Plant Growth</a:t>
          </a:r>
        </a:p>
        <a:p>
          <a:r>
            <a:rPr lang="en-US" sz="1400" dirty="0" smtClean="0">
              <a:solidFill>
                <a:srgbClr val="008000"/>
              </a:solidFill>
            </a:rPr>
            <a:t>Stem grows up, leaves unfold, flower bud forms and opens</a:t>
          </a:r>
        </a:p>
        <a:p>
          <a:endParaRPr lang="en-US" sz="1100" dirty="0">
            <a:solidFill>
              <a:srgbClr val="008000"/>
            </a:solidFill>
          </a:endParaRPr>
        </a:p>
      </dgm:t>
    </dgm:pt>
    <dgm:pt modelId="{949D52FE-D153-B943-9CCC-C683D24F320F}" type="parTrans" cxnId="{8CFA51DD-A11C-894C-AD7D-149318F703BE}">
      <dgm:prSet/>
      <dgm:spPr/>
      <dgm:t>
        <a:bodyPr/>
        <a:lstStyle/>
        <a:p>
          <a:endParaRPr lang="en-US"/>
        </a:p>
      </dgm:t>
    </dgm:pt>
    <dgm:pt modelId="{DB046C96-0ECA-BD45-ABB2-142B7BF8015A}" type="sibTrans" cxnId="{8CFA51DD-A11C-894C-AD7D-149318F703BE}">
      <dgm:prSet/>
      <dgm:spPr/>
      <dgm:t>
        <a:bodyPr/>
        <a:lstStyle/>
        <a:p>
          <a:endParaRPr lang="en-US" dirty="0">
            <a:solidFill>
              <a:srgbClr val="008000"/>
            </a:solidFill>
          </a:endParaRPr>
        </a:p>
      </dgm:t>
    </dgm:pt>
    <dgm:pt modelId="{7B4F7C9E-1259-554C-A377-14C732DB0317}">
      <dgm:prSet phldrT="[Text]" custT="1"/>
      <dgm:spPr/>
      <dgm:t>
        <a:bodyPr/>
        <a:lstStyle/>
        <a:p>
          <a:r>
            <a:rPr lang="en-US" sz="1400" b="1" dirty="0" smtClean="0">
              <a:solidFill>
                <a:srgbClr val="008000"/>
              </a:solidFill>
            </a:rPr>
            <a:t>Pollination</a:t>
          </a:r>
        </a:p>
        <a:p>
          <a:r>
            <a:rPr lang="en-US" sz="1400" dirty="0" smtClean="0">
              <a:solidFill>
                <a:srgbClr val="008000"/>
              </a:solidFill>
            </a:rPr>
            <a:t>Insects attracted to the flower transport pollen, or the wind blows pollen between plants</a:t>
          </a:r>
          <a:endParaRPr lang="en-US" sz="1400" dirty="0">
            <a:solidFill>
              <a:srgbClr val="008000"/>
            </a:solidFill>
          </a:endParaRPr>
        </a:p>
      </dgm:t>
    </dgm:pt>
    <dgm:pt modelId="{70728461-F6FA-0E4F-9E6A-C5165391D746}" type="parTrans" cxnId="{38059F6F-566B-314A-BAC1-E68795394482}">
      <dgm:prSet/>
      <dgm:spPr/>
      <dgm:t>
        <a:bodyPr/>
        <a:lstStyle/>
        <a:p>
          <a:endParaRPr lang="en-US"/>
        </a:p>
      </dgm:t>
    </dgm:pt>
    <dgm:pt modelId="{A6D79AA9-01D6-D642-862A-12CE3B4990BB}" type="sibTrans" cxnId="{38059F6F-566B-314A-BAC1-E68795394482}">
      <dgm:prSet/>
      <dgm:spPr/>
      <dgm:t>
        <a:bodyPr/>
        <a:lstStyle/>
        <a:p>
          <a:endParaRPr lang="en-US" dirty="0">
            <a:solidFill>
              <a:srgbClr val="008000"/>
            </a:solidFill>
          </a:endParaRPr>
        </a:p>
      </dgm:t>
    </dgm:pt>
    <dgm:pt modelId="{80EFAD49-A83A-904A-9A7B-B604B67FCFFD}">
      <dgm:prSet phldrT="[Text]" custT="1"/>
      <dgm:spPr/>
      <dgm:t>
        <a:bodyPr/>
        <a:lstStyle/>
        <a:p>
          <a:r>
            <a:rPr lang="en-US" sz="1400" b="1" dirty="0" smtClean="0">
              <a:solidFill>
                <a:srgbClr val="008000"/>
              </a:solidFill>
            </a:rPr>
            <a:t>Fertilisation</a:t>
          </a:r>
        </a:p>
        <a:p>
          <a:r>
            <a:rPr lang="en-US" sz="1400" dirty="0" smtClean="0">
              <a:solidFill>
                <a:srgbClr val="008000"/>
              </a:solidFill>
            </a:rPr>
            <a:t>seeds form when pollen from the male part of one flower reaches the female parts of another flower</a:t>
          </a:r>
        </a:p>
      </dgm:t>
    </dgm:pt>
    <dgm:pt modelId="{8165A39D-4F28-2E46-BD09-9CBC8418BD9D}" type="parTrans" cxnId="{2A1AA0F4-8263-7646-B07C-454CE3834FD7}">
      <dgm:prSet/>
      <dgm:spPr/>
      <dgm:t>
        <a:bodyPr/>
        <a:lstStyle/>
        <a:p>
          <a:endParaRPr lang="en-US"/>
        </a:p>
      </dgm:t>
    </dgm:pt>
    <dgm:pt modelId="{0B664954-A88E-9D47-BA07-CD4B1E20A688}" type="sibTrans" cxnId="{2A1AA0F4-8263-7646-B07C-454CE3834FD7}">
      <dgm:prSet/>
      <dgm:spPr/>
      <dgm:t>
        <a:bodyPr/>
        <a:lstStyle/>
        <a:p>
          <a:endParaRPr lang="en-US" dirty="0">
            <a:solidFill>
              <a:srgbClr val="008000"/>
            </a:solidFill>
          </a:endParaRPr>
        </a:p>
      </dgm:t>
    </dgm:pt>
    <dgm:pt modelId="{89AEB328-DF2E-4642-91CC-B1EF9398D2F4}">
      <dgm:prSet phldrT="[Text]" custT="1"/>
      <dgm:spPr/>
      <dgm:t>
        <a:bodyPr/>
        <a:lstStyle/>
        <a:p>
          <a:r>
            <a:rPr lang="en-US" sz="1400" b="1" dirty="0" smtClean="0">
              <a:solidFill>
                <a:srgbClr val="008000"/>
              </a:solidFill>
            </a:rPr>
            <a:t>Seed Dispersal</a:t>
          </a:r>
        </a:p>
        <a:p>
          <a:r>
            <a:rPr lang="en-US" sz="1400" dirty="0" smtClean="0">
              <a:solidFill>
                <a:srgbClr val="008000"/>
              </a:solidFill>
            </a:rPr>
            <a:t>Seeds are scattered away from the parent plant </a:t>
          </a:r>
          <a:endParaRPr lang="en-US" sz="1400" dirty="0">
            <a:solidFill>
              <a:srgbClr val="008000"/>
            </a:solidFill>
          </a:endParaRPr>
        </a:p>
      </dgm:t>
    </dgm:pt>
    <dgm:pt modelId="{27519541-65F0-754A-9A07-27CEBD0F733E}" type="parTrans" cxnId="{98DF8249-B43A-F34F-8108-46F3274C9275}">
      <dgm:prSet/>
      <dgm:spPr/>
      <dgm:t>
        <a:bodyPr/>
        <a:lstStyle/>
        <a:p>
          <a:endParaRPr lang="en-US"/>
        </a:p>
      </dgm:t>
    </dgm:pt>
    <dgm:pt modelId="{D69E37FE-BD8A-6A43-ACF6-530A2A2C50B9}" type="sibTrans" cxnId="{98DF8249-B43A-F34F-8108-46F3274C9275}">
      <dgm:prSet/>
      <dgm:spPr/>
      <dgm:t>
        <a:bodyPr/>
        <a:lstStyle/>
        <a:p>
          <a:endParaRPr lang="en-US" dirty="0">
            <a:solidFill>
              <a:srgbClr val="008000"/>
            </a:solidFill>
          </a:endParaRPr>
        </a:p>
      </dgm:t>
    </dgm:pt>
    <dgm:pt modelId="{7F79A798-AA62-2E43-89AB-9492AF1EA519}">
      <dgm:prSet custT="1"/>
      <dgm:spPr/>
      <dgm:t>
        <a:bodyPr/>
        <a:lstStyle/>
        <a:p>
          <a:r>
            <a:rPr lang="en-US" sz="1400" b="1" dirty="0" smtClean="0">
              <a:solidFill>
                <a:srgbClr val="008000"/>
              </a:solidFill>
            </a:rPr>
            <a:t>Germination</a:t>
          </a:r>
        </a:p>
        <a:p>
          <a:r>
            <a:rPr lang="en-US" sz="1400" dirty="0" smtClean="0">
              <a:solidFill>
                <a:srgbClr val="008000"/>
              </a:solidFill>
            </a:rPr>
            <a:t>With water and a suitable temperature the seed swells and begins to make a new plant</a:t>
          </a:r>
          <a:endParaRPr lang="en-US" sz="1400" dirty="0">
            <a:solidFill>
              <a:srgbClr val="008000"/>
            </a:solidFill>
          </a:endParaRPr>
        </a:p>
      </dgm:t>
    </dgm:pt>
    <dgm:pt modelId="{EF678AF7-3720-584B-BF18-690448458A77}" type="parTrans" cxnId="{ABEB6539-CDB8-AB45-B25B-ECBE2352070D}">
      <dgm:prSet/>
      <dgm:spPr/>
      <dgm:t>
        <a:bodyPr/>
        <a:lstStyle/>
        <a:p>
          <a:endParaRPr lang="en-US"/>
        </a:p>
      </dgm:t>
    </dgm:pt>
    <dgm:pt modelId="{FD7688E5-7631-3240-B2CC-44E6E0AB0502}" type="sibTrans" cxnId="{ABEB6539-CDB8-AB45-B25B-ECBE2352070D}">
      <dgm:prSet/>
      <dgm:spPr/>
      <dgm:t>
        <a:bodyPr/>
        <a:lstStyle/>
        <a:p>
          <a:endParaRPr lang="en-US" dirty="0">
            <a:solidFill>
              <a:srgbClr val="008000"/>
            </a:solidFill>
          </a:endParaRPr>
        </a:p>
      </dgm:t>
    </dgm:pt>
    <dgm:pt modelId="{1A374CB0-85F3-5241-A95B-AFAED262CE33}">
      <dgm:prSet phldrT="[Text]"/>
      <dgm:spPr>
        <a:ln>
          <a:noFill/>
        </a:ln>
      </dgm:spPr>
      <dgm:t>
        <a:bodyPr/>
        <a:lstStyle/>
        <a:p>
          <a:endParaRPr lang="en-US" dirty="0">
            <a:solidFill>
              <a:srgbClr val="008000"/>
            </a:solidFill>
          </a:endParaRPr>
        </a:p>
      </dgm:t>
    </dgm:pt>
    <dgm:pt modelId="{0081CAFF-1C78-7240-89E2-72B6356DB6B8}" type="sibTrans" cxnId="{55CEABB9-2218-0544-8B1F-9D8D4DFE9678}">
      <dgm:prSet/>
      <dgm:spPr/>
      <dgm:t>
        <a:bodyPr/>
        <a:lstStyle/>
        <a:p>
          <a:endParaRPr lang="en-US" dirty="0">
            <a:solidFill>
              <a:srgbClr val="008000"/>
            </a:solidFill>
          </a:endParaRPr>
        </a:p>
      </dgm:t>
    </dgm:pt>
    <dgm:pt modelId="{D8BD7D52-CE28-5047-BB80-DF515DABCF34}" type="parTrans" cxnId="{55CEABB9-2218-0544-8B1F-9D8D4DFE9678}">
      <dgm:prSet/>
      <dgm:spPr/>
      <dgm:t>
        <a:bodyPr/>
        <a:lstStyle/>
        <a:p>
          <a:endParaRPr lang="en-US"/>
        </a:p>
      </dgm:t>
    </dgm:pt>
    <dgm:pt modelId="{522C4057-A6CE-DC46-8DA3-BB86DEF960DC}" type="pres">
      <dgm:prSet presAssocID="{DF672147-EA67-E44C-9949-8A0256AB178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54B931-BA9A-EE40-A889-73C6D7E863EC}" type="pres">
      <dgm:prSet presAssocID="{1A374CB0-85F3-5241-A95B-AFAED262CE33}" presName="node" presStyleLbl="node1" presStyleIdx="0" presStyleCnt="6" custRadScaleRad="100117" custRadScaleInc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44A0FC-567B-484B-85B4-A65664561BB1}" type="pres">
      <dgm:prSet presAssocID="{1A374CB0-85F3-5241-A95B-AFAED262CE33}" presName="spNode" presStyleCnt="0"/>
      <dgm:spPr/>
    </dgm:pt>
    <dgm:pt modelId="{44E3426D-78AF-7942-B738-84D7894EBBB7}" type="pres">
      <dgm:prSet presAssocID="{0081CAFF-1C78-7240-89E2-72B6356DB6B8}" presName="sibTrans" presStyleLbl="sibTrans1D1" presStyleIdx="0" presStyleCnt="6"/>
      <dgm:spPr/>
      <dgm:t>
        <a:bodyPr/>
        <a:lstStyle/>
        <a:p>
          <a:endParaRPr lang="en-US"/>
        </a:p>
      </dgm:t>
    </dgm:pt>
    <dgm:pt modelId="{75F5F7A0-873D-9E4D-B304-1F2CFB47572F}" type="pres">
      <dgm:prSet presAssocID="{7F79A798-AA62-2E43-89AB-9492AF1EA519}" presName="node" presStyleLbl="node1" presStyleIdx="1" presStyleCnt="6" custScaleX="123030" custScaleY="1455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792580-642A-C441-82AA-CCC76DCDB873}" type="pres">
      <dgm:prSet presAssocID="{7F79A798-AA62-2E43-89AB-9492AF1EA519}" presName="spNode" presStyleCnt="0"/>
      <dgm:spPr/>
    </dgm:pt>
    <dgm:pt modelId="{8917162E-E6CF-D246-A527-69CB99AFD57E}" type="pres">
      <dgm:prSet presAssocID="{FD7688E5-7631-3240-B2CC-44E6E0AB0502}" presName="sibTrans" presStyleLbl="sibTrans1D1" presStyleIdx="1" presStyleCnt="6"/>
      <dgm:spPr/>
      <dgm:t>
        <a:bodyPr/>
        <a:lstStyle/>
        <a:p>
          <a:endParaRPr lang="en-US"/>
        </a:p>
      </dgm:t>
    </dgm:pt>
    <dgm:pt modelId="{E6865EBB-2A13-BC40-9E3F-DF285FC79B59}" type="pres">
      <dgm:prSet presAssocID="{F88D996E-7B9E-D648-9E6B-EF40A8B4EAAD}" presName="node" presStyleLbl="node1" presStyleIdx="2" presStyleCnt="6" custScaleX="114668" custScaleY="1535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97A27A-8164-724F-8684-6648589B5766}" type="pres">
      <dgm:prSet presAssocID="{F88D996E-7B9E-D648-9E6B-EF40A8B4EAAD}" presName="spNode" presStyleCnt="0"/>
      <dgm:spPr/>
    </dgm:pt>
    <dgm:pt modelId="{ACE0EE04-5100-3049-81BE-9193126A4762}" type="pres">
      <dgm:prSet presAssocID="{DB046C96-0ECA-BD45-ABB2-142B7BF8015A}" presName="sibTrans" presStyleLbl="sibTrans1D1" presStyleIdx="2" presStyleCnt="6"/>
      <dgm:spPr/>
      <dgm:t>
        <a:bodyPr/>
        <a:lstStyle/>
        <a:p>
          <a:endParaRPr lang="en-US"/>
        </a:p>
      </dgm:t>
    </dgm:pt>
    <dgm:pt modelId="{288F34A1-AD7B-954B-A4D4-E0EB287C3899}" type="pres">
      <dgm:prSet presAssocID="{7B4F7C9E-1259-554C-A377-14C732DB0317}" presName="node" presStyleLbl="node1" presStyleIdx="3" presStyleCnt="6" custScaleX="114445" custScaleY="1468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B020CC-7E1C-144B-B715-FA97616CC177}" type="pres">
      <dgm:prSet presAssocID="{7B4F7C9E-1259-554C-A377-14C732DB0317}" presName="spNode" presStyleCnt="0"/>
      <dgm:spPr/>
    </dgm:pt>
    <dgm:pt modelId="{3FCE6375-E680-E14D-93E6-5A9E8C9961D9}" type="pres">
      <dgm:prSet presAssocID="{A6D79AA9-01D6-D642-862A-12CE3B4990BB}" presName="sibTrans" presStyleLbl="sibTrans1D1" presStyleIdx="3" presStyleCnt="6"/>
      <dgm:spPr/>
      <dgm:t>
        <a:bodyPr/>
        <a:lstStyle/>
        <a:p>
          <a:endParaRPr lang="en-US"/>
        </a:p>
      </dgm:t>
    </dgm:pt>
    <dgm:pt modelId="{174F1042-FAF3-EF47-8956-4F80BC1B99B4}" type="pres">
      <dgm:prSet presAssocID="{80EFAD49-A83A-904A-9A7B-B604B67FCFFD}" presName="node" presStyleLbl="node1" presStyleIdx="4" presStyleCnt="6" custScaleX="108660" custScaleY="1511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39576B-EA7E-F949-904B-23CC0E5DA374}" type="pres">
      <dgm:prSet presAssocID="{80EFAD49-A83A-904A-9A7B-B604B67FCFFD}" presName="spNode" presStyleCnt="0"/>
      <dgm:spPr/>
    </dgm:pt>
    <dgm:pt modelId="{8DDEAA93-00BF-5B4A-A757-8AE915AFCCFF}" type="pres">
      <dgm:prSet presAssocID="{0B664954-A88E-9D47-BA07-CD4B1E20A688}" presName="sibTrans" presStyleLbl="sibTrans1D1" presStyleIdx="4" presStyleCnt="6"/>
      <dgm:spPr/>
      <dgm:t>
        <a:bodyPr/>
        <a:lstStyle/>
        <a:p>
          <a:endParaRPr lang="en-US"/>
        </a:p>
      </dgm:t>
    </dgm:pt>
    <dgm:pt modelId="{70A09F80-A8FC-BF45-AE02-76E97B1E4F24}" type="pres">
      <dgm:prSet presAssocID="{89AEB328-DF2E-4642-91CC-B1EF9398D2F4}" presName="node" presStyleLbl="node1" presStyleIdx="5" presStyleCnt="6" custScaleX="111257" custScaleY="1414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B898FC-333D-C04B-992E-97681F9724DF}" type="pres">
      <dgm:prSet presAssocID="{89AEB328-DF2E-4642-91CC-B1EF9398D2F4}" presName="spNode" presStyleCnt="0"/>
      <dgm:spPr/>
    </dgm:pt>
    <dgm:pt modelId="{1A682601-FE49-734D-9CDD-B8C8EAF48ED7}" type="pres">
      <dgm:prSet presAssocID="{D69E37FE-BD8A-6A43-ACF6-530A2A2C50B9}" presName="sibTrans" presStyleLbl="sibTrans1D1" presStyleIdx="5" presStyleCnt="6"/>
      <dgm:spPr/>
      <dgm:t>
        <a:bodyPr/>
        <a:lstStyle/>
        <a:p>
          <a:endParaRPr lang="en-US"/>
        </a:p>
      </dgm:t>
    </dgm:pt>
  </dgm:ptLst>
  <dgm:cxnLst>
    <dgm:cxn modelId="{BBB52AD7-EB10-7A4A-B867-26EEEB3BA5C3}" type="presOf" srcId="{80EFAD49-A83A-904A-9A7B-B604B67FCFFD}" destId="{174F1042-FAF3-EF47-8956-4F80BC1B99B4}" srcOrd="0" destOrd="0" presId="urn:microsoft.com/office/officeart/2005/8/layout/cycle5"/>
    <dgm:cxn modelId="{98DF8249-B43A-F34F-8108-46F3274C9275}" srcId="{DF672147-EA67-E44C-9949-8A0256AB178F}" destId="{89AEB328-DF2E-4642-91CC-B1EF9398D2F4}" srcOrd="5" destOrd="0" parTransId="{27519541-65F0-754A-9A07-27CEBD0F733E}" sibTransId="{D69E37FE-BD8A-6A43-ACF6-530A2A2C50B9}"/>
    <dgm:cxn modelId="{1ABE0922-C8A4-7841-A78F-EEA1559EAF45}" type="presOf" srcId="{7B4F7C9E-1259-554C-A377-14C732DB0317}" destId="{288F34A1-AD7B-954B-A4D4-E0EB287C3899}" srcOrd="0" destOrd="0" presId="urn:microsoft.com/office/officeart/2005/8/layout/cycle5"/>
    <dgm:cxn modelId="{38059F6F-566B-314A-BAC1-E68795394482}" srcId="{DF672147-EA67-E44C-9949-8A0256AB178F}" destId="{7B4F7C9E-1259-554C-A377-14C732DB0317}" srcOrd="3" destOrd="0" parTransId="{70728461-F6FA-0E4F-9E6A-C5165391D746}" sibTransId="{A6D79AA9-01D6-D642-862A-12CE3B4990BB}"/>
    <dgm:cxn modelId="{5142D98E-E966-004F-8F44-9C4D8FC78C67}" type="presOf" srcId="{A6D79AA9-01D6-D642-862A-12CE3B4990BB}" destId="{3FCE6375-E680-E14D-93E6-5A9E8C9961D9}" srcOrd="0" destOrd="0" presId="urn:microsoft.com/office/officeart/2005/8/layout/cycle5"/>
    <dgm:cxn modelId="{519489AB-3FCA-1046-978E-E948ECAA126B}" type="presOf" srcId="{FD7688E5-7631-3240-B2CC-44E6E0AB0502}" destId="{8917162E-E6CF-D246-A527-69CB99AFD57E}" srcOrd="0" destOrd="0" presId="urn:microsoft.com/office/officeart/2005/8/layout/cycle5"/>
    <dgm:cxn modelId="{B21168A1-4E47-D645-9F2B-BCCAAF02BAA4}" type="presOf" srcId="{F88D996E-7B9E-D648-9E6B-EF40A8B4EAAD}" destId="{E6865EBB-2A13-BC40-9E3F-DF285FC79B59}" srcOrd="0" destOrd="0" presId="urn:microsoft.com/office/officeart/2005/8/layout/cycle5"/>
    <dgm:cxn modelId="{069B746F-E2D9-7049-A9E9-05712AFAA7D9}" type="presOf" srcId="{D69E37FE-BD8A-6A43-ACF6-530A2A2C50B9}" destId="{1A682601-FE49-734D-9CDD-B8C8EAF48ED7}" srcOrd="0" destOrd="0" presId="urn:microsoft.com/office/officeart/2005/8/layout/cycle5"/>
    <dgm:cxn modelId="{B543C734-2310-5647-A643-F6FE7034FC7C}" type="presOf" srcId="{DB046C96-0ECA-BD45-ABB2-142B7BF8015A}" destId="{ACE0EE04-5100-3049-81BE-9193126A4762}" srcOrd="0" destOrd="0" presId="urn:microsoft.com/office/officeart/2005/8/layout/cycle5"/>
    <dgm:cxn modelId="{BFF32F49-B47D-C746-9490-E56852D31577}" type="presOf" srcId="{89AEB328-DF2E-4642-91CC-B1EF9398D2F4}" destId="{70A09F80-A8FC-BF45-AE02-76E97B1E4F24}" srcOrd="0" destOrd="0" presId="urn:microsoft.com/office/officeart/2005/8/layout/cycle5"/>
    <dgm:cxn modelId="{0C5FDEE4-08B9-6A4E-B897-D33AA48988FB}" type="presOf" srcId="{0B664954-A88E-9D47-BA07-CD4B1E20A688}" destId="{8DDEAA93-00BF-5B4A-A757-8AE915AFCCFF}" srcOrd="0" destOrd="0" presId="urn:microsoft.com/office/officeart/2005/8/layout/cycle5"/>
    <dgm:cxn modelId="{4174DA82-EBB5-A849-9DE6-F6749753D4AC}" type="presOf" srcId="{0081CAFF-1C78-7240-89E2-72B6356DB6B8}" destId="{44E3426D-78AF-7942-B738-84D7894EBBB7}" srcOrd="0" destOrd="0" presId="urn:microsoft.com/office/officeart/2005/8/layout/cycle5"/>
    <dgm:cxn modelId="{8CFA51DD-A11C-894C-AD7D-149318F703BE}" srcId="{DF672147-EA67-E44C-9949-8A0256AB178F}" destId="{F88D996E-7B9E-D648-9E6B-EF40A8B4EAAD}" srcOrd="2" destOrd="0" parTransId="{949D52FE-D153-B943-9CCC-C683D24F320F}" sibTransId="{DB046C96-0ECA-BD45-ABB2-142B7BF8015A}"/>
    <dgm:cxn modelId="{ABEB6539-CDB8-AB45-B25B-ECBE2352070D}" srcId="{DF672147-EA67-E44C-9949-8A0256AB178F}" destId="{7F79A798-AA62-2E43-89AB-9492AF1EA519}" srcOrd="1" destOrd="0" parTransId="{EF678AF7-3720-584B-BF18-690448458A77}" sibTransId="{FD7688E5-7631-3240-B2CC-44E6E0AB0502}"/>
    <dgm:cxn modelId="{55CEABB9-2218-0544-8B1F-9D8D4DFE9678}" srcId="{DF672147-EA67-E44C-9949-8A0256AB178F}" destId="{1A374CB0-85F3-5241-A95B-AFAED262CE33}" srcOrd="0" destOrd="0" parTransId="{D8BD7D52-CE28-5047-BB80-DF515DABCF34}" sibTransId="{0081CAFF-1C78-7240-89E2-72B6356DB6B8}"/>
    <dgm:cxn modelId="{2A1AA0F4-8263-7646-B07C-454CE3834FD7}" srcId="{DF672147-EA67-E44C-9949-8A0256AB178F}" destId="{80EFAD49-A83A-904A-9A7B-B604B67FCFFD}" srcOrd="4" destOrd="0" parTransId="{8165A39D-4F28-2E46-BD09-9CBC8418BD9D}" sibTransId="{0B664954-A88E-9D47-BA07-CD4B1E20A688}"/>
    <dgm:cxn modelId="{84545212-D1B6-BB4F-AE92-993264826E28}" type="presOf" srcId="{DF672147-EA67-E44C-9949-8A0256AB178F}" destId="{522C4057-A6CE-DC46-8DA3-BB86DEF960DC}" srcOrd="0" destOrd="0" presId="urn:microsoft.com/office/officeart/2005/8/layout/cycle5"/>
    <dgm:cxn modelId="{512E81C9-DEB7-FD45-9222-9EEB76E57AA0}" type="presOf" srcId="{1A374CB0-85F3-5241-A95B-AFAED262CE33}" destId="{2B54B931-BA9A-EE40-A889-73C6D7E863EC}" srcOrd="0" destOrd="0" presId="urn:microsoft.com/office/officeart/2005/8/layout/cycle5"/>
    <dgm:cxn modelId="{22CC49F3-D758-454B-AA73-C894D3BB17CF}" type="presOf" srcId="{7F79A798-AA62-2E43-89AB-9492AF1EA519}" destId="{75F5F7A0-873D-9E4D-B304-1F2CFB47572F}" srcOrd="0" destOrd="0" presId="urn:microsoft.com/office/officeart/2005/8/layout/cycle5"/>
    <dgm:cxn modelId="{9F58769E-8751-7E4C-81F9-DDBFC57B2A91}" type="presParOf" srcId="{522C4057-A6CE-DC46-8DA3-BB86DEF960DC}" destId="{2B54B931-BA9A-EE40-A889-73C6D7E863EC}" srcOrd="0" destOrd="0" presId="urn:microsoft.com/office/officeart/2005/8/layout/cycle5"/>
    <dgm:cxn modelId="{71CBC7D0-908C-9A41-B5EF-AF9C73BFAF96}" type="presParOf" srcId="{522C4057-A6CE-DC46-8DA3-BB86DEF960DC}" destId="{3744A0FC-567B-484B-85B4-A65664561BB1}" srcOrd="1" destOrd="0" presId="urn:microsoft.com/office/officeart/2005/8/layout/cycle5"/>
    <dgm:cxn modelId="{C456E950-A04C-A244-8715-2D3BE26F6554}" type="presParOf" srcId="{522C4057-A6CE-DC46-8DA3-BB86DEF960DC}" destId="{44E3426D-78AF-7942-B738-84D7894EBBB7}" srcOrd="2" destOrd="0" presId="urn:microsoft.com/office/officeart/2005/8/layout/cycle5"/>
    <dgm:cxn modelId="{43AB4EF1-888B-2D4E-ADCF-09AAC54160C7}" type="presParOf" srcId="{522C4057-A6CE-DC46-8DA3-BB86DEF960DC}" destId="{75F5F7A0-873D-9E4D-B304-1F2CFB47572F}" srcOrd="3" destOrd="0" presId="urn:microsoft.com/office/officeart/2005/8/layout/cycle5"/>
    <dgm:cxn modelId="{75E4A364-43F1-3E43-B14E-66784CA91288}" type="presParOf" srcId="{522C4057-A6CE-DC46-8DA3-BB86DEF960DC}" destId="{A2792580-642A-C441-82AA-CCC76DCDB873}" srcOrd="4" destOrd="0" presId="urn:microsoft.com/office/officeart/2005/8/layout/cycle5"/>
    <dgm:cxn modelId="{0E90A370-BA40-424A-9F94-292AF3290A5D}" type="presParOf" srcId="{522C4057-A6CE-DC46-8DA3-BB86DEF960DC}" destId="{8917162E-E6CF-D246-A527-69CB99AFD57E}" srcOrd="5" destOrd="0" presId="urn:microsoft.com/office/officeart/2005/8/layout/cycle5"/>
    <dgm:cxn modelId="{85463CE6-49A6-3541-A180-E1190BA325CE}" type="presParOf" srcId="{522C4057-A6CE-DC46-8DA3-BB86DEF960DC}" destId="{E6865EBB-2A13-BC40-9E3F-DF285FC79B59}" srcOrd="6" destOrd="0" presId="urn:microsoft.com/office/officeart/2005/8/layout/cycle5"/>
    <dgm:cxn modelId="{0C370E59-3191-0241-8F59-B4F2E2B95A0F}" type="presParOf" srcId="{522C4057-A6CE-DC46-8DA3-BB86DEF960DC}" destId="{1E97A27A-8164-724F-8684-6648589B5766}" srcOrd="7" destOrd="0" presId="urn:microsoft.com/office/officeart/2005/8/layout/cycle5"/>
    <dgm:cxn modelId="{CAB78ACF-F912-4F47-A1C3-B26877EF0500}" type="presParOf" srcId="{522C4057-A6CE-DC46-8DA3-BB86DEF960DC}" destId="{ACE0EE04-5100-3049-81BE-9193126A4762}" srcOrd="8" destOrd="0" presId="urn:microsoft.com/office/officeart/2005/8/layout/cycle5"/>
    <dgm:cxn modelId="{97434DDF-6C70-324B-8F5F-2F68D7FEBAAC}" type="presParOf" srcId="{522C4057-A6CE-DC46-8DA3-BB86DEF960DC}" destId="{288F34A1-AD7B-954B-A4D4-E0EB287C3899}" srcOrd="9" destOrd="0" presId="urn:microsoft.com/office/officeart/2005/8/layout/cycle5"/>
    <dgm:cxn modelId="{BE6DD389-21E0-C545-88E9-E063394502D5}" type="presParOf" srcId="{522C4057-A6CE-DC46-8DA3-BB86DEF960DC}" destId="{6BB020CC-7E1C-144B-B715-FA97616CC177}" srcOrd="10" destOrd="0" presId="urn:microsoft.com/office/officeart/2005/8/layout/cycle5"/>
    <dgm:cxn modelId="{36A8AF30-9C25-EF43-9E21-949CC0EF91A7}" type="presParOf" srcId="{522C4057-A6CE-DC46-8DA3-BB86DEF960DC}" destId="{3FCE6375-E680-E14D-93E6-5A9E8C9961D9}" srcOrd="11" destOrd="0" presId="urn:microsoft.com/office/officeart/2005/8/layout/cycle5"/>
    <dgm:cxn modelId="{63A21B13-F144-864C-B8B2-BE8CEC5236E5}" type="presParOf" srcId="{522C4057-A6CE-DC46-8DA3-BB86DEF960DC}" destId="{174F1042-FAF3-EF47-8956-4F80BC1B99B4}" srcOrd="12" destOrd="0" presId="urn:microsoft.com/office/officeart/2005/8/layout/cycle5"/>
    <dgm:cxn modelId="{0347D6D7-E341-9D48-8A46-F3600E6E40FF}" type="presParOf" srcId="{522C4057-A6CE-DC46-8DA3-BB86DEF960DC}" destId="{0839576B-EA7E-F949-904B-23CC0E5DA374}" srcOrd="13" destOrd="0" presId="urn:microsoft.com/office/officeart/2005/8/layout/cycle5"/>
    <dgm:cxn modelId="{23D2451C-BFD2-4449-B05B-D7DC447CC1FC}" type="presParOf" srcId="{522C4057-A6CE-DC46-8DA3-BB86DEF960DC}" destId="{8DDEAA93-00BF-5B4A-A757-8AE915AFCCFF}" srcOrd="14" destOrd="0" presId="urn:microsoft.com/office/officeart/2005/8/layout/cycle5"/>
    <dgm:cxn modelId="{D2501D81-A460-D747-9A53-F611BBCBBE9B}" type="presParOf" srcId="{522C4057-A6CE-DC46-8DA3-BB86DEF960DC}" destId="{70A09F80-A8FC-BF45-AE02-76E97B1E4F24}" srcOrd="15" destOrd="0" presId="urn:microsoft.com/office/officeart/2005/8/layout/cycle5"/>
    <dgm:cxn modelId="{3DACFC0E-FFE2-3945-92EB-0B88A1490063}" type="presParOf" srcId="{522C4057-A6CE-DC46-8DA3-BB86DEF960DC}" destId="{FCB898FC-333D-C04B-992E-97681F9724DF}" srcOrd="16" destOrd="0" presId="urn:microsoft.com/office/officeart/2005/8/layout/cycle5"/>
    <dgm:cxn modelId="{F1ECD206-ECEB-3F4B-810B-E07343B86B87}" type="presParOf" srcId="{522C4057-A6CE-DC46-8DA3-BB86DEF960DC}" destId="{1A682601-FE49-734D-9CDD-B8C8EAF48ED7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54B931-BA9A-EE40-A889-73C6D7E863EC}">
      <dsp:nvSpPr>
        <dsp:cNvPr id="0" name=""/>
        <dsp:cNvSpPr/>
      </dsp:nvSpPr>
      <dsp:spPr>
        <a:xfrm>
          <a:off x="2943189" y="-125227"/>
          <a:ext cx="1661231" cy="107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>
            <a:solidFill>
              <a:srgbClr val="008000"/>
            </a:solidFill>
          </a:endParaRPr>
        </a:p>
      </dsp:txBody>
      <dsp:txXfrm>
        <a:off x="2995900" y="-72516"/>
        <a:ext cx="1555809" cy="974378"/>
      </dsp:txXfrm>
    </dsp:sp>
    <dsp:sp modelId="{44E3426D-78AF-7942-B738-84D7894EBBB7}">
      <dsp:nvSpPr>
        <dsp:cNvPr id="0" name=""/>
        <dsp:cNvSpPr/>
      </dsp:nvSpPr>
      <dsp:spPr>
        <a:xfrm>
          <a:off x="1228963" y="414672"/>
          <a:ext cx="5089685" cy="5089685"/>
        </a:xfrm>
        <a:custGeom>
          <a:avLst/>
          <a:gdLst/>
          <a:ahLst/>
          <a:cxnLst/>
          <a:rect l="0" t="0" r="0" b="0"/>
          <a:pathLst>
            <a:path>
              <a:moveTo>
                <a:pt x="3515924" y="192562"/>
              </a:moveTo>
              <a:arcTo wR="2544842" hR="2544842" stAng="17545926" swAng="612512"/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F5F7A0-873D-9E4D-B304-1F2CFB47572F}">
      <dsp:nvSpPr>
        <dsp:cNvPr id="0" name=""/>
        <dsp:cNvSpPr/>
      </dsp:nvSpPr>
      <dsp:spPr>
        <a:xfrm>
          <a:off x="4955797" y="901290"/>
          <a:ext cx="2043813" cy="157160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solidFill>
                <a:srgbClr val="008000"/>
              </a:solidFill>
            </a:rPr>
            <a:t>Germination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008000"/>
              </a:solidFill>
            </a:rPr>
            <a:t>With water and a suitable temperature the seed swells and begins to make a new plant</a:t>
          </a:r>
          <a:endParaRPr lang="en-US" sz="1400" kern="1200" dirty="0">
            <a:solidFill>
              <a:srgbClr val="008000"/>
            </a:solidFill>
          </a:endParaRPr>
        </a:p>
      </dsp:txBody>
      <dsp:txXfrm>
        <a:off x="5032516" y="978009"/>
        <a:ext cx="1890375" cy="1418168"/>
      </dsp:txXfrm>
    </dsp:sp>
    <dsp:sp modelId="{8917162E-E6CF-D246-A527-69CB99AFD57E}">
      <dsp:nvSpPr>
        <dsp:cNvPr id="0" name=""/>
        <dsp:cNvSpPr/>
      </dsp:nvSpPr>
      <dsp:spPr>
        <a:xfrm>
          <a:off x="1228963" y="414672"/>
          <a:ext cx="5089685" cy="5089685"/>
        </a:xfrm>
        <a:custGeom>
          <a:avLst/>
          <a:gdLst/>
          <a:ahLst/>
          <a:cxnLst/>
          <a:rect l="0" t="0" r="0" b="0"/>
          <a:pathLst>
            <a:path>
              <a:moveTo>
                <a:pt x="5071600" y="2241994"/>
              </a:moveTo>
              <a:arcTo wR="2544842" hR="2544842" stAng="21189920" swAng="761154"/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865EBB-2A13-BC40-9E3F-DF285FC79B59}">
      <dsp:nvSpPr>
        <dsp:cNvPr id="0" name=""/>
        <dsp:cNvSpPr/>
      </dsp:nvSpPr>
      <dsp:spPr>
        <a:xfrm>
          <a:off x="5025253" y="3403189"/>
          <a:ext cx="1904901" cy="165749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solidFill>
                <a:srgbClr val="008000"/>
              </a:solidFill>
            </a:rPr>
            <a:t>Plant Growth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008000"/>
              </a:solidFill>
            </a:rPr>
            <a:t>Stem grows up, leaves unfold, flower bud forms and opens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 dirty="0">
            <a:solidFill>
              <a:srgbClr val="008000"/>
            </a:solidFill>
          </a:endParaRPr>
        </a:p>
      </dsp:txBody>
      <dsp:txXfrm>
        <a:off x="5106165" y="3484101"/>
        <a:ext cx="1743077" cy="1495670"/>
      </dsp:txXfrm>
    </dsp:sp>
    <dsp:sp modelId="{ACE0EE04-5100-3049-81BE-9193126A4762}">
      <dsp:nvSpPr>
        <dsp:cNvPr id="0" name=""/>
        <dsp:cNvSpPr/>
      </dsp:nvSpPr>
      <dsp:spPr>
        <a:xfrm>
          <a:off x="1228963" y="414672"/>
          <a:ext cx="5089685" cy="5089685"/>
        </a:xfrm>
        <a:custGeom>
          <a:avLst/>
          <a:gdLst/>
          <a:ahLst/>
          <a:cxnLst/>
          <a:rect l="0" t="0" r="0" b="0"/>
          <a:pathLst>
            <a:path>
              <a:moveTo>
                <a:pt x="3888408" y="4706104"/>
              </a:moveTo>
              <a:arcTo wR="2544842" hR="2544842" stAng="3487950" swAng="447368"/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8F34A1-AD7B-954B-A4D4-E0EB287C3899}">
      <dsp:nvSpPr>
        <dsp:cNvPr id="0" name=""/>
        <dsp:cNvSpPr/>
      </dsp:nvSpPr>
      <dsp:spPr>
        <a:xfrm>
          <a:off x="2823207" y="4711287"/>
          <a:ext cx="1901196" cy="15861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solidFill>
                <a:srgbClr val="008000"/>
              </a:solidFill>
            </a:rPr>
            <a:t>Pollination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008000"/>
              </a:solidFill>
            </a:rPr>
            <a:t>Insects attracted to the flower transport pollen, or the wind blows pollen between plants</a:t>
          </a:r>
          <a:endParaRPr lang="en-US" sz="1400" kern="1200" dirty="0">
            <a:solidFill>
              <a:srgbClr val="008000"/>
            </a:solidFill>
          </a:endParaRPr>
        </a:p>
      </dsp:txBody>
      <dsp:txXfrm>
        <a:off x="2900636" y="4788716"/>
        <a:ext cx="1746338" cy="1431282"/>
      </dsp:txXfrm>
    </dsp:sp>
    <dsp:sp modelId="{3FCE6375-E680-E14D-93E6-5A9E8C9961D9}">
      <dsp:nvSpPr>
        <dsp:cNvPr id="0" name=""/>
        <dsp:cNvSpPr/>
      </dsp:nvSpPr>
      <dsp:spPr>
        <a:xfrm>
          <a:off x="1228963" y="414672"/>
          <a:ext cx="5089685" cy="5089685"/>
        </a:xfrm>
        <a:custGeom>
          <a:avLst/>
          <a:gdLst/>
          <a:ahLst/>
          <a:cxnLst/>
          <a:rect l="0" t="0" r="0" b="0"/>
          <a:pathLst>
            <a:path>
              <a:moveTo>
                <a:pt x="1489051" y="4860339"/>
              </a:moveTo>
              <a:arcTo wR="2544842" hR="2544842" stAng="6870687" swAng="465569"/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4F1042-FAF3-EF47-8956-4F80BC1B99B4}">
      <dsp:nvSpPr>
        <dsp:cNvPr id="0" name=""/>
        <dsp:cNvSpPr/>
      </dsp:nvSpPr>
      <dsp:spPr>
        <a:xfrm>
          <a:off x="667360" y="3415887"/>
          <a:ext cx="1805094" cy="163209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solidFill>
                <a:srgbClr val="008000"/>
              </a:solidFill>
            </a:rPr>
            <a:t>Fertilisation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008000"/>
              </a:solidFill>
            </a:rPr>
            <a:t>seeds form when pollen from the male part of one flower reaches the female parts of another flower</a:t>
          </a:r>
        </a:p>
      </dsp:txBody>
      <dsp:txXfrm>
        <a:off x="747032" y="3495559"/>
        <a:ext cx="1645750" cy="1472753"/>
      </dsp:txXfrm>
    </dsp:sp>
    <dsp:sp modelId="{8DDEAA93-00BF-5B4A-A757-8AE915AFCCFF}">
      <dsp:nvSpPr>
        <dsp:cNvPr id="0" name=""/>
        <dsp:cNvSpPr/>
      </dsp:nvSpPr>
      <dsp:spPr>
        <a:xfrm>
          <a:off x="1228963" y="414672"/>
          <a:ext cx="5089685" cy="5089685"/>
        </a:xfrm>
        <a:custGeom>
          <a:avLst/>
          <a:gdLst/>
          <a:ahLst/>
          <a:cxnLst/>
          <a:rect l="0" t="0" r="0" b="0"/>
          <a:pathLst>
            <a:path>
              <a:moveTo>
                <a:pt x="13868" y="2810164"/>
              </a:moveTo>
              <a:arcTo wR="2544842" hR="2544842" stAng="10440933" swAng="790301"/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A09F80-A8FC-BF45-AE02-76E97B1E4F24}">
      <dsp:nvSpPr>
        <dsp:cNvPr id="0" name=""/>
        <dsp:cNvSpPr/>
      </dsp:nvSpPr>
      <dsp:spPr>
        <a:xfrm>
          <a:off x="645789" y="923496"/>
          <a:ext cx="1848236" cy="152719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solidFill>
                <a:srgbClr val="008000"/>
              </a:solidFill>
            </a:rPr>
            <a:t>Seed Dispersal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008000"/>
              </a:solidFill>
            </a:rPr>
            <a:t>Seeds are scattered away from the parent plant </a:t>
          </a:r>
          <a:endParaRPr lang="en-US" sz="1400" kern="1200" dirty="0">
            <a:solidFill>
              <a:srgbClr val="008000"/>
            </a:solidFill>
          </a:endParaRPr>
        </a:p>
      </dsp:txBody>
      <dsp:txXfrm>
        <a:off x="720340" y="998047"/>
        <a:ext cx="1699134" cy="1378092"/>
      </dsp:txXfrm>
    </dsp:sp>
    <dsp:sp modelId="{1A682601-FE49-734D-9CDD-B8C8EAF48ED7}">
      <dsp:nvSpPr>
        <dsp:cNvPr id="0" name=""/>
        <dsp:cNvSpPr/>
      </dsp:nvSpPr>
      <dsp:spPr>
        <a:xfrm>
          <a:off x="1228963" y="414672"/>
          <a:ext cx="5089685" cy="5089685"/>
        </a:xfrm>
        <a:custGeom>
          <a:avLst/>
          <a:gdLst/>
          <a:ahLst/>
          <a:cxnLst/>
          <a:rect l="0" t="0" r="0" b="0"/>
          <a:pathLst>
            <a:path>
              <a:moveTo>
                <a:pt x="1147075" y="418232"/>
              </a:moveTo>
              <a:arcTo wR="2544842" hR="2544842" stAng="14201046" swAng="643044"/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77CFEB-CEC2-6C4A-AC31-D20F15A13333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01E24B-5DDC-7C48-8360-883C4CC12F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332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A35F5-3C75-9144-8381-585411B0F18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085AD-5542-254B-9EE4-2EDD34BF7A1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PTE-logo-embrace-cmyk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2100" y="418126"/>
            <a:ext cx="3475407" cy="46491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048000" y="6291385"/>
            <a:ext cx="31066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Registered charity number 1153740</a:t>
            </a:r>
            <a:endParaRPr lang="en-US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1270000" y="5214167"/>
            <a:ext cx="665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008000"/>
                </a:solidFill>
                <a:latin typeface="Comic Sans MS"/>
                <a:cs typeface="Comic Sans MS"/>
              </a:rPr>
              <a:t>PLANT REPRODUCTION</a:t>
            </a:r>
          </a:p>
          <a:p>
            <a:pPr algn="ctr"/>
            <a:r>
              <a:rPr lang="en-US" sz="3200" dirty="0" smtClean="0">
                <a:solidFill>
                  <a:srgbClr val="008000"/>
                </a:solidFill>
                <a:latin typeface="Comic Sans MS"/>
                <a:cs typeface="Comic Sans MS"/>
              </a:rPr>
              <a:t>UPPER KEY STAGE 2</a:t>
            </a:r>
            <a:endParaRPr lang="en-US" sz="3200" dirty="0">
              <a:solidFill>
                <a:srgbClr val="008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46062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5300" y="2298700"/>
            <a:ext cx="8216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008000"/>
                </a:solidFill>
                <a:latin typeface="Comic Sans MS"/>
                <a:cs typeface="Comic Sans MS"/>
              </a:rPr>
              <a:t>HOW DO PLANTS REPRODUCE SEXUALLY?</a:t>
            </a:r>
            <a:endParaRPr lang="en-US" sz="4000" dirty="0">
              <a:solidFill>
                <a:srgbClr val="008000"/>
              </a:solidFill>
              <a:latin typeface="Comic Sans MS"/>
              <a:cs typeface="Comic Sans MS"/>
            </a:endParaRPr>
          </a:p>
        </p:txBody>
      </p:sp>
      <p:pic>
        <p:nvPicPr>
          <p:cNvPr id="3" name="Picture 2" descr="YPTE-logo-embrace-cmyk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2885" y="4092006"/>
            <a:ext cx="1849315" cy="247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21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/>
        </p:nvGraphicFramePr>
        <p:xfrm>
          <a:off x="571500" y="402399"/>
          <a:ext cx="76454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556000" y="2561399"/>
            <a:ext cx="1612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008000"/>
                </a:solidFill>
                <a:latin typeface="Comic Sans MS"/>
                <a:cs typeface="Comic Sans MS"/>
              </a:rPr>
              <a:t>Life Cycle of a Plant</a:t>
            </a:r>
            <a:endParaRPr lang="en-US" sz="2800" dirty="0">
              <a:solidFill>
                <a:srgbClr val="008000"/>
              </a:solidFill>
              <a:latin typeface="Comic Sans MS"/>
              <a:cs typeface="Comic Sans MS"/>
            </a:endParaRPr>
          </a:p>
        </p:txBody>
      </p:sp>
      <p:pic>
        <p:nvPicPr>
          <p:cNvPr id="8" name="Picture 7" descr="seed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6300" y="365736"/>
            <a:ext cx="1854200" cy="9030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KS2flowerstructurediagr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304" y="1348740"/>
            <a:ext cx="4806696" cy="4056888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5226538" y="1452372"/>
            <a:ext cx="1103924" cy="66755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4581769" y="2403231"/>
            <a:ext cx="2129693" cy="635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4445000" y="3321538"/>
            <a:ext cx="2413000" cy="977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581769" y="3926281"/>
            <a:ext cx="2462159" cy="2112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445000" y="4230077"/>
            <a:ext cx="2413000" cy="254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10800000">
            <a:off x="2100072" y="4826001"/>
            <a:ext cx="1407082" cy="976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10800000" flipV="1">
            <a:off x="1982840" y="3741615"/>
            <a:ext cx="1729465" cy="977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10800000">
            <a:off x="2100072" y="3038231"/>
            <a:ext cx="1280083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10800000">
            <a:off x="2100073" y="2246923"/>
            <a:ext cx="2159313" cy="53730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982839" y="312615"/>
            <a:ext cx="4874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The Parts of a Flower</a:t>
            </a:r>
            <a:endParaRPr lang="en-US" sz="4000" dirty="0"/>
          </a:p>
        </p:txBody>
      </p:sp>
      <p:sp>
        <p:nvSpPr>
          <p:cNvPr id="20" name="TextBox 19"/>
          <p:cNvSpPr txBox="1"/>
          <p:nvPr/>
        </p:nvSpPr>
        <p:spPr>
          <a:xfrm>
            <a:off x="6467231" y="1221154"/>
            <a:ext cx="1279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petal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2246923"/>
            <a:ext cx="88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stigma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7043928" y="3039820"/>
            <a:ext cx="703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style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7043928" y="3751386"/>
            <a:ext cx="703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ovary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7043928" y="4484077"/>
            <a:ext cx="703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ovule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7043927" y="5285154"/>
            <a:ext cx="1206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receptacle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1103923" y="2002692"/>
            <a:ext cx="99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pollen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986692" y="2784232"/>
            <a:ext cx="1113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anther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986692" y="3556949"/>
            <a:ext cx="99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filament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1103925" y="4640385"/>
            <a:ext cx="99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sepal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" y="3187617"/>
            <a:ext cx="986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stamen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7961923" y="3039820"/>
            <a:ext cx="937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Carpel</a:t>
            </a:r>
            <a:endParaRPr lang="en-US" dirty="0"/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322837" y="3391015"/>
            <a:ext cx="1068945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5400000">
            <a:off x="7006246" y="3199424"/>
            <a:ext cx="1905002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10800000" flipV="1">
            <a:off x="7747001" y="2246923"/>
            <a:ext cx="210953" cy="7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10800000">
            <a:off x="7747001" y="4152719"/>
            <a:ext cx="210952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16200000" flipV="1">
            <a:off x="637283" y="3630768"/>
            <a:ext cx="444025" cy="7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859693" y="2857336"/>
            <a:ext cx="126999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859693" y="3945819"/>
            <a:ext cx="126999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25" idx="1"/>
          </p:cNvCxnSpPr>
          <p:nvPr/>
        </p:nvCxnSpPr>
        <p:spPr>
          <a:xfrm rot="10800000">
            <a:off x="4445001" y="4640386"/>
            <a:ext cx="2598927" cy="8294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878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ssecting flow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59"/>
            <a:ext cx="9144000" cy="6858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672385" y="6535615"/>
            <a:ext cx="201246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Photo: USFWS: Pacific Region</a:t>
            </a:r>
            <a:endParaRPr lang="en-US" sz="900" dirty="0"/>
          </a:p>
        </p:txBody>
      </p:sp>
      <p:sp>
        <p:nvSpPr>
          <p:cNvPr id="6" name="TextBox 5"/>
          <p:cNvSpPr txBox="1"/>
          <p:nvPr/>
        </p:nvSpPr>
        <p:spPr>
          <a:xfrm>
            <a:off x="656897" y="420414"/>
            <a:ext cx="7882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Comic Sans MS"/>
                <a:cs typeface="Comic Sans MS"/>
              </a:rPr>
              <a:t>A lily’s flower has clear reproductive organs</a:t>
            </a:r>
            <a:endParaRPr lang="en-US" sz="2800" dirty="0">
              <a:solidFill>
                <a:schemeClr val="bg1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84664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et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8350"/>
            <a:ext cx="9144001" cy="60896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761655" y="6279931"/>
            <a:ext cx="135758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Photo: Darling Starlings</a:t>
            </a:r>
            <a:endParaRPr lang="en-US" sz="900" dirty="0"/>
          </a:p>
        </p:txBody>
      </p:sp>
      <p:sp>
        <p:nvSpPr>
          <p:cNvPr id="6" name="TextBox 5"/>
          <p:cNvSpPr txBox="1"/>
          <p:nvPr/>
        </p:nvSpPr>
        <p:spPr>
          <a:xfrm>
            <a:off x="437931" y="192690"/>
            <a:ext cx="8040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Brightly </a:t>
            </a:r>
            <a:r>
              <a:rPr lang="en-US" dirty="0" err="1" smtClean="0">
                <a:latin typeface="Comic Sans MS"/>
                <a:cs typeface="Comic Sans MS"/>
              </a:rPr>
              <a:t>coloured</a:t>
            </a:r>
            <a:r>
              <a:rPr lang="en-US" dirty="0" smtClean="0">
                <a:latin typeface="Comic Sans MS"/>
                <a:cs typeface="Comic Sans MS"/>
              </a:rPr>
              <a:t> petals attract insects and provide a landing platform</a:t>
            </a:r>
            <a:endParaRPr lang="en-US" dirty="0">
              <a:latin typeface="Comic Sans MS"/>
              <a:cs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epals.jpg"/>
          <p:cNvPicPr>
            <a:picLocks noChangeAspect="1"/>
          </p:cNvPicPr>
          <p:nvPr/>
        </p:nvPicPr>
        <p:blipFill>
          <a:blip r:embed="rId2"/>
          <a:srcRect l="1426" r="3266"/>
          <a:stretch>
            <a:fillRect/>
          </a:stretch>
        </p:blipFill>
        <p:spPr>
          <a:xfrm>
            <a:off x="0" y="1836041"/>
            <a:ext cx="7175770" cy="5021959"/>
          </a:xfrm>
          <a:prstGeom prst="rect">
            <a:avLst/>
          </a:prstGeom>
        </p:spPr>
      </p:pic>
      <p:pic>
        <p:nvPicPr>
          <p:cNvPr id="5" name="Picture 4" descr="bud.jpg"/>
          <p:cNvPicPr>
            <a:picLocks noChangeAspect="1"/>
          </p:cNvPicPr>
          <p:nvPr/>
        </p:nvPicPr>
        <p:blipFill>
          <a:blip r:embed="rId3"/>
          <a:srcRect t="8216" b="29924"/>
          <a:stretch>
            <a:fillRect/>
          </a:stretch>
        </p:blipFill>
        <p:spPr>
          <a:xfrm>
            <a:off x="6084808" y="0"/>
            <a:ext cx="2964069" cy="38639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41211" y="3532977"/>
            <a:ext cx="13415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rgbClr val="FFFFFF"/>
                </a:solidFill>
              </a:rPr>
              <a:t>Photo: Mike Freedman</a:t>
            </a:r>
            <a:endParaRPr lang="en-US" sz="900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1913" y="6582964"/>
            <a:ext cx="12879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Photo: Billy Wilson</a:t>
            </a:r>
            <a:endParaRPr lang="en-US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718207" y="455448"/>
            <a:ext cx="43004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mic Sans MS"/>
                <a:cs typeface="Comic Sans MS"/>
              </a:rPr>
              <a:t>The sepals protect the flower whilst it is still a bud</a:t>
            </a:r>
            <a:endParaRPr lang="en-US" sz="2400" dirty="0">
              <a:latin typeface="Comic Sans MS"/>
              <a:cs typeface="Comic Sans MS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rot="16200000" flipV="1">
            <a:off x="5903652" y="2950553"/>
            <a:ext cx="3498934" cy="3330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10800000" flipV="1">
            <a:off x="4510690" y="5252841"/>
            <a:ext cx="2665080" cy="67048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353389" y="4883509"/>
            <a:ext cx="932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/>
                <a:cs typeface="Comic Sans MS"/>
              </a:rPr>
              <a:t>sepals</a:t>
            </a:r>
            <a:endParaRPr lang="en-US" sz="2000" dirty="0">
              <a:latin typeface="Comic Sans MS"/>
              <a:cs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ollen.jpg"/>
          <p:cNvPicPr>
            <a:picLocks noChangeAspect="1"/>
          </p:cNvPicPr>
          <p:nvPr/>
        </p:nvPicPr>
        <p:blipFill>
          <a:blip r:embed="rId2"/>
          <a:srcRect l="11535" r="8444"/>
          <a:stretch>
            <a:fillRect/>
          </a:stretch>
        </p:blipFill>
        <p:spPr>
          <a:xfrm>
            <a:off x="11408" y="1529739"/>
            <a:ext cx="9132592" cy="479095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7039" y="5881077"/>
            <a:ext cx="12406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rgbClr val="FFFFFF"/>
                </a:solidFill>
              </a:rPr>
              <a:t>Photo: Martin </a:t>
            </a:r>
            <a:r>
              <a:rPr lang="en-US" sz="1000" dirty="0" err="1" smtClean="0">
                <a:solidFill>
                  <a:srgbClr val="FFFFFF"/>
                </a:solidFill>
              </a:rPr>
              <a:t>LeBar</a:t>
            </a:r>
            <a:endParaRPr lang="en-US" sz="1000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7385" y="263769"/>
            <a:ext cx="68873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Comic Sans MS"/>
                <a:cs typeface="Comic Sans MS"/>
              </a:rPr>
              <a:t>Pollen on lily stamens</a:t>
            </a:r>
            <a:endParaRPr lang="en-US" sz="4000" dirty="0">
              <a:latin typeface="Comic Sans MS"/>
              <a:cs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63379" y="2750207"/>
            <a:ext cx="1086068" cy="44669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163379" y="4475655"/>
            <a:ext cx="1086068" cy="446689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>
            <a:stCxn id="6" idx="3"/>
          </p:cNvCxnSpPr>
          <p:nvPr/>
        </p:nvCxnSpPr>
        <p:spPr>
          <a:xfrm>
            <a:off x="3249447" y="2973552"/>
            <a:ext cx="1147381" cy="2233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8" idx="3"/>
          </p:cNvCxnSpPr>
          <p:nvPr/>
        </p:nvCxnSpPr>
        <p:spPr>
          <a:xfrm flipV="1">
            <a:off x="3249447" y="4528208"/>
            <a:ext cx="1305036" cy="17079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259722" y="2827565"/>
            <a:ext cx="97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anther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63380" y="4528208"/>
            <a:ext cx="1086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filament</a:t>
            </a:r>
            <a:endParaRPr lang="en-US" dirty="0">
              <a:latin typeface="Comic Sans MS"/>
              <a:cs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tigmalily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6" y="771769"/>
            <a:ext cx="9134104" cy="60862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1538" y="6486769"/>
            <a:ext cx="159238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Photo: James Blunt</a:t>
            </a:r>
            <a:endParaRPr lang="en-US" sz="1000" dirty="0"/>
          </a:p>
        </p:txBody>
      </p:sp>
      <p:sp>
        <p:nvSpPr>
          <p:cNvPr id="6" name="Rectangle 5"/>
          <p:cNvSpPr/>
          <p:nvPr/>
        </p:nvSpPr>
        <p:spPr>
          <a:xfrm>
            <a:off x="5220138" y="1155403"/>
            <a:ext cx="1094827" cy="36933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9171" y="142435"/>
            <a:ext cx="8189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8000"/>
                </a:solidFill>
                <a:latin typeface="Comic Sans MS"/>
                <a:cs typeface="Comic Sans MS"/>
              </a:rPr>
              <a:t>The female part of a flower is called the </a:t>
            </a:r>
            <a:r>
              <a:rPr lang="en-US" sz="2800" b="1" dirty="0" smtClean="0">
                <a:solidFill>
                  <a:srgbClr val="008000"/>
                </a:solidFill>
                <a:latin typeface="Comic Sans MS"/>
                <a:cs typeface="Comic Sans MS"/>
              </a:rPr>
              <a:t>carpel</a:t>
            </a:r>
            <a:endParaRPr lang="en-US" sz="2800" b="1" dirty="0">
              <a:solidFill>
                <a:srgbClr val="008000"/>
              </a:solidFill>
              <a:latin typeface="Comic Sans MS"/>
              <a:cs typeface="Comic Sans M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25241" y="1121103"/>
            <a:ext cx="8057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/>
                <a:cs typeface="Comic Sans MS"/>
              </a:rPr>
              <a:t>stigma</a:t>
            </a:r>
            <a:endParaRPr lang="en-US" sz="1600" dirty="0">
              <a:latin typeface="Comic Sans MS"/>
              <a:cs typeface="Comic Sans MS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6314965" y="1340069"/>
            <a:ext cx="1296276" cy="262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8022897" y="1874345"/>
            <a:ext cx="849586" cy="376621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/>
          <p:cNvCxnSpPr>
            <a:stCxn id="14" idx="1"/>
          </p:cNvCxnSpPr>
          <p:nvPr/>
        </p:nvCxnSpPr>
        <p:spPr>
          <a:xfrm rot="10800000">
            <a:off x="7199587" y="2058276"/>
            <a:ext cx="823311" cy="43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8136759" y="1881634"/>
            <a:ext cx="73572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/>
                <a:cs typeface="Comic Sans MS"/>
              </a:rPr>
              <a:t>style</a:t>
            </a:r>
            <a:endParaRPr lang="en-US" sz="1600" dirty="0">
              <a:latin typeface="Comic Sans MS"/>
              <a:cs typeface="Comic Sans M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002550" y="5337096"/>
            <a:ext cx="869933" cy="402491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8022897" y="5337096"/>
            <a:ext cx="712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/>
                <a:cs typeface="Comic Sans MS"/>
              </a:rPr>
              <a:t>ovary</a:t>
            </a:r>
            <a:endParaRPr lang="en-US" sz="1600" dirty="0">
              <a:latin typeface="Comic Sans MS"/>
              <a:cs typeface="Comic Sans MS"/>
            </a:endParaRPr>
          </a:p>
        </p:txBody>
      </p:sp>
      <p:cxnSp>
        <p:nvCxnSpPr>
          <p:cNvPr id="25" name="Straight Connector 24"/>
          <p:cNvCxnSpPr>
            <a:stCxn id="22" idx="1"/>
          </p:cNvCxnSpPr>
          <p:nvPr/>
        </p:nvCxnSpPr>
        <p:spPr>
          <a:xfrm rot="10800000">
            <a:off x="4945966" y="5536488"/>
            <a:ext cx="3056584" cy="185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pple1.jpg"/>
          <p:cNvPicPr>
            <a:picLocks noChangeAspect="1"/>
          </p:cNvPicPr>
          <p:nvPr/>
        </p:nvPicPr>
        <p:blipFill>
          <a:blip r:embed="rId2"/>
          <a:srcRect l="20637" t="16909" r="12058" b="7341"/>
          <a:stretch>
            <a:fillRect/>
          </a:stretch>
        </p:blipFill>
        <p:spPr>
          <a:xfrm>
            <a:off x="1680307" y="1268334"/>
            <a:ext cx="4615793" cy="5194934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4327768" y="5316483"/>
            <a:ext cx="2373924" cy="35831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4099034" y="2831699"/>
            <a:ext cx="2602658" cy="105394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392615" y="4327769"/>
            <a:ext cx="1309077" cy="195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838462" y="2588846"/>
            <a:ext cx="230553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/>
                <a:cs typeface="Comic Sans MS"/>
              </a:rPr>
              <a:t>Seeds (pips) and ovary wall forming the core</a:t>
            </a:r>
            <a:endParaRPr lang="en-US" sz="1600" dirty="0">
              <a:latin typeface="Comic Sans MS"/>
              <a:cs typeface="Comic Sans M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38462" y="3885643"/>
            <a:ext cx="2071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/>
                <a:cs typeface="Comic Sans MS"/>
              </a:rPr>
              <a:t>Fleshy part – the top of the flower stalk (receptacle)</a:t>
            </a:r>
            <a:endParaRPr lang="en-US" sz="1600" dirty="0">
              <a:latin typeface="Comic Sans MS"/>
              <a:cs typeface="Comic Sans M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38462" y="5440680"/>
            <a:ext cx="1875692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/>
                <a:cs typeface="Comic Sans MS"/>
              </a:rPr>
              <a:t>Remains of sepals and styles</a:t>
            </a:r>
            <a:endParaRPr lang="en-US" sz="1600" dirty="0">
              <a:latin typeface="Comic Sans MS"/>
              <a:cs typeface="Comic Sans M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66414" y="0"/>
            <a:ext cx="87431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omic Sans MS"/>
                <a:cs typeface="Comic Sans MS"/>
              </a:rPr>
              <a:t>The apple is a good example of how parts of the flower help to form the fruit</a:t>
            </a:r>
            <a:endParaRPr lang="en-US" sz="3200" dirty="0">
              <a:latin typeface="Comic Sans MS"/>
              <a:cs typeface="Comic Sans MS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3739931" y="1725448"/>
            <a:ext cx="2961761" cy="350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838462" y="1556171"/>
            <a:ext cx="12612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/>
                <a:cs typeface="Comic Sans MS"/>
              </a:rPr>
              <a:t>The stem</a:t>
            </a:r>
            <a:endParaRPr lang="en-US" sz="1600" dirty="0">
              <a:latin typeface="Comic Sans MS"/>
              <a:cs typeface="Comic Sans M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856828" y="6133178"/>
            <a:ext cx="169041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FFFFFF"/>
                </a:solidFill>
              </a:rPr>
              <a:t>Photo: Mary Beth </a:t>
            </a:r>
            <a:r>
              <a:rPr lang="en-US" sz="800" dirty="0" err="1" smtClean="0">
                <a:solidFill>
                  <a:srgbClr val="FFFFFF"/>
                </a:solidFill>
              </a:rPr>
              <a:t>Griffo</a:t>
            </a:r>
            <a:r>
              <a:rPr lang="en-US" sz="800" dirty="0" smtClean="0">
                <a:solidFill>
                  <a:srgbClr val="FFFFFF"/>
                </a:solidFill>
              </a:rPr>
              <a:t> Rigby</a:t>
            </a:r>
            <a:endParaRPr lang="en-US" sz="8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5300" y="2298700"/>
            <a:ext cx="8216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008000"/>
                </a:solidFill>
                <a:latin typeface="Comic Sans MS"/>
                <a:cs typeface="Comic Sans MS"/>
              </a:rPr>
              <a:t>HOW DO PLANTS REPRODUCE ASEXUALLY?</a:t>
            </a:r>
            <a:endParaRPr lang="en-US" sz="4000" dirty="0">
              <a:solidFill>
                <a:srgbClr val="008000"/>
              </a:solidFill>
              <a:latin typeface="Comic Sans MS"/>
              <a:cs typeface="Comic Sans MS"/>
            </a:endParaRPr>
          </a:p>
        </p:txBody>
      </p:sp>
      <p:pic>
        <p:nvPicPr>
          <p:cNvPr id="3" name="Picture 2" descr="YPTE-logo-embrace-cmyk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2885" y="4092006"/>
            <a:ext cx="1849315" cy="247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21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trawberryrunn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2933"/>
            <a:ext cx="9157599" cy="61050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67654" y="45047"/>
            <a:ext cx="4945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Comic Sans MS"/>
                <a:cs typeface="Comic Sans MS"/>
              </a:rPr>
              <a:t>Strawberry runners</a:t>
            </a:r>
            <a:endParaRPr lang="en-US" sz="4000" dirty="0">
              <a:latin typeface="Comic Sans MS"/>
              <a:cs typeface="Comic Sans M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6633" y="6475634"/>
            <a:ext cx="14310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</a:rPr>
              <a:t>Photo: Candy Tale</a:t>
            </a:r>
            <a:endParaRPr lang="en-US" sz="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pider pla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443" y="884331"/>
            <a:ext cx="7593542" cy="56967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56863" y="6350201"/>
            <a:ext cx="80893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</a:rPr>
              <a:t>Photo: Colin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9645" y="113086"/>
            <a:ext cx="8628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omic Sans MS"/>
                <a:cs typeface="Comic Sans MS"/>
              </a:rPr>
              <a:t>This spider plant has sent out a long runner and formed a plantlet at the far end.  This plantlet can be planted in another pot and will take root.</a:t>
            </a:r>
            <a:endParaRPr lang="en-US" dirty="0">
              <a:latin typeface="Comic Sans MS"/>
              <a:cs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weetpot2.jpg"/>
          <p:cNvPicPr>
            <a:picLocks noChangeAspect="1"/>
          </p:cNvPicPr>
          <p:nvPr/>
        </p:nvPicPr>
        <p:blipFill>
          <a:blip r:embed="rId2"/>
          <a:srcRect l="9032" t="9521" r="7970" b="7532"/>
          <a:stretch>
            <a:fillRect/>
          </a:stretch>
        </p:blipFill>
        <p:spPr>
          <a:xfrm>
            <a:off x="0" y="1169460"/>
            <a:ext cx="4767088" cy="5688540"/>
          </a:xfrm>
          <a:prstGeom prst="rect">
            <a:avLst/>
          </a:prstGeom>
        </p:spPr>
      </p:pic>
      <p:pic>
        <p:nvPicPr>
          <p:cNvPr id="5" name="Picture 4" descr="sweetpo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481" y="0"/>
            <a:ext cx="4889519" cy="36671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02104" y="4072759"/>
            <a:ext cx="303197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008000"/>
                </a:solidFill>
                <a:latin typeface="Comic Sans MS"/>
                <a:cs typeface="Comic Sans MS"/>
              </a:rPr>
              <a:t>Sweet potatoes – buds form new shoots</a:t>
            </a:r>
            <a:endParaRPr lang="en-US" sz="4000" dirty="0">
              <a:solidFill>
                <a:srgbClr val="008000"/>
              </a:solidFill>
              <a:latin typeface="Comic Sans MS"/>
              <a:cs typeface="Comic Sans M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34546" y="169941"/>
            <a:ext cx="11805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</a:rPr>
              <a:t>Photo: Aimee Ray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0924" y="6645574"/>
            <a:ext cx="78706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rgbClr val="000000"/>
                </a:solidFill>
              </a:rPr>
              <a:t>Photo: Moss</a:t>
            </a:r>
            <a:endParaRPr lang="en-US" sz="9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otato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2182"/>
            <a:ext cx="6989379" cy="58458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73655" y="166414"/>
            <a:ext cx="63762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Comic Sans MS"/>
                <a:cs typeface="Comic Sans MS"/>
              </a:rPr>
              <a:t>Sprouting Potato Tubers</a:t>
            </a:r>
            <a:endParaRPr lang="en-US" sz="4000" dirty="0">
              <a:latin typeface="Comic Sans MS"/>
              <a:cs typeface="Comic Sans M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7931" y="6314966"/>
            <a:ext cx="152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</a:rPr>
              <a:t>Photo: </a:t>
            </a:r>
            <a:r>
              <a:rPr lang="en-US" sz="900" dirty="0" err="1" smtClean="0">
                <a:solidFill>
                  <a:schemeClr val="bg1"/>
                </a:solidFill>
              </a:rPr>
              <a:t>Jatinder</a:t>
            </a:r>
            <a:r>
              <a:rPr lang="en-US" sz="900" dirty="0" smtClean="0">
                <a:solidFill>
                  <a:schemeClr val="bg1"/>
                </a:solidFill>
              </a:rPr>
              <a:t> Joshi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22207" y="1865586"/>
            <a:ext cx="12086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/>
                <a:cs typeface="Comic Sans MS"/>
              </a:rPr>
              <a:t>Shoots</a:t>
            </a:r>
            <a:endParaRPr lang="en-US" sz="2000" dirty="0">
              <a:latin typeface="Comic Sans MS"/>
              <a:cs typeface="Comic Sans M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49931" y="5141310"/>
            <a:ext cx="8495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/>
                <a:cs typeface="Comic Sans MS"/>
              </a:rPr>
              <a:t>Eyes</a:t>
            </a:r>
            <a:endParaRPr lang="en-US" sz="2000" dirty="0">
              <a:latin typeface="Comic Sans MS"/>
              <a:cs typeface="Comic Sans MS"/>
            </a:endParaRPr>
          </a:p>
        </p:txBody>
      </p:sp>
      <p:cxnSp>
        <p:nvCxnSpPr>
          <p:cNvPr id="10" name="Straight Connector 9"/>
          <p:cNvCxnSpPr>
            <a:endCxn id="7" idx="1"/>
          </p:cNvCxnSpPr>
          <p:nvPr/>
        </p:nvCxnSpPr>
        <p:spPr>
          <a:xfrm flipV="1">
            <a:off x="3477172" y="2065641"/>
            <a:ext cx="3845035" cy="86849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endCxn id="7" idx="1"/>
          </p:cNvCxnSpPr>
          <p:nvPr/>
        </p:nvCxnSpPr>
        <p:spPr>
          <a:xfrm flipV="1">
            <a:off x="5281448" y="2065641"/>
            <a:ext cx="2040759" cy="2000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2855310" y="5377793"/>
            <a:ext cx="4694621" cy="16362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3971083" y="5377793"/>
            <a:ext cx="3578848" cy="133039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7" idx="1"/>
          </p:cNvCxnSpPr>
          <p:nvPr/>
        </p:nvCxnSpPr>
        <p:spPr>
          <a:xfrm>
            <a:off x="930164" y="1865586"/>
            <a:ext cx="6392043" cy="2000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37584" y="1813126"/>
            <a:ext cx="25312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/>
                <a:cs typeface="Comic Sans MS"/>
              </a:rPr>
              <a:t>Flower bud </a:t>
            </a:r>
          </a:p>
          <a:p>
            <a:r>
              <a:rPr lang="en-US" sz="1600" dirty="0" smtClean="0">
                <a:latin typeface="Comic Sans MS"/>
                <a:cs typeface="Comic Sans MS"/>
              </a:rPr>
              <a:t>(future flower stored inside the bulb for protection)</a:t>
            </a:r>
            <a:endParaRPr lang="en-US" sz="1600" dirty="0">
              <a:latin typeface="Comic Sans MS"/>
              <a:cs typeface="Comic Sans M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37584" y="3415862"/>
            <a:ext cx="21546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/>
                <a:cs typeface="Comic Sans MS"/>
              </a:rPr>
              <a:t>Scale leaves </a:t>
            </a:r>
          </a:p>
          <a:p>
            <a:r>
              <a:rPr lang="en-US" sz="1600" dirty="0" smtClean="0">
                <a:latin typeface="Comic Sans MS"/>
                <a:cs typeface="Comic Sans MS"/>
              </a:rPr>
              <a:t>(fleshy modified leaves that store food)</a:t>
            </a:r>
            <a:endParaRPr lang="en-US" sz="1600" dirty="0">
              <a:latin typeface="Comic Sans MS"/>
              <a:cs typeface="Comic Sans M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37583" y="5011982"/>
            <a:ext cx="178675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/>
                <a:cs typeface="Comic Sans MS"/>
              </a:rPr>
              <a:t>Thick modified stem</a:t>
            </a:r>
            <a:endParaRPr lang="en-US" sz="1600" dirty="0">
              <a:latin typeface="Comic Sans MS"/>
              <a:cs typeface="Comic Sans M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37585" y="6078483"/>
            <a:ext cx="16028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/>
                <a:cs typeface="Comic Sans MS"/>
              </a:rPr>
              <a:t>Roots</a:t>
            </a:r>
            <a:endParaRPr lang="en-US" sz="1600" dirty="0">
              <a:latin typeface="Comic Sans MS"/>
              <a:cs typeface="Comic Sans MS"/>
            </a:endParaRPr>
          </a:p>
        </p:txBody>
      </p:sp>
      <p:pic>
        <p:nvPicPr>
          <p:cNvPr id="12" name="Picture 11" descr="onio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424627" y="6545798"/>
            <a:ext cx="135758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Photo: Adrian </a:t>
            </a:r>
            <a:r>
              <a:rPr lang="en-US" sz="900" dirty="0" err="1" smtClean="0"/>
              <a:t>Tritschler</a:t>
            </a:r>
            <a:endParaRPr lang="en-US" sz="900" dirty="0"/>
          </a:p>
        </p:txBody>
      </p:sp>
      <p:cxnSp>
        <p:nvCxnSpPr>
          <p:cNvPr id="15" name="Straight Connector 14"/>
          <p:cNvCxnSpPr>
            <a:stCxn id="6" idx="1"/>
          </p:cNvCxnSpPr>
          <p:nvPr/>
        </p:nvCxnSpPr>
        <p:spPr>
          <a:xfrm rot="10800000" flipV="1">
            <a:off x="2128346" y="2351734"/>
            <a:ext cx="4309239" cy="73975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7" idx="1"/>
          </p:cNvCxnSpPr>
          <p:nvPr/>
        </p:nvCxnSpPr>
        <p:spPr>
          <a:xfrm rot="10800000" flipV="1">
            <a:off x="3424628" y="3954470"/>
            <a:ext cx="3012957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8" idx="1"/>
          </p:cNvCxnSpPr>
          <p:nvPr/>
        </p:nvCxnSpPr>
        <p:spPr>
          <a:xfrm rot="10800000" flipV="1">
            <a:off x="1471451" y="5304370"/>
            <a:ext cx="4966133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9" idx="1"/>
          </p:cNvCxnSpPr>
          <p:nvPr/>
        </p:nvCxnSpPr>
        <p:spPr>
          <a:xfrm rot="10800000">
            <a:off x="1077313" y="6078484"/>
            <a:ext cx="5360273" cy="16927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500414" y="148897"/>
            <a:ext cx="34684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Comic Sans MS"/>
                <a:cs typeface="Comic Sans MS"/>
              </a:rPr>
              <a:t>The structure of a bulb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n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4326759" cy="68719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8966" y="6463862"/>
            <a:ext cx="106855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</a:rPr>
              <a:t>Photo: Bill </a:t>
            </a:r>
            <a:r>
              <a:rPr lang="en-US" sz="900" dirty="0" err="1" smtClean="0">
                <a:solidFill>
                  <a:schemeClr val="bg1"/>
                </a:solidFill>
              </a:rPr>
              <a:t>Gracey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48621" y="779517"/>
            <a:ext cx="394137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Comic Sans MS"/>
                <a:cs typeface="Comic Sans MS"/>
              </a:rPr>
              <a:t>New shoots developing from an onion bulb</a:t>
            </a:r>
            <a:endParaRPr lang="en-US" sz="4000" dirty="0">
              <a:latin typeface="Comic Sans MS"/>
              <a:cs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root cutt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517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7793" y="6463862"/>
            <a:ext cx="111234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rgbClr val="FFFFFF"/>
                </a:solidFill>
              </a:rPr>
              <a:t>Photo: </a:t>
            </a:r>
            <a:r>
              <a:rPr lang="en-US" sz="900" dirty="0" err="1" smtClean="0">
                <a:solidFill>
                  <a:srgbClr val="FFFFFF"/>
                </a:solidFill>
              </a:rPr>
              <a:t>Susy</a:t>
            </a:r>
            <a:r>
              <a:rPr lang="en-US" sz="900" dirty="0" smtClean="0">
                <a:solidFill>
                  <a:srgbClr val="FFFFFF"/>
                </a:solidFill>
              </a:rPr>
              <a:t> Morris</a:t>
            </a:r>
            <a:endParaRPr lang="en-US" sz="900" dirty="0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4690" y="1988207"/>
            <a:ext cx="416910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omic Sans MS"/>
                <a:cs typeface="Comic Sans MS"/>
              </a:rPr>
              <a:t>The stem cutting of a box tree has been planted - now it has grown new roots!</a:t>
            </a:r>
            <a:endParaRPr lang="en-US" sz="3200" dirty="0">
              <a:latin typeface="Comic Sans MS"/>
              <a:cs typeface="Comic Sans M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64690" y="227724"/>
            <a:ext cx="41691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008000"/>
                </a:solidFill>
                <a:latin typeface="Comic Sans MS"/>
                <a:cs typeface="Comic Sans MS"/>
              </a:rPr>
              <a:t>Artificial Propagation</a:t>
            </a:r>
            <a:endParaRPr lang="en-US" sz="4000" dirty="0">
              <a:solidFill>
                <a:srgbClr val="008000"/>
              </a:solidFill>
              <a:latin typeface="Comic Sans MS"/>
              <a:cs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frican violet2.jpg"/>
          <p:cNvPicPr>
            <a:picLocks noChangeAspect="1"/>
          </p:cNvPicPr>
          <p:nvPr/>
        </p:nvPicPr>
        <p:blipFill>
          <a:blip r:embed="rId2"/>
          <a:srcRect l="12648"/>
          <a:stretch>
            <a:fillRect/>
          </a:stretch>
        </p:blipFill>
        <p:spPr>
          <a:xfrm>
            <a:off x="0" y="0"/>
            <a:ext cx="4094006" cy="3515088"/>
          </a:xfrm>
          <a:prstGeom prst="rect">
            <a:avLst/>
          </a:prstGeom>
        </p:spPr>
      </p:pic>
      <p:pic>
        <p:nvPicPr>
          <p:cNvPr id="8" name="Picture 7" descr="Africanviolet2.jpg"/>
          <p:cNvPicPr>
            <a:picLocks noChangeAspect="1"/>
          </p:cNvPicPr>
          <p:nvPr/>
        </p:nvPicPr>
        <p:blipFill>
          <a:blip r:embed="rId3"/>
          <a:srcRect l="7247" r="10661"/>
          <a:stretch>
            <a:fillRect/>
          </a:stretch>
        </p:blipFill>
        <p:spPr>
          <a:xfrm>
            <a:off x="3991010" y="2150184"/>
            <a:ext cx="5152990" cy="470781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6204" y="3139430"/>
            <a:ext cx="102854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FFFFFF"/>
                </a:solidFill>
              </a:rPr>
              <a:t>Photo: </a:t>
            </a:r>
            <a:r>
              <a:rPr lang="en-US" sz="800" dirty="0" err="1" smtClean="0">
                <a:solidFill>
                  <a:srgbClr val="FFFFFF"/>
                </a:solidFill>
              </a:rPr>
              <a:t>SatrinaO</a:t>
            </a:r>
            <a:endParaRPr lang="en-US" sz="800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18569" y="6645574"/>
            <a:ext cx="111798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FFFFFF"/>
                </a:solidFill>
              </a:rPr>
              <a:t>Photo: </a:t>
            </a:r>
            <a:r>
              <a:rPr lang="en-US" sz="800" dirty="0" err="1" smtClean="0">
                <a:solidFill>
                  <a:srgbClr val="FFFFFF"/>
                </a:solidFill>
              </a:rPr>
              <a:t>SatrinaO</a:t>
            </a:r>
            <a:endParaRPr lang="en-US" sz="800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85736" y="304104"/>
            <a:ext cx="35328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A leaf cutting from an African violet was planted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6204" y="5168246"/>
            <a:ext cx="33181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A few months later, new roots have grown and little baby leaves have sprouted!  A new African violet has been made.</a:t>
            </a:r>
            <a:endParaRPr lang="en-US" dirty="0">
              <a:latin typeface="Comic Sans MS"/>
              <a:cs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PTE-logo-type-cmyk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7647" y="628157"/>
            <a:ext cx="5486400" cy="3276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0154" y="4425462"/>
            <a:ext cx="74539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To find out more, please visit</a:t>
            </a:r>
            <a:endParaRPr lang="en-US" sz="3200" b="1" dirty="0"/>
          </a:p>
          <a:p>
            <a:pPr algn="ctr"/>
            <a:r>
              <a:rPr lang="en-US" sz="4800" b="1" dirty="0" smtClean="0"/>
              <a:t>ypte.org.uk</a:t>
            </a:r>
          </a:p>
          <a:p>
            <a:pPr algn="ctr"/>
            <a:endParaRPr lang="en-US" sz="1600" b="1" dirty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dirty="0" smtClean="0"/>
              <a:t>Registered charity number 1153740</a:t>
            </a:r>
          </a:p>
          <a:p>
            <a:pPr algn="ctr"/>
            <a:r>
              <a:rPr lang="en-US" sz="1600" b="1" dirty="0" smtClean="0">
                <a:solidFill>
                  <a:schemeClr val="accent3">
                    <a:lumMod val="50000"/>
                  </a:schemeClr>
                </a:solidFill>
              </a:rPr>
              <a:t>Creating a better future by inspiring young people to look after our world</a:t>
            </a:r>
            <a:endParaRPr lang="en-US" sz="16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60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1232</TotalTime>
  <Words>443</Words>
  <Application>Microsoft Office PowerPoint</Application>
  <PresentationFormat>On-screen Show (4:3)</PresentationFormat>
  <Paragraphs>86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 Admin</dc:creator>
  <cp:lastModifiedBy>Richard Gunson</cp:lastModifiedBy>
  <cp:revision>12</cp:revision>
  <dcterms:created xsi:type="dcterms:W3CDTF">2015-11-05T09:24:21Z</dcterms:created>
  <dcterms:modified xsi:type="dcterms:W3CDTF">2020-04-26T21:19:01Z</dcterms:modified>
</cp:coreProperties>
</file>