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63" r:id="rId3"/>
    <p:sldId id="488" r:id="rId4"/>
    <p:sldId id="493" r:id="rId5"/>
    <p:sldId id="492" r:id="rId6"/>
    <p:sldId id="491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BPreplay" panose="02000503000000020004" charset="0"/>
      <p:regular r:id="rId14"/>
      <p:bold r:id="rId15"/>
      <p:italic r:id="rId16"/>
      <p:boldItalic r:id="rId17"/>
    </p:embeddedFont>
    <p:embeddedFont>
      <p:font typeface="Sassoon Infant Md" panose="02000603050000020003" charset="0"/>
      <p:regular r:id="rId18"/>
    </p:embeddedFont>
    <p:embeddedFont>
      <p:font typeface="Sassoon Infant Rg" panose="02000503030000020003" charset="0"/>
      <p:regular r:id="rId19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530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21">
          <p15:clr>
            <a:srgbClr val="A4A3A4"/>
          </p15:clr>
        </p15:guide>
        <p15:guide id="6" orient="horz" pos="1502">
          <p15:clr>
            <a:srgbClr val="A4A3A4"/>
          </p15:clr>
        </p15:guide>
        <p15:guide id="7" orient="horz" pos="459">
          <p15:clr>
            <a:srgbClr val="A4A3A4"/>
          </p15:clr>
        </p15:guide>
        <p15:guide id="8" orient="horz" pos="3884">
          <p15:clr>
            <a:srgbClr val="A4A3A4"/>
          </p15:clr>
        </p15:guide>
        <p15:guide id="9" pos="521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44B"/>
    <a:srgbClr val="FFD550"/>
    <a:srgbClr val="F8A9A9"/>
    <a:srgbClr val="DE7E7E"/>
    <a:srgbClr val="D04847"/>
    <a:srgbClr val="6588D3"/>
    <a:srgbClr val="5C7ECF"/>
    <a:srgbClr val="EE79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99" autoAdjust="0"/>
    <p:restoredTop sz="94660"/>
  </p:normalViewPr>
  <p:slideViewPr>
    <p:cSldViewPr snapToGrid="0">
      <p:cViewPr varScale="1">
        <p:scale>
          <a:sx n="83" d="100"/>
          <a:sy n="83" d="100"/>
        </p:scale>
        <p:origin x="1531" y="67"/>
      </p:cViewPr>
      <p:guideLst>
        <p:guide orient="horz" pos="2183"/>
        <p:guide pos="2880"/>
        <p:guide pos="5307"/>
        <p:guide orient="horz" pos="3997"/>
        <p:guide pos="521"/>
        <p:guide orient="horz" pos="1502"/>
        <p:guide orient="horz" pos="459"/>
        <p:guide orient="horz" pos="3884"/>
        <p:guide pos="5216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heme" Target="theme/theme1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CB0FF04-5985-44A4-B917-AADAE11E2EB7}" type="datetimeFigureOut">
              <a:rPr lang="en-GB"/>
              <a:pPr>
                <a:defRPr/>
              </a:pPr>
              <a:t>26/04/2020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2E63EC7-BFF7-48BC-A834-7F81B172AFE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132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E64DE4F-AAC5-40F5-A9E6-975B9D53E470}" type="datetimeFigureOut">
              <a:rPr lang="en-GB"/>
              <a:pPr>
                <a:defRPr/>
              </a:pPr>
              <a:t>26/04/2020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459A408-0040-4D19-BB16-2C7C1C86F0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7293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7130E3F-D756-4F49-B51D-61D80ED4EF5D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95529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DAEBA5D-715E-452D-9DC5-0C3050BD035D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5484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08E9CA0-9D5C-408B-956C-3900343F676D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512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701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9932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787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25311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4169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2235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1" r:id="rId4"/>
    <p:sldLayoutId id="2147483812" r:id="rId5"/>
    <p:sldLayoutId id="2147483816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3.m4a"/><Relationship Id="rId7" Type="http://schemas.openxmlformats.org/officeDocument/2006/relationships/image" Target="../media/image6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7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3.m4a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8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27350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smtClean="0"/>
              <a:t>I can identify and name the parts of the human circulatory system.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614738"/>
            <a:ext cx="7886700" cy="243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r>
              <a:rPr lang="en-GB" altLang="en-US"/>
              <a:t>I can identify the parts of the circulatory system.</a:t>
            </a:r>
          </a:p>
          <a:p>
            <a:r>
              <a:rPr lang="en-GB" altLang="en-US"/>
              <a:t>I can name the parts of the circulatory system.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/>
          <p:cNvSpPr/>
          <p:nvPr/>
        </p:nvSpPr>
        <p:spPr>
          <a:xfrm>
            <a:off x="647700" y="1714500"/>
            <a:ext cx="4457700" cy="4467225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762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Parts of the Circulatory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System: Heart</a:t>
            </a:r>
            <a:endParaRPr lang="en-GB" altLang="en-US" dirty="0" smtClean="0"/>
          </a:p>
        </p:txBody>
      </p:sp>
      <p:sp>
        <p:nvSpPr>
          <p:cNvPr id="20484" name="TextBox 12"/>
          <p:cNvSpPr txBox="1">
            <a:spLocks noChangeArrowheads="1"/>
          </p:cNvSpPr>
          <p:nvPr/>
        </p:nvSpPr>
        <p:spPr bwMode="auto">
          <a:xfrm>
            <a:off x="895350" y="1943100"/>
            <a:ext cx="409575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heart is a powerful organ that is situated between your lungs and protected by the ribcage.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heart pumps blood to the lungs to get oxygen.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heart then pumps this oxygenated blood around the body.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heart is split between the left and right side.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As you can see, it consists of many parts!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5353050" y="1714500"/>
            <a:ext cx="3130550" cy="1924050"/>
            <a:chOff x="5353050" y="4257161"/>
            <a:chExt cx="3130549" cy="1924564"/>
          </a:xfrm>
        </p:grpSpPr>
        <p:sp>
          <p:nvSpPr>
            <p:cNvPr id="21" name="Rounded Rectangle 20"/>
            <p:cNvSpPr/>
            <p:nvPr/>
          </p:nvSpPr>
          <p:spPr>
            <a:xfrm>
              <a:off x="5353050" y="4287332"/>
              <a:ext cx="3130549" cy="1894393"/>
            </a:xfrm>
            <a:prstGeom prst="roundRect">
              <a:avLst>
                <a:gd name="adj" fmla="val 2464"/>
              </a:avLst>
            </a:prstGeom>
            <a:solidFill>
              <a:srgbClr val="FFA4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0497" name="Picture 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4756" y="4257161"/>
              <a:ext cx="1174886" cy="18242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98" name="Rectangle 1"/>
            <p:cNvSpPr>
              <a:spLocks noChangeArrowheads="1"/>
            </p:cNvSpPr>
            <p:nvPr/>
          </p:nvSpPr>
          <p:spPr bwMode="auto">
            <a:xfrm>
              <a:off x="6987306" y="4814472"/>
              <a:ext cx="1268629" cy="840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</a:pPr>
              <a:r>
                <a:rPr lang="en-GB" altLang="en-US"/>
                <a:t>Click me for a larger version!</a:t>
              </a:r>
            </a:p>
          </p:txBody>
        </p:sp>
      </p:grpSp>
      <p:grpSp>
        <p:nvGrpSpPr>
          <p:cNvPr id="33" name="Group 32"/>
          <p:cNvGrpSpPr>
            <a:grpSpLocks/>
          </p:cNvGrpSpPr>
          <p:nvPr/>
        </p:nvGrpSpPr>
        <p:grpSpPr bwMode="auto">
          <a:xfrm>
            <a:off x="0" y="-115888"/>
            <a:ext cx="9324975" cy="6973888"/>
            <a:chOff x="-167585" y="-49242"/>
            <a:chExt cx="9324285" cy="6973808"/>
          </a:xfrm>
        </p:grpSpPr>
        <p:sp>
          <p:nvSpPr>
            <p:cNvPr id="37" name="Rectangle 36"/>
            <p:cNvSpPr/>
            <p:nvPr/>
          </p:nvSpPr>
          <p:spPr>
            <a:xfrm>
              <a:off x="-167585" y="-49242"/>
              <a:ext cx="9324285" cy="697380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490" name="Rectangle 1"/>
            <p:cNvSpPr>
              <a:spLocks noChangeArrowheads="1"/>
            </p:cNvSpPr>
            <p:nvPr/>
          </p:nvSpPr>
          <p:spPr bwMode="auto">
            <a:xfrm>
              <a:off x="6287078" y="2501632"/>
              <a:ext cx="1239917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buFont typeface="Arial" panose="020B0604020202020204" pitchFamily="34" charset="0"/>
                <a:buNone/>
              </a:pPr>
              <a:r>
                <a:rPr lang="en-GB" altLang="en-US"/>
                <a:t>Click anywhere to hide.</a:t>
              </a:r>
            </a:p>
          </p:txBody>
        </p:sp>
        <p:pic>
          <p:nvPicPr>
            <p:cNvPr id="20491" name="Picture 30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2792" y="588402"/>
              <a:ext cx="3653792" cy="5673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biLevel thresh="75000"/>
          </a:blip>
          <a:stretch>
            <a:fillRect/>
          </a:stretch>
        </p:blipFill>
        <p:spPr>
          <a:xfrm>
            <a:off x="895350" y="994634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55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405" y="0"/>
            <a:ext cx="9144000" cy="6464401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biLevel thresh="75000"/>
          </a:blip>
          <a:stretch>
            <a:fillRect/>
          </a:stretch>
        </p:blipFill>
        <p:spPr>
          <a:xfrm>
            <a:off x="457197" y="485773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09964" y="286327"/>
            <a:ext cx="2364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Click me 1st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>
            <a:biLevel thresh="75000"/>
          </a:blip>
          <a:stretch>
            <a:fillRect/>
          </a:stretch>
        </p:blipFill>
        <p:spPr>
          <a:xfrm>
            <a:off x="6849053" y="433761"/>
            <a:ext cx="487363" cy="48736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336416" y="462086"/>
            <a:ext cx="2364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Click me 2nd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362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86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393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635000" y="1665288"/>
            <a:ext cx="4927600" cy="3500437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762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Parts of the Circulatory </a:t>
            </a:r>
            <a:r>
              <a:rPr lang="en-GB" dirty="0" smtClean="0"/>
              <a:t>System:</a:t>
            </a:r>
            <a:br>
              <a:rPr lang="en-GB" dirty="0" smtClean="0"/>
            </a:br>
            <a:r>
              <a:rPr lang="en-GB" dirty="0" smtClean="0"/>
              <a:t>Blood </a:t>
            </a:r>
            <a:r>
              <a:rPr lang="en-GB" dirty="0"/>
              <a:t>Vessels</a:t>
            </a:r>
            <a:endParaRPr lang="en-GB" altLang="en-US" dirty="0" smtClean="0"/>
          </a:p>
        </p:txBody>
      </p:sp>
      <p:sp>
        <p:nvSpPr>
          <p:cNvPr id="7" name="Rounded Rectangle 6"/>
          <p:cNvSpPr/>
          <p:nvPr/>
        </p:nvSpPr>
        <p:spPr>
          <a:xfrm>
            <a:off x="5765800" y="1639888"/>
            <a:ext cx="2705100" cy="4541837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244" name="Rectangle 1"/>
          <p:cNvSpPr>
            <a:spLocks noChangeArrowheads="1"/>
          </p:cNvSpPr>
          <p:nvPr/>
        </p:nvSpPr>
        <p:spPr bwMode="auto">
          <a:xfrm>
            <a:off x="820738" y="1822450"/>
            <a:ext cx="4573587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GB" sz="1600" dirty="0" smtClean="0"/>
              <a:t>Blood vessels can be split into three types: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GB" sz="1600" dirty="0" smtClean="0">
                <a:latin typeface="Sassoon Infant Md" panose="02000603050000020003" pitchFamily="50" charset="0"/>
              </a:rPr>
              <a:t>Arterial blood vessels - arteries: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GB" sz="1600" dirty="0" smtClean="0"/>
              <a:t>Arteries are blood vessels that carry blood away from the heart.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GB" sz="1600" dirty="0" smtClean="0">
                <a:latin typeface="+mj-lt"/>
              </a:rPr>
              <a:t>Venous blood vessels - veins: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GB" sz="1600" dirty="0" smtClean="0"/>
              <a:t>Veins are blood vessels that carry blood to the heart.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GB" sz="1600" dirty="0" smtClean="0">
                <a:latin typeface="Sassoon Infant Md" panose="02000603050000020003" pitchFamily="50" charset="0"/>
              </a:rPr>
              <a:t>Capillaries: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GB" sz="1600" dirty="0" smtClean="0"/>
              <a:t>These are the smallest blood vessels. Capillaries connect the arteries and the veins and are the place where water and chemicals exchange in the blood.</a:t>
            </a:r>
          </a:p>
        </p:txBody>
      </p:sp>
      <p:pic>
        <p:nvPicPr>
          <p:cNvPr id="24582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000" y="1784350"/>
            <a:ext cx="2298700" cy="429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635000" y="5322888"/>
            <a:ext cx="4927600" cy="858837"/>
            <a:chOff x="635000" y="5323660"/>
            <a:chExt cx="4926822" cy="858065"/>
          </a:xfrm>
        </p:grpSpPr>
        <p:sp>
          <p:nvSpPr>
            <p:cNvPr id="14" name="Rounded Rectangle 13"/>
            <p:cNvSpPr/>
            <p:nvPr/>
          </p:nvSpPr>
          <p:spPr>
            <a:xfrm>
              <a:off x="635000" y="5323660"/>
              <a:ext cx="4926822" cy="858065"/>
            </a:xfrm>
            <a:prstGeom prst="roundRect">
              <a:avLst>
                <a:gd name="adj" fmla="val 6904"/>
              </a:avLst>
            </a:prstGeom>
            <a:solidFill>
              <a:srgbClr val="FFA4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4592" name="Rectangle 1"/>
            <p:cNvSpPr>
              <a:spLocks noChangeArrowheads="1"/>
            </p:cNvSpPr>
            <p:nvPr/>
          </p:nvSpPr>
          <p:spPr bwMode="auto">
            <a:xfrm>
              <a:off x="858963" y="5469808"/>
              <a:ext cx="4535997" cy="5978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spcBef>
                  <a:spcPts val="600"/>
                </a:spcBef>
                <a:buFont typeface="Arial" panose="020B0604020202020204" pitchFamily="34" charset="0"/>
                <a:buNone/>
              </a:pPr>
              <a:r>
                <a:rPr lang="en-GB" altLang="en-US">
                  <a:latin typeface="Sassoon Infant Md" panose="02000603050000020003" pitchFamily="50" charset="0"/>
                </a:rPr>
                <a:t>Click here for a diagram that shows how the three blood vessels are linked.</a:t>
              </a:r>
            </a:p>
          </p:txBody>
        </p: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-180975" y="0"/>
            <a:ext cx="9324975" cy="6973888"/>
            <a:chOff x="-154885" y="-8047"/>
            <a:chExt cx="9324285" cy="6973808"/>
          </a:xfrm>
        </p:grpSpPr>
        <p:sp>
          <p:nvSpPr>
            <p:cNvPr id="16" name="Rectangle 15"/>
            <p:cNvSpPr/>
            <p:nvPr/>
          </p:nvSpPr>
          <p:spPr>
            <a:xfrm>
              <a:off x="-154885" y="-8047"/>
              <a:ext cx="9324285" cy="697380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4586" name="Picture 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3726" y="684341"/>
              <a:ext cx="8302624" cy="5197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587" name="Rectangle 1"/>
            <p:cNvSpPr>
              <a:spLocks noChangeArrowheads="1"/>
            </p:cNvSpPr>
            <p:nvPr/>
          </p:nvSpPr>
          <p:spPr bwMode="auto">
            <a:xfrm>
              <a:off x="4100433" y="4984470"/>
              <a:ext cx="1239917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buFont typeface="Arial" panose="020B0604020202020204" pitchFamily="34" charset="0"/>
                <a:buNone/>
              </a:pPr>
              <a:r>
                <a:rPr lang="en-GB" altLang="en-US"/>
                <a:t>Click anywhere to hide.</a:t>
              </a:r>
            </a:p>
          </p:txBody>
        </p:sp>
        <p:sp>
          <p:nvSpPr>
            <p:cNvPr id="24588" name="Rectangle 1"/>
            <p:cNvSpPr>
              <a:spLocks noChangeArrowheads="1"/>
            </p:cNvSpPr>
            <p:nvPr/>
          </p:nvSpPr>
          <p:spPr bwMode="auto">
            <a:xfrm>
              <a:off x="1019096" y="396714"/>
              <a:ext cx="1239917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buFont typeface="Arial" panose="020B0604020202020204" pitchFamily="34" charset="0"/>
                <a:buNone/>
              </a:pPr>
              <a:r>
                <a:rPr lang="en-GB" altLang="en-US" sz="2800">
                  <a:latin typeface="Sassoon Infant Md" panose="02000603050000020003" pitchFamily="50" charset="0"/>
                </a:rPr>
                <a:t>artery</a:t>
              </a:r>
            </a:p>
          </p:txBody>
        </p:sp>
        <p:sp>
          <p:nvSpPr>
            <p:cNvPr id="24589" name="Rectangle 1"/>
            <p:cNvSpPr>
              <a:spLocks noChangeArrowheads="1"/>
            </p:cNvSpPr>
            <p:nvPr/>
          </p:nvSpPr>
          <p:spPr bwMode="auto">
            <a:xfrm>
              <a:off x="7173000" y="88708"/>
              <a:ext cx="1239917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buFont typeface="Arial" panose="020B0604020202020204" pitchFamily="34" charset="0"/>
                <a:buNone/>
              </a:pPr>
              <a:r>
                <a:rPr lang="en-GB" altLang="en-US" sz="2800">
                  <a:latin typeface="Sassoon Infant Md" panose="02000603050000020003" pitchFamily="50" charset="0"/>
                </a:rPr>
                <a:t>vein</a:t>
              </a:r>
            </a:p>
          </p:txBody>
        </p:sp>
        <p:sp>
          <p:nvSpPr>
            <p:cNvPr id="24590" name="Rectangle 1"/>
            <p:cNvSpPr>
              <a:spLocks noChangeArrowheads="1"/>
            </p:cNvSpPr>
            <p:nvPr/>
          </p:nvSpPr>
          <p:spPr bwMode="auto">
            <a:xfrm>
              <a:off x="3797319" y="984643"/>
              <a:ext cx="1846144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buFont typeface="Arial" panose="020B0604020202020204" pitchFamily="34" charset="0"/>
                <a:buNone/>
              </a:pPr>
              <a:r>
                <a:rPr lang="en-GB" altLang="en-US" sz="2800">
                  <a:latin typeface="Sassoon Infant Md" panose="02000603050000020003" pitchFamily="50" charset="0"/>
                </a:rPr>
                <a:t>capillaries</a:t>
              </a:r>
            </a:p>
          </p:txBody>
        </p:sp>
      </p:grp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biLevel thresh="75000"/>
          </a:blip>
          <a:stretch>
            <a:fillRect/>
          </a:stretch>
        </p:blipFill>
        <p:spPr>
          <a:xfrm>
            <a:off x="886484" y="1020762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698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635000" y="1955800"/>
            <a:ext cx="7867650" cy="4225925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8905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Parts of the </a:t>
            </a:r>
            <a:r>
              <a:rPr lang="en-GB" dirty="0" smtClean="0"/>
              <a:t>Circulatory</a:t>
            </a:r>
            <a:br>
              <a:rPr lang="en-GB" dirty="0" smtClean="0"/>
            </a:br>
            <a:r>
              <a:rPr lang="en-GB" dirty="0" smtClean="0"/>
              <a:t> </a:t>
            </a:r>
            <a:r>
              <a:rPr lang="en-GB" dirty="0"/>
              <a:t>System</a:t>
            </a:r>
            <a:endParaRPr lang="en-GB" altLang="en-US" dirty="0" smtClean="0"/>
          </a:p>
        </p:txBody>
      </p:sp>
      <p:pic>
        <p:nvPicPr>
          <p:cNvPr id="26628" name="Individual Wor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1188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325" y="2566988"/>
            <a:ext cx="4737100" cy="334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4888" y="2301875"/>
            <a:ext cx="4737100" cy="33512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4895</TotalTime>
  <Words>241</Words>
  <Application>Microsoft Office PowerPoint</Application>
  <PresentationFormat>On-screen Show (4:3)</PresentationFormat>
  <Paragraphs>38</Paragraphs>
  <Slides>6</Slides>
  <Notes>3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Calibri</vt:lpstr>
      <vt:lpstr>BPreplay</vt:lpstr>
      <vt:lpstr>Sassoon Infant Md</vt:lpstr>
      <vt:lpstr>Sassoon Infant Rg</vt:lpstr>
      <vt:lpstr>Arial</vt:lpstr>
      <vt:lpstr>Office Theme</vt:lpstr>
      <vt:lpstr>PowerPoint Presentation</vt:lpstr>
      <vt:lpstr>PowerPoint Presentation</vt:lpstr>
      <vt:lpstr>Parts of the Circulatory  System: Heart</vt:lpstr>
      <vt:lpstr>PowerPoint Presentation</vt:lpstr>
      <vt:lpstr>Parts of the Circulatory System: Blood Vessels</vt:lpstr>
      <vt:lpstr>Parts of the Circulatory  System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Hannah Dannell</cp:lastModifiedBy>
  <cp:revision>378</cp:revision>
  <dcterms:created xsi:type="dcterms:W3CDTF">2014-10-01T16:09:27Z</dcterms:created>
  <dcterms:modified xsi:type="dcterms:W3CDTF">2020-04-26T20:42:05Z</dcterms:modified>
</cp:coreProperties>
</file>