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1" r:id="rId15"/>
  </p:sldIdLst>
  <p:sldSz cx="18288000" cy="10287000"/>
  <p:notesSz cx="6858000" cy="9144000"/>
  <p:embeddedFontLst>
    <p:embeddedFont>
      <p:font typeface="Lilita One" panose="020B0604020202020204" charset="0"/>
      <p:regular r:id="rId16"/>
    </p:embeddedFont>
    <p:embeddedFont>
      <p:font typeface="Montserrat" panose="00000500000000000000" pitchFamily="2" charset="0"/>
      <p:regular r:id="rId17"/>
      <p:bold r:id="rId18"/>
      <p:italic r:id="rId19"/>
      <p:boldItalic r:id="rId20"/>
    </p:embeddedFont>
    <p:embeddedFont>
      <p:font typeface="Montserrat Bold" panose="00000800000000000000" pitchFamily="2" charset="0"/>
      <p:regular r:id="rId21"/>
      <p:bold r:id="rId22"/>
    </p:embeddedFont>
    <p:embeddedFont>
      <p:font typeface="Montserrat Medium" panose="00000600000000000000" pitchFamily="2" charset="0"/>
      <p:regular r:id="rId23"/>
      <p:italic r:id="rId24"/>
    </p:embeddedFont>
    <p:embeddedFont>
      <p:font typeface="Montserrat Semi-Bold" panose="020B0604020202020204" charset="0"/>
      <p:regular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0FCC7F-7BD7-474F-B692-CCCFED435182}" v="3" dt="2026-06-03T06:49:08.5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2" d="100"/>
          <a:sy n="52" d="100"/>
        </p:scale>
        <p:origin x="850"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viewProps" Target="viewProps.xml"/><Relationship Id="rId30"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slideLayout" Target="../slideLayouts/slideLayout7.xml"/><Relationship Id="rId6" Type="http://schemas.openxmlformats.org/officeDocument/2006/relationships/image" Target="../media/image3.svg"/><Relationship Id="rId5" Type="http://schemas.openxmlformats.org/officeDocument/2006/relationships/image" Target="../media/image7.svg"/><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12.sv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hyperlink" Target="mailto:kent.admissions@kent.gov.uk"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kent.gov.uk/__data/assets/pdf_file/0006/196314/Kent-Test-familiarisation-booklet.pdf" TargetMode="External"/><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hyperlink" Target="https://11plus.gl-assessment.co.uk/pages/free-material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hyperlink" Target="https://www.kent.gov.uk/education-and-children/schools/school-places/appeal-a-school-offer"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kent.gov.uk/education-and-children/schools/school-places/secondary-school-places" TargetMode="External"/><Relationship Id="rId2" Type="http://schemas.openxmlformats.org/officeDocument/2006/relationships/image" Target="../media/image2.svg"/><Relationship Id="rId1" Type="http://schemas.openxmlformats.org/officeDocument/2006/relationships/slideLayout" Target="../slideLayouts/slideLayout7.xml"/><Relationship Id="rId6" Type="http://schemas.openxmlformats.org/officeDocument/2006/relationships/hyperlink" Target="https://www.kent.gov.uk/education-and-children/schools/school-places/after-you-get-your-school-offer" TargetMode="External"/><Relationship Id="rId5" Type="http://schemas.openxmlformats.org/officeDocument/2006/relationships/hyperlink" Target="https://www.kent.gov.uk/education-and-children/schools/school-places/appeal-a-school-offer" TargetMode="External"/><Relationship Id="rId4" Type="http://schemas.openxmlformats.org/officeDocument/2006/relationships/hyperlink" Target="https://www.kent.gov.uk/education-and-children/schools/school-places/admissions-criteria"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sv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4EA"/>
        </a:solidFill>
        <a:effectLst/>
      </p:bgPr>
    </p:bg>
    <p:spTree>
      <p:nvGrpSpPr>
        <p:cNvPr id="1" name=""/>
        <p:cNvGrpSpPr/>
        <p:nvPr/>
      </p:nvGrpSpPr>
      <p:grpSpPr>
        <a:xfrm>
          <a:off x="0" y="0"/>
          <a:ext cx="0" cy="0"/>
          <a:chOff x="0" y="0"/>
          <a:chExt cx="0" cy="0"/>
        </a:xfrm>
      </p:grpSpPr>
      <p:grpSp>
        <p:nvGrpSpPr>
          <p:cNvPr id="2" name="Group 2"/>
          <p:cNvGrpSpPr/>
          <p:nvPr/>
        </p:nvGrpSpPr>
        <p:grpSpPr>
          <a:xfrm>
            <a:off x="1973236" y="1253276"/>
            <a:ext cx="14178777" cy="7827608"/>
            <a:chOff x="0" y="0"/>
            <a:chExt cx="18905036" cy="10436811"/>
          </a:xfrm>
        </p:grpSpPr>
        <p:grpSp>
          <p:nvGrpSpPr>
            <p:cNvPr id="3" name="Group 3"/>
            <p:cNvGrpSpPr/>
            <p:nvPr/>
          </p:nvGrpSpPr>
          <p:grpSpPr>
            <a:xfrm>
              <a:off x="203200" y="203200"/>
              <a:ext cx="18701836" cy="10233611"/>
              <a:chOff x="0" y="0"/>
              <a:chExt cx="3694190" cy="2021454"/>
            </a:xfrm>
          </p:grpSpPr>
          <p:sp>
            <p:nvSpPr>
              <p:cNvPr id="4" name="Freeform 4"/>
              <p:cNvSpPr/>
              <p:nvPr/>
            </p:nvSpPr>
            <p:spPr>
              <a:xfrm>
                <a:off x="0" y="0"/>
                <a:ext cx="3694190" cy="2021454"/>
              </a:xfrm>
              <a:custGeom>
                <a:avLst/>
                <a:gdLst/>
                <a:ahLst/>
                <a:cxnLst/>
                <a:rect l="l" t="t" r="r" b="b"/>
                <a:pathLst>
                  <a:path w="3694190" h="2021454">
                    <a:moveTo>
                      <a:pt x="28150" y="0"/>
                    </a:moveTo>
                    <a:lnTo>
                      <a:pt x="3666040" y="0"/>
                    </a:lnTo>
                    <a:cubicBezTo>
                      <a:pt x="3673506" y="0"/>
                      <a:pt x="3680666" y="2966"/>
                      <a:pt x="3685945" y="8245"/>
                    </a:cubicBezTo>
                    <a:cubicBezTo>
                      <a:pt x="3691224" y="13524"/>
                      <a:pt x="3694190" y="20684"/>
                      <a:pt x="3694190" y="28150"/>
                    </a:cubicBezTo>
                    <a:lnTo>
                      <a:pt x="3694190" y="1993304"/>
                    </a:lnTo>
                    <a:cubicBezTo>
                      <a:pt x="3694190" y="2000770"/>
                      <a:pt x="3691224" y="2007930"/>
                      <a:pt x="3685945" y="2013209"/>
                    </a:cubicBezTo>
                    <a:cubicBezTo>
                      <a:pt x="3680666" y="2018488"/>
                      <a:pt x="3673506" y="2021454"/>
                      <a:pt x="3666040" y="2021454"/>
                    </a:cubicBezTo>
                    <a:lnTo>
                      <a:pt x="28150" y="2021454"/>
                    </a:lnTo>
                    <a:cubicBezTo>
                      <a:pt x="20684" y="2021454"/>
                      <a:pt x="13524" y="2018488"/>
                      <a:pt x="8245" y="2013209"/>
                    </a:cubicBezTo>
                    <a:cubicBezTo>
                      <a:pt x="2966" y="2007930"/>
                      <a:pt x="0" y="2000770"/>
                      <a:pt x="0" y="1993304"/>
                    </a:cubicBezTo>
                    <a:lnTo>
                      <a:pt x="0" y="28150"/>
                    </a:lnTo>
                    <a:cubicBezTo>
                      <a:pt x="0" y="20684"/>
                      <a:pt x="2966" y="13524"/>
                      <a:pt x="8245" y="8245"/>
                    </a:cubicBezTo>
                    <a:cubicBezTo>
                      <a:pt x="13524" y="2966"/>
                      <a:pt x="20684" y="0"/>
                      <a:pt x="28150" y="0"/>
                    </a:cubicBezTo>
                    <a:close/>
                  </a:path>
                </a:pathLst>
              </a:custGeom>
              <a:solidFill>
                <a:srgbClr val="A6A6A6"/>
              </a:solidFill>
              <a:ln cap="rnd">
                <a:noFill/>
                <a:prstDash val="solid"/>
                <a:round/>
              </a:ln>
            </p:spPr>
            <p:txBody>
              <a:bodyPr/>
              <a:lstStyle/>
              <a:p>
                <a:endParaRPr lang="en-GB"/>
              </a:p>
            </p:txBody>
          </p:sp>
          <p:sp>
            <p:nvSpPr>
              <p:cNvPr id="5" name="TextBox 5"/>
              <p:cNvSpPr txBox="1"/>
              <p:nvPr/>
            </p:nvSpPr>
            <p:spPr>
              <a:xfrm>
                <a:off x="0" y="-38100"/>
                <a:ext cx="3694190" cy="2059554"/>
              </a:xfrm>
              <a:prstGeom prst="rect">
                <a:avLst/>
              </a:prstGeom>
            </p:spPr>
            <p:txBody>
              <a:bodyPr lIns="50800" tIns="50800" rIns="50800" bIns="50800" rtlCol="0" anchor="ctr"/>
              <a:lstStyle/>
              <a:p>
                <a:pPr algn="ctr">
                  <a:lnSpc>
                    <a:spcPts val="2659"/>
                  </a:lnSpc>
                  <a:spcBef>
                    <a:spcPct val="0"/>
                  </a:spcBef>
                </a:pPr>
                <a:endParaRPr/>
              </a:p>
            </p:txBody>
          </p:sp>
        </p:grpSp>
        <p:grpSp>
          <p:nvGrpSpPr>
            <p:cNvPr id="6" name="Group 6"/>
            <p:cNvGrpSpPr/>
            <p:nvPr/>
          </p:nvGrpSpPr>
          <p:grpSpPr>
            <a:xfrm>
              <a:off x="0" y="0"/>
              <a:ext cx="18701836" cy="10233611"/>
              <a:chOff x="0" y="0"/>
              <a:chExt cx="3694190" cy="2021454"/>
            </a:xfrm>
          </p:grpSpPr>
          <p:sp>
            <p:nvSpPr>
              <p:cNvPr id="7" name="Freeform 7"/>
              <p:cNvSpPr/>
              <p:nvPr/>
            </p:nvSpPr>
            <p:spPr>
              <a:xfrm>
                <a:off x="0" y="0"/>
                <a:ext cx="3694190" cy="2021454"/>
              </a:xfrm>
              <a:custGeom>
                <a:avLst/>
                <a:gdLst/>
                <a:ahLst/>
                <a:cxnLst/>
                <a:rect l="l" t="t" r="r" b="b"/>
                <a:pathLst>
                  <a:path w="3694190" h="2021454">
                    <a:moveTo>
                      <a:pt x="28150" y="0"/>
                    </a:moveTo>
                    <a:lnTo>
                      <a:pt x="3666040" y="0"/>
                    </a:lnTo>
                    <a:cubicBezTo>
                      <a:pt x="3673506" y="0"/>
                      <a:pt x="3680666" y="2966"/>
                      <a:pt x="3685945" y="8245"/>
                    </a:cubicBezTo>
                    <a:cubicBezTo>
                      <a:pt x="3691224" y="13524"/>
                      <a:pt x="3694190" y="20684"/>
                      <a:pt x="3694190" y="28150"/>
                    </a:cubicBezTo>
                    <a:lnTo>
                      <a:pt x="3694190" y="1993304"/>
                    </a:lnTo>
                    <a:cubicBezTo>
                      <a:pt x="3694190" y="2000770"/>
                      <a:pt x="3691224" y="2007930"/>
                      <a:pt x="3685945" y="2013209"/>
                    </a:cubicBezTo>
                    <a:cubicBezTo>
                      <a:pt x="3680666" y="2018488"/>
                      <a:pt x="3673506" y="2021454"/>
                      <a:pt x="3666040" y="2021454"/>
                    </a:cubicBezTo>
                    <a:lnTo>
                      <a:pt x="28150" y="2021454"/>
                    </a:lnTo>
                    <a:cubicBezTo>
                      <a:pt x="20684" y="2021454"/>
                      <a:pt x="13524" y="2018488"/>
                      <a:pt x="8245" y="2013209"/>
                    </a:cubicBezTo>
                    <a:cubicBezTo>
                      <a:pt x="2966" y="2007930"/>
                      <a:pt x="0" y="2000770"/>
                      <a:pt x="0" y="1993304"/>
                    </a:cubicBezTo>
                    <a:lnTo>
                      <a:pt x="0" y="28150"/>
                    </a:lnTo>
                    <a:cubicBezTo>
                      <a:pt x="0" y="20684"/>
                      <a:pt x="2966" y="13524"/>
                      <a:pt x="8245" y="8245"/>
                    </a:cubicBezTo>
                    <a:cubicBezTo>
                      <a:pt x="13524" y="2966"/>
                      <a:pt x="20684" y="0"/>
                      <a:pt x="28150" y="0"/>
                    </a:cubicBezTo>
                    <a:close/>
                  </a:path>
                </a:pathLst>
              </a:custGeom>
              <a:solidFill>
                <a:srgbClr val="FFFFFF"/>
              </a:solidFill>
              <a:ln cap="rnd">
                <a:noFill/>
                <a:prstDash val="solid"/>
                <a:round/>
              </a:ln>
            </p:spPr>
            <p:txBody>
              <a:bodyPr/>
              <a:lstStyle/>
              <a:p>
                <a:endParaRPr lang="en-GB"/>
              </a:p>
            </p:txBody>
          </p:sp>
          <p:sp>
            <p:nvSpPr>
              <p:cNvPr id="8" name="TextBox 8"/>
              <p:cNvSpPr txBox="1"/>
              <p:nvPr/>
            </p:nvSpPr>
            <p:spPr>
              <a:xfrm>
                <a:off x="0" y="-38100"/>
                <a:ext cx="3694190" cy="2059554"/>
              </a:xfrm>
              <a:prstGeom prst="rect">
                <a:avLst/>
              </a:prstGeom>
            </p:spPr>
            <p:txBody>
              <a:bodyPr lIns="50800" tIns="50800" rIns="50800" bIns="50800" rtlCol="0" anchor="ctr"/>
              <a:lstStyle/>
              <a:p>
                <a:pPr algn="ctr">
                  <a:lnSpc>
                    <a:spcPts val="2659"/>
                  </a:lnSpc>
                  <a:spcBef>
                    <a:spcPct val="0"/>
                  </a:spcBef>
                </a:pPr>
                <a:endParaRPr/>
              </a:p>
            </p:txBody>
          </p:sp>
        </p:grpSp>
      </p:grpSp>
      <p:grpSp>
        <p:nvGrpSpPr>
          <p:cNvPr id="9" name="Group 9"/>
          <p:cNvGrpSpPr/>
          <p:nvPr/>
        </p:nvGrpSpPr>
        <p:grpSpPr>
          <a:xfrm>
            <a:off x="5552628" y="6544558"/>
            <a:ext cx="7182743" cy="1259437"/>
            <a:chOff x="0" y="0"/>
            <a:chExt cx="9576991" cy="1679250"/>
          </a:xfrm>
        </p:grpSpPr>
        <p:grpSp>
          <p:nvGrpSpPr>
            <p:cNvPr id="10" name="Group 10"/>
            <p:cNvGrpSpPr/>
            <p:nvPr/>
          </p:nvGrpSpPr>
          <p:grpSpPr>
            <a:xfrm>
              <a:off x="203200" y="203200"/>
              <a:ext cx="9373791" cy="1476050"/>
              <a:chOff x="0" y="0"/>
              <a:chExt cx="1851613" cy="291565"/>
            </a:xfrm>
          </p:grpSpPr>
          <p:sp>
            <p:nvSpPr>
              <p:cNvPr id="11" name="Freeform 11"/>
              <p:cNvSpPr/>
              <p:nvPr/>
            </p:nvSpPr>
            <p:spPr>
              <a:xfrm>
                <a:off x="0" y="0"/>
                <a:ext cx="1851613" cy="291565"/>
              </a:xfrm>
              <a:custGeom>
                <a:avLst/>
                <a:gdLst/>
                <a:ahLst/>
                <a:cxnLst/>
                <a:rect l="l" t="t" r="r" b="b"/>
                <a:pathLst>
                  <a:path w="1851613" h="291565">
                    <a:moveTo>
                      <a:pt x="56162" y="0"/>
                    </a:moveTo>
                    <a:lnTo>
                      <a:pt x="1795451" y="0"/>
                    </a:lnTo>
                    <a:cubicBezTo>
                      <a:pt x="1810346" y="0"/>
                      <a:pt x="1824631" y="5917"/>
                      <a:pt x="1835164" y="16449"/>
                    </a:cubicBezTo>
                    <a:cubicBezTo>
                      <a:pt x="1845696" y="26982"/>
                      <a:pt x="1851613" y="41267"/>
                      <a:pt x="1851613" y="56162"/>
                    </a:cubicBezTo>
                    <a:lnTo>
                      <a:pt x="1851613" y="235403"/>
                    </a:lnTo>
                    <a:cubicBezTo>
                      <a:pt x="1851613" y="266421"/>
                      <a:pt x="1826468" y="291565"/>
                      <a:pt x="1795451" y="291565"/>
                    </a:cubicBezTo>
                    <a:lnTo>
                      <a:pt x="56162" y="291565"/>
                    </a:lnTo>
                    <a:cubicBezTo>
                      <a:pt x="25145" y="291565"/>
                      <a:pt x="0" y="266421"/>
                      <a:pt x="0" y="235403"/>
                    </a:cubicBezTo>
                    <a:lnTo>
                      <a:pt x="0" y="56162"/>
                    </a:lnTo>
                    <a:cubicBezTo>
                      <a:pt x="0" y="25145"/>
                      <a:pt x="25145" y="0"/>
                      <a:pt x="56162" y="0"/>
                    </a:cubicBezTo>
                    <a:close/>
                  </a:path>
                </a:pathLst>
              </a:custGeom>
              <a:solidFill>
                <a:srgbClr val="18608D"/>
              </a:solidFill>
              <a:ln cap="rnd">
                <a:noFill/>
                <a:prstDash val="solid"/>
                <a:round/>
              </a:ln>
            </p:spPr>
            <p:txBody>
              <a:bodyPr/>
              <a:lstStyle/>
              <a:p>
                <a:endParaRPr lang="en-GB"/>
              </a:p>
            </p:txBody>
          </p:sp>
          <p:sp>
            <p:nvSpPr>
              <p:cNvPr id="12" name="TextBox 12"/>
              <p:cNvSpPr txBox="1"/>
              <p:nvPr/>
            </p:nvSpPr>
            <p:spPr>
              <a:xfrm>
                <a:off x="0" y="-57150"/>
                <a:ext cx="1851613" cy="348715"/>
              </a:xfrm>
              <a:prstGeom prst="rect">
                <a:avLst/>
              </a:prstGeom>
            </p:spPr>
            <p:txBody>
              <a:bodyPr lIns="50800" tIns="50800" rIns="50800" bIns="50800" rtlCol="0" anchor="ctr"/>
              <a:lstStyle/>
              <a:p>
                <a:pPr algn="ctr">
                  <a:lnSpc>
                    <a:spcPts val="4480"/>
                  </a:lnSpc>
                </a:pPr>
                <a:endParaRPr/>
              </a:p>
            </p:txBody>
          </p:sp>
        </p:grpSp>
        <p:grpSp>
          <p:nvGrpSpPr>
            <p:cNvPr id="13" name="Group 13"/>
            <p:cNvGrpSpPr/>
            <p:nvPr/>
          </p:nvGrpSpPr>
          <p:grpSpPr>
            <a:xfrm>
              <a:off x="0" y="0"/>
              <a:ext cx="9373791" cy="1476050"/>
              <a:chOff x="0" y="0"/>
              <a:chExt cx="1851613" cy="291565"/>
            </a:xfrm>
          </p:grpSpPr>
          <p:sp>
            <p:nvSpPr>
              <p:cNvPr id="14" name="Freeform 14"/>
              <p:cNvSpPr/>
              <p:nvPr/>
            </p:nvSpPr>
            <p:spPr>
              <a:xfrm>
                <a:off x="0" y="0"/>
                <a:ext cx="1851613" cy="291565"/>
              </a:xfrm>
              <a:custGeom>
                <a:avLst/>
                <a:gdLst/>
                <a:ahLst/>
                <a:cxnLst/>
                <a:rect l="l" t="t" r="r" b="b"/>
                <a:pathLst>
                  <a:path w="1851613" h="291565">
                    <a:moveTo>
                      <a:pt x="56162" y="0"/>
                    </a:moveTo>
                    <a:lnTo>
                      <a:pt x="1795451" y="0"/>
                    </a:lnTo>
                    <a:cubicBezTo>
                      <a:pt x="1810346" y="0"/>
                      <a:pt x="1824631" y="5917"/>
                      <a:pt x="1835164" y="16449"/>
                    </a:cubicBezTo>
                    <a:cubicBezTo>
                      <a:pt x="1845696" y="26982"/>
                      <a:pt x="1851613" y="41267"/>
                      <a:pt x="1851613" y="56162"/>
                    </a:cubicBezTo>
                    <a:lnTo>
                      <a:pt x="1851613" y="235403"/>
                    </a:lnTo>
                    <a:cubicBezTo>
                      <a:pt x="1851613" y="266421"/>
                      <a:pt x="1826468" y="291565"/>
                      <a:pt x="1795451" y="291565"/>
                    </a:cubicBezTo>
                    <a:lnTo>
                      <a:pt x="56162" y="291565"/>
                    </a:lnTo>
                    <a:cubicBezTo>
                      <a:pt x="25145" y="291565"/>
                      <a:pt x="0" y="266421"/>
                      <a:pt x="0" y="235403"/>
                    </a:cubicBezTo>
                    <a:lnTo>
                      <a:pt x="0" y="56162"/>
                    </a:lnTo>
                    <a:cubicBezTo>
                      <a:pt x="0" y="25145"/>
                      <a:pt x="25145" y="0"/>
                      <a:pt x="56162" y="0"/>
                    </a:cubicBezTo>
                    <a:close/>
                  </a:path>
                </a:pathLst>
              </a:custGeom>
              <a:solidFill>
                <a:srgbClr val="3794CF"/>
              </a:solidFill>
              <a:ln cap="rnd">
                <a:noFill/>
                <a:prstDash val="solid"/>
                <a:round/>
              </a:ln>
            </p:spPr>
            <p:txBody>
              <a:bodyPr/>
              <a:lstStyle/>
              <a:p>
                <a:endParaRPr lang="en-GB"/>
              </a:p>
            </p:txBody>
          </p:sp>
          <p:sp>
            <p:nvSpPr>
              <p:cNvPr id="15" name="TextBox 15"/>
              <p:cNvSpPr txBox="1"/>
              <p:nvPr/>
            </p:nvSpPr>
            <p:spPr>
              <a:xfrm>
                <a:off x="0" y="-57150"/>
                <a:ext cx="1851613" cy="348715"/>
              </a:xfrm>
              <a:prstGeom prst="rect">
                <a:avLst/>
              </a:prstGeom>
            </p:spPr>
            <p:txBody>
              <a:bodyPr lIns="50800" tIns="50800" rIns="50800" bIns="50800" rtlCol="0" anchor="ctr"/>
              <a:lstStyle/>
              <a:p>
                <a:pPr algn="ctr">
                  <a:lnSpc>
                    <a:spcPts val="4480"/>
                  </a:lnSpc>
                </a:pPr>
                <a:r>
                  <a:rPr lang="en-US" sz="3200" b="1">
                    <a:solidFill>
                      <a:srgbClr val="FFFFFF"/>
                    </a:solidFill>
                    <a:latin typeface="Montserrat Semi-Bold"/>
                    <a:ea typeface="Montserrat Semi-Bold"/>
                    <a:cs typeface="Montserrat Semi-Bold"/>
                    <a:sym typeface="Montserrat Semi-Bold"/>
                  </a:rPr>
                  <a:t>2026</a:t>
                </a:r>
              </a:p>
            </p:txBody>
          </p:sp>
        </p:grpSp>
      </p:grpSp>
      <p:sp>
        <p:nvSpPr>
          <p:cNvPr id="16" name="TextBox 16"/>
          <p:cNvSpPr txBox="1"/>
          <p:nvPr/>
        </p:nvSpPr>
        <p:spPr>
          <a:xfrm>
            <a:off x="3062904" y="3350118"/>
            <a:ext cx="12162193" cy="2977180"/>
          </a:xfrm>
          <a:prstGeom prst="rect">
            <a:avLst/>
          </a:prstGeom>
        </p:spPr>
        <p:txBody>
          <a:bodyPr lIns="0" tIns="0" rIns="0" bIns="0" rtlCol="0" anchor="t">
            <a:spAutoFit/>
          </a:bodyPr>
          <a:lstStyle/>
          <a:p>
            <a:pPr algn="ctr">
              <a:lnSpc>
                <a:spcPts val="11461"/>
              </a:lnSpc>
            </a:pPr>
            <a:r>
              <a:rPr lang="en-US" sz="11461">
                <a:solidFill>
                  <a:srgbClr val="18608D"/>
                </a:solidFill>
                <a:latin typeface="Lilita One"/>
                <a:ea typeface="Lilita One"/>
                <a:cs typeface="Lilita One"/>
                <a:sym typeface="Lilita One"/>
              </a:rPr>
              <a:t>KENT TEST INFOMATION</a:t>
            </a:r>
          </a:p>
        </p:txBody>
      </p:sp>
      <p:sp>
        <p:nvSpPr>
          <p:cNvPr id="17" name="Freeform 17"/>
          <p:cNvSpPr/>
          <p:nvPr/>
        </p:nvSpPr>
        <p:spPr>
          <a:xfrm>
            <a:off x="251351" y="5403908"/>
            <a:ext cx="4998675" cy="4371568"/>
          </a:xfrm>
          <a:custGeom>
            <a:avLst/>
            <a:gdLst/>
            <a:ahLst/>
            <a:cxnLst/>
            <a:rect l="l" t="t" r="r" b="b"/>
            <a:pathLst>
              <a:path w="4998675" h="4371568">
                <a:moveTo>
                  <a:pt x="0" y="0"/>
                </a:moveTo>
                <a:lnTo>
                  <a:pt x="4998674" y="0"/>
                </a:lnTo>
                <a:lnTo>
                  <a:pt x="4998674" y="4371568"/>
                </a:lnTo>
                <a:lnTo>
                  <a:pt x="0" y="437156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8" name="Freeform 18"/>
          <p:cNvSpPr/>
          <p:nvPr/>
        </p:nvSpPr>
        <p:spPr>
          <a:xfrm>
            <a:off x="13638852" y="5678707"/>
            <a:ext cx="3620448" cy="3821970"/>
          </a:xfrm>
          <a:custGeom>
            <a:avLst/>
            <a:gdLst/>
            <a:ahLst/>
            <a:cxnLst/>
            <a:rect l="l" t="t" r="r" b="b"/>
            <a:pathLst>
              <a:path w="3620448" h="3821970">
                <a:moveTo>
                  <a:pt x="0" y="0"/>
                </a:moveTo>
                <a:lnTo>
                  <a:pt x="3620448" y="0"/>
                </a:lnTo>
                <a:lnTo>
                  <a:pt x="3620448" y="3821970"/>
                </a:lnTo>
                <a:lnTo>
                  <a:pt x="0" y="382197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9" name="Freeform 19"/>
          <p:cNvSpPr/>
          <p:nvPr/>
        </p:nvSpPr>
        <p:spPr>
          <a:xfrm>
            <a:off x="15449076" y="1028700"/>
            <a:ext cx="1854644" cy="1841155"/>
          </a:xfrm>
          <a:custGeom>
            <a:avLst/>
            <a:gdLst/>
            <a:ahLst/>
            <a:cxnLst/>
            <a:rect l="l" t="t" r="r" b="b"/>
            <a:pathLst>
              <a:path w="1854644" h="1841155">
                <a:moveTo>
                  <a:pt x="0" y="0"/>
                </a:moveTo>
                <a:lnTo>
                  <a:pt x="1854644" y="0"/>
                </a:lnTo>
                <a:lnTo>
                  <a:pt x="1854644" y="1841155"/>
                </a:lnTo>
                <a:lnTo>
                  <a:pt x="0" y="1841155"/>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4EA"/>
        </a:solidFill>
        <a:effectLst/>
      </p:bgPr>
    </p:bg>
    <p:spTree>
      <p:nvGrpSpPr>
        <p:cNvPr id="1" name=""/>
        <p:cNvGrpSpPr/>
        <p:nvPr/>
      </p:nvGrpSpPr>
      <p:grpSpPr>
        <a:xfrm>
          <a:off x="0" y="0"/>
          <a:ext cx="0" cy="0"/>
          <a:chOff x="0" y="0"/>
          <a:chExt cx="0" cy="0"/>
        </a:xfrm>
      </p:grpSpPr>
      <p:grpSp>
        <p:nvGrpSpPr>
          <p:cNvPr id="2" name="Group 2"/>
          <p:cNvGrpSpPr/>
          <p:nvPr/>
        </p:nvGrpSpPr>
        <p:grpSpPr>
          <a:xfrm>
            <a:off x="-195419" y="7374864"/>
            <a:ext cx="18678839" cy="3094625"/>
            <a:chOff x="0" y="0"/>
            <a:chExt cx="4919530" cy="815045"/>
          </a:xfrm>
        </p:grpSpPr>
        <p:sp>
          <p:nvSpPr>
            <p:cNvPr id="3" name="Freeform 3"/>
            <p:cNvSpPr/>
            <p:nvPr/>
          </p:nvSpPr>
          <p:spPr>
            <a:xfrm>
              <a:off x="0" y="0"/>
              <a:ext cx="4919530" cy="815045"/>
            </a:xfrm>
            <a:custGeom>
              <a:avLst/>
              <a:gdLst/>
              <a:ahLst/>
              <a:cxnLst/>
              <a:rect l="l" t="t" r="r" b="b"/>
              <a:pathLst>
                <a:path w="4919530" h="815045">
                  <a:moveTo>
                    <a:pt x="0" y="0"/>
                  </a:moveTo>
                  <a:lnTo>
                    <a:pt x="4919530" y="0"/>
                  </a:lnTo>
                  <a:lnTo>
                    <a:pt x="4919530" y="815045"/>
                  </a:lnTo>
                  <a:lnTo>
                    <a:pt x="0" y="815045"/>
                  </a:lnTo>
                  <a:close/>
                </a:path>
              </a:pathLst>
            </a:custGeom>
            <a:solidFill>
              <a:srgbClr val="58BBC4"/>
            </a:solidFill>
            <a:ln cap="sq">
              <a:noFill/>
              <a:prstDash val="solid"/>
              <a:miter/>
            </a:ln>
          </p:spPr>
          <p:txBody>
            <a:bodyPr/>
            <a:lstStyle/>
            <a:p>
              <a:endParaRPr lang="en-GB"/>
            </a:p>
          </p:txBody>
        </p:sp>
        <p:sp>
          <p:nvSpPr>
            <p:cNvPr id="4" name="TextBox 4"/>
            <p:cNvSpPr txBox="1"/>
            <p:nvPr/>
          </p:nvSpPr>
          <p:spPr>
            <a:xfrm>
              <a:off x="0" y="-38100"/>
              <a:ext cx="4919530" cy="853145"/>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2771120" y="1181100"/>
            <a:ext cx="12898160" cy="7920007"/>
            <a:chOff x="0" y="0"/>
            <a:chExt cx="3397046" cy="2085928"/>
          </a:xfrm>
        </p:grpSpPr>
        <p:sp>
          <p:nvSpPr>
            <p:cNvPr id="6" name="Freeform 6"/>
            <p:cNvSpPr/>
            <p:nvPr/>
          </p:nvSpPr>
          <p:spPr>
            <a:xfrm>
              <a:off x="0" y="0"/>
              <a:ext cx="3397046" cy="2085928"/>
            </a:xfrm>
            <a:custGeom>
              <a:avLst/>
              <a:gdLst/>
              <a:ahLst/>
              <a:cxnLst/>
              <a:rect l="l" t="t" r="r" b="b"/>
              <a:pathLst>
                <a:path w="3397046" h="2085928">
                  <a:moveTo>
                    <a:pt x="30612" y="0"/>
                  </a:moveTo>
                  <a:lnTo>
                    <a:pt x="3366434" y="0"/>
                  </a:lnTo>
                  <a:cubicBezTo>
                    <a:pt x="3383341" y="0"/>
                    <a:pt x="3397046" y="13705"/>
                    <a:pt x="3397046" y="30612"/>
                  </a:cubicBezTo>
                  <a:lnTo>
                    <a:pt x="3397046" y="2055316"/>
                  </a:lnTo>
                  <a:cubicBezTo>
                    <a:pt x="3397046" y="2072223"/>
                    <a:pt x="3383341" y="2085928"/>
                    <a:pt x="3366434" y="2085928"/>
                  </a:cubicBezTo>
                  <a:lnTo>
                    <a:pt x="30612" y="2085928"/>
                  </a:lnTo>
                  <a:cubicBezTo>
                    <a:pt x="13705" y="2085928"/>
                    <a:pt x="0" y="2072223"/>
                    <a:pt x="0" y="2055316"/>
                  </a:cubicBezTo>
                  <a:lnTo>
                    <a:pt x="0" y="30612"/>
                  </a:lnTo>
                  <a:cubicBezTo>
                    <a:pt x="0" y="13705"/>
                    <a:pt x="13705" y="0"/>
                    <a:pt x="30612" y="0"/>
                  </a:cubicBezTo>
                  <a:close/>
                </a:path>
              </a:pathLst>
            </a:custGeom>
            <a:solidFill>
              <a:srgbClr val="A6A6A6"/>
            </a:solidFill>
            <a:ln cap="rnd">
              <a:noFill/>
              <a:prstDash val="solid"/>
              <a:round/>
            </a:ln>
          </p:spPr>
          <p:txBody>
            <a:bodyPr/>
            <a:lstStyle/>
            <a:p>
              <a:endParaRPr lang="en-GB"/>
            </a:p>
          </p:txBody>
        </p:sp>
        <p:sp>
          <p:nvSpPr>
            <p:cNvPr id="7" name="TextBox 7"/>
            <p:cNvSpPr txBox="1"/>
            <p:nvPr/>
          </p:nvSpPr>
          <p:spPr>
            <a:xfrm>
              <a:off x="0" y="-38100"/>
              <a:ext cx="3397046" cy="2124028"/>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2618720" y="1028700"/>
            <a:ext cx="12898160" cy="7920007"/>
            <a:chOff x="0" y="0"/>
            <a:chExt cx="3397046" cy="2085928"/>
          </a:xfrm>
        </p:grpSpPr>
        <p:sp>
          <p:nvSpPr>
            <p:cNvPr id="9" name="Freeform 9"/>
            <p:cNvSpPr/>
            <p:nvPr/>
          </p:nvSpPr>
          <p:spPr>
            <a:xfrm>
              <a:off x="0" y="0"/>
              <a:ext cx="3397046" cy="2085928"/>
            </a:xfrm>
            <a:custGeom>
              <a:avLst/>
              <a:gdLst/>
              <a:ahLst/>
              <a:cxnLst/>
              <a:rect l="l" t="t" r="r" b="b"/>
              <a:pathLst>
                <a:path w="3397046" h="2085928">
                  <a:moveTo>
                    <a:pt x="30612" y="0"/>
                  </a:moveTo>
                  <a:lnTo>
                    <a:pt x="3366434" y="0"/>
                  </a:lnTo>
                  <a:cubicBezTo>
                    <a:pt x="3383341" y="0"/>
                    <a:pt x="3397046" y="13705"/>
                    <a:pt x="3397046" y="30612"/>
                  </a:cubicBezTo>
                  <a:lnTo>
                    <a:pt x="3397046" y="2055316"/>
                  </a:lnTo>
                  <a:cubicBezTo>
                    <a:pt x="3397046" y="2072223"/>
                    <a:pt x="3383341" y="2085928"/>
                    <a:pt x="3366434" y="2085928"/>
                  </a:cubicBezTo>
                  <a:lnTo>
                    <a:pt x="30612" y="2085928"/>
                  </a:lnTo>
                  <a:cubicBezTo>
                    <a:pt x="13705" y="2085928"/>
                    <a:pt x="0" y="2072223"/>
                    <a:pt x="0" y="2055316"/>
                  </a:cubicBezTo>
                  <a:lnTo>
                    <a:pt x="0" y="30612"/>
                  </a:lnTo>
                  <a:cubicBezTo>
                    <a:pt x="0" y="13705"/>
                    <a:pt x="13705" y="0"/>
                    <a:pt x="30612" y="0"/>
                  </a:cubicBezTo>
                  <a:close/>
                </a:path>
              </a:pathLst>
            </a:custGeom>
            <a:solidFill>
              <a:srgbClr val="FFFFFF"/>
            </a:solidFill>
            <a:ln cap="rnd">
              <a:noFill/>
              <a:prstDash val="solid"/>
              <a:round/>
            </a:ln>
          </p:spPr>
          <p:txBody>
            <a:bodyPr/>
            <a:lstStyle/>
            <a:p>
              <a:endParaRPr lang="en-GB"/>
            </a:p>
          </p:txBody>
        </p:sp>
        <p:sp>
          <p:nvSpPr>
            <p:cNvPr id="10" name="TextBox 10"/>
            <p:cNvSpPr txBox="1"/>
            <p:nvPr/>
          </p:nvSpPr>
          <p:spPr>
            <a:xfrm>
              <a:off x="0" y="-38100"/>
              <a:ext cx="3397046" cy="2124028"/>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5629144" y="3782981"/>
            <a:ext cx="8178855" cy="1259437"/>
            <a:chOff x="0" y="0"/>
            <a:chExt cx="10905140" cy="1679250"/>
          </a:xfrm>
        </p:grpSpPr>
        <p:grpSp>
          <p:nvGrpSpPr>
            <p:cNvPr id="12" name="Group 12"/>
            <p:cNvGrpSpPr/>
            <p:nvPr/>
          </p:nvGrpSpPr>
          <p:grpSpPr>
            <a:xfrm>
              <a:off x="203200" y="203200"/>
              <a:ext cx="10701940" cy="1476050"/>
              <a:chOff x="0" y="0"/>
              <a:chExt cx="2113963" cy="291565"/>
            </a:xfrm>
          </p:grpSpPr>
          <p:sp>
            <p:nvSpPr>
              <p:cNvPr id="13" name="Freeform 13"/>
              <p:cNvSpPr/>
              <p:nvPr/>
            </p:nvSpPr>
            <p:spPr>
              <a:xfrm>
                <a:off x="0" y="0"/>
                <a:ext cx="2113963" cy="291565"/>
              </a:xfrm>
              <a:custGeom>
                <a:avLst/>
                <a:gdLst/>
                <a:ahLst/>
                <a:cxnLst/>
                <a:rect l="l" t="t" r="r" b="b"/>
                <a:pathLst>
                  <a:path w="2113963" h="291565">
                    <a:moveTo>
                      <a:pt x="49192" y="0"/>
                    </a:moveTo>
                    <a:lnTo>
                      <a:pt x="2064771" y="0"/>
                    </a:lnTo>
                    <a:cubicBezTo>
                      <a:pt x="2077818" y="0"/>
                      <a:pt x="2090330" y="5183"/>
                      <a:pt x="2099555" y="14408"/>
                    </a:cubicBezTo>
                    <a:cubicBezTo>
                      <a:pt x="2108781" y="23633"/>
                      <a:pt x="2113963" y="36146"/>
                      <a:pt x="2113963" y="49192"/>
                    </a:cubicBezTo>
                    <a:lnTo>
                      <a:pt x="2113963" y="242373"/>
                    </a:lnTo>
                    <a:cubicBezTo>
                      <a:pt x="2113963" y="255420"/>
                      <a:pt x="2108781" y="267932"/>
                      <a:pt x="2099555" y="277157"/>
                    </a:cubicBezTo>
                    <a:cubicBezTo>
                      <a:pt x="2090330" y="286383"/>
                      <a:pt x="2077818" y="291565"/>
                      <a:pt x="2064771" y="291565"/>
                    </a:cubicBezTo>
                    <a:lnTo>
                      <a:pt x="49192" y="291565"/>
                    </a:lnTo>
                    <a:cubicBezTo>
                      <a:pt x="36146" y="291565"/>
                      <a:pt x="23633" y="286383"/>
                      <a:pt x="14408" y="277157"/>
                    </a:cubicBezTo>
                    <a:cubicBezTo>
                      <a:pt x="5183" y="267932"/>
                      <a:pt x="0" y="255420"/>
                      <a:pt x="0" y="242373"/>
                    </a:cubicBezTo>
                    <a:lnTo>
                      <a:pt x="0" y="49192"/>
                    </a:lnTo>
                    <a:cubicBezTo>
                      <a:pt x="0" y="36146"/>
                      <a:pt x="5183" y="23633"/>
                      <a:pt x="14408" y="14408"/>
                    </a:cubicBezTo>
                    <a:cubicBezTo>
                      <a:pt x="23633" y="5183"/>
                      <a:pt x="36146" y="0"/>
                      <a:pt x="49192" y="0"/>
                    </a:cubicBezTo>
                    <a:close/>
                  </a:path>
                </a:pathLst>
              </a:custGeom>
              <a:solidFill>
                <a:srgbClr val="18608D"/>
              </a:solidFill>
              <a:ln cap="rnd">
                <a:noFill/>
                <a:prstDash val="solid"/>
                <a:round/>
              </a:ln>
            </p:spPr>
            <p:txBody>
              <a:bodyPr/>
              <a:lstStyle/>
              <a:p>
                <a:endParaRPr lang="en-GB"/>
              </a:p>
            </p:txBody>
          </p:sp>
          <p:sp>
            <p:nvSpPr>
              <p:cNvPr id="14" name="TextBox 14"/>
              <p:cNvSpPr txBox="1"/>
              <p:nvPr/>
            </p:nvSpPr>
            <p:spPr>
              <a:xfrm>
                <a:off x="0" y="-47625"/>
                <a:ext cx="2113963" cy="339190"/>
              </a:xfrm>
              <a:prstGeom prst="rect">
                <a:avLst/>
              </a:prstGeom>
            </p:spPr>
            <p:txBody>
              <a:bodyPr lIns="50800" tIns="50800" rIns="50800" bIns="50800" rtlCol="0" anchor="ctr"/>
              <a:lstStyle/>
              <a:p>
                <a:pPr algn="l">
                  <a:lnSpc>
                    <a:spcPts val="3919"/>
                  </a:lnSpc>
                </a:pPr>
                <a:endParaRPr/>
              </a:p>
            </p:txBody>
          </p:sp>
        </p:grpSp>
        <p:grpSp>
          <p:nvGrpSpPr>
            <p:cNvPr id="15" name="Group 15"/>
            <p:cNvGrpSpPr/>
            <p:nvPr/>
          </p:nvGrpSpPr>
          <p:grpSpPr>
            <a:xfrm>
              <a:off x="0" y="0"/>
              <a:ext cx="10701940" cy="1476050"/>
              <a:chOff x="0" y="0"/>
              <a:chExt cx="2113963" cy="291565"/>
            </a:xfrm>
          </p:grpSpPr>
          <p:sp>
            <p:nvSpPr>
              <p:cNvPr id="16" name="Freeform 16"/>
              <p:cNvSpPr/>
              <p:nvPr/>
            </p:nvSpPr>
            <p:spPr>
              <a:xfrm>
                <a:off x="0" y="0"/>
                <a:ext cx="2113963" cy="291565"/>
              </a:xfrm>
              <a:custGeom>
                <a:avLst/>
                <a:gdLst/>
                <a:ahLst/>
                <a:cxnLst/>
                <a:rect l="l" t="t" r="r" b="b"/>
                <a:pathLst>
                  <a:path w="2113963" h="291565">
                    <a:moveTo>
                      <a:pt x="49192" y="0"/>
                    </a:moveTo>
                    <a:lnTo>
                      <a:pt x="2064771" y="0"/>
                    </a:lnTo>
                    <a:cubicBezTo>
                      <a:pt x="2077818" y="0"/>
                      <a:pt x="2090330" y="5183"/>
                      <a:pt x="2099555" y="14408"/>
                    </a:cubicBezTo>
                    <a:cubicBezTo>
                      <a:pt x="2108781" y="23633"/>
                      <a:pt x="2113963" y="36146"/>
                      <a:pt x="2113963" y="49192"/>
                    </a:cubicBezTo>
                    <a:lnTo>
                      <a:pt x="2113963" y="242373"/>
                    </a:lnTo>
                    <a:cubicBezTo>
                      <a:pt x="2113963" y="255420"/>
                      <a:pt x="2108781" y="267932"/>
                      <a:pt x="2099555" y="277157"/>
                    </a:cubicBezTo>
                    <a:cubicBezTo>
                      <a:pt x="2090330" y="286383"/>
                      <a:pt x="2077818" y="291565"/>
                      <a:pt x="2064771" y="291565"/>
                    </a:cubicBezTo>
                    <a:lnTo>
                      <a:pt x="49192" y="291565"/>
                    </a:lnTo>
                    <a:cubicBezTo>
                      <a:pt x="36146" y="291565"/>
                      <a:pt x="23633" y="286383"/>
                      <a:pt x="14408" y="277157"/>
                    </a:cubicBezTo>
                    <a:cubicBezTo>
                      <a:pt x="5183" y="267932"/>
                      <a:pt x="0" y="255420"/>
                      <a:pt x="0" y="242373"/>
                    </a:cubicBezTo>
                    <a:lnTo>
                      <a:pt x="0" y="49192"/>
                    </a:lnTo>
                    <a:cubicBezTo>
                      <a:pt x="0" y="36146"/>
                      <a:pt x="5183" y="23633"/>
                      <a:pt x="14408" y="14408"/>
                    </a:cubicBezTo>
                    <a:cubicBezTo>
                      <a:pt x="23633" y="5183"/>
                      <a:pt x="36146" y="0"/>
                      <a:pt x="49192" y="0"/>
                    </a:cubicBezTo>
                    <a:close/>
                  </a:path>
                </a:pathLst>
              </a:custGeom>
              <a:solidFill>
                <a:srgbClr val="3794CF"/>
              </a:solidFill>
              <a:ln cap="rnd">
                <a:noFill/>
                <a:prstDash val="solid"/>
                <a:round/>
              </a:ln>
            </p:spPr>
            <p:txBody>
              <a:bodyPr/>
              <a:lstStyle/>
              <a:p>
                <a:endParaRPr lang="en-GB"/>
              </a:p>
            </p:txBody>
          </p:sp>
          <p:sp>
            <p:nvSpPr>
              <p:cNvPr id="17" name="TextBox 17"/>
              <p:cNvSpPr txBox="1"/>
              <p:nvPr/>
            </p:nvSpPr>
            <p:spPr>
              <a:xfrm>
                <a:off x="0" y="-47625"/>
                <a:ext cx="2113963" cy="339190"/>
              </a:xfrm>
              <a:prstGeom prst="rect">
                <a:avLst/>
              </a:prstGeom>
            </p:spPr>
            <p:txBody>
              <a:bodyPr lIns="50800" tIns="50800" rIns="50800" bIns="50800" rtlCol="0" anchor="ctr"/>
              <a:lstStyle/>
              <a:p>
                <a:pPr algn="l">
                  <a:lnSpc>
                    <a:spcPts val="3919"/>
                  </a:lnSpc>
                </a:pPr>
                <a:r>
                  <a:rPr lang="en-US" sz="2799" b="1">
                    <a:solidFill>
                      <a:srgbClr val="FFFFFF"/>
                    </a:solidFill>
                    <a:latin typeface="Montserrat Bold"/>
                    <a:ea typeface="Montserrat Bold"/>
                    <a:cs typeface="Montserrat Bold"/>
                    <a:sym typeface="Montserrat Bold"/>
                  </a:rPr>
                  <a:t>Registration</a:t>
                </a:r>
              </a:p>
            </p:txBody>
          </p:sp>
        </p:grpSp>
      </p:grpSp>
      <p:grpSp>
        <p:nvGrpSpPr>
          <p:cNvPr id="18" name="Group 18"/>
          <p:cNvGrpSpPr/>
          <p:nvPr/>
        </p:nvGrpSpPr>
        <p:grpSpPr>
          <a:xfrm>
            <a:off x="5629144" y="5230773"/>
            <a:ext cx="8178855" cy="1259437"/>
            <a:chOff x="0" y="0"/>
            <a:chExt cx="10905140" cy="1679250"/>
          </a:xfrm>
        </p:grpSpPr>
        <p:grpSp>
          <p:nvGrpSpPr>
            <p:cNvPr id="19" name="Group 19"/>
            <p:cNvGrpSpPr/>
            <p:nvPr/>
          </p:nvGrpSpPr>
          <p:grpSpPr>
            <a:xfrm>
              <a:off x="203200" y="203200"/>
              <a:ext cx="10701940" cy="1476050"/>
              <a:chOff x="0" y="0"/>
              <a:chExt cx="2113963" cy="291565"/>
            </a:xfrm>
          </p:grpSpPr>
          <p:sp>
            <p:nvSpPr>
              <p:cNvPr id="20" name="Freeform 20"/>
              <p:cNvSpPr/>
              <p:nvPr/>
            </p:nvSpPr>
            <p:spPr>
              <a:xfrm>
                <a:off x="0" y="0"/>
                <a:ext cx="2113963" cy="291565"/>
              </a:xfrm>
              <a:custGeom>
                <a:avLst/>
                <a:gdLst/>
                <a:ahLst/>
                <a:cxnLst/>
                <a:rect l="l" t="t" r="r" b="b"/>
                <a:pathLst>
                  <a:path w="2113963" h="291565">
                    <a:moveTo>
                      <a:pt x="49192" y="0"/>
                    </a:moveTo>
                    <a:lnTo>
                      <a:pt x="2064771" y="0"/>
                    </a:lnTo>
                    <a:cubicBezTo>
                      <a:pt x="2077818" y="0"/>
                      <a:pt x="2090330" y="5183"/>
                      <a:pt x="2099555" y="14408"/>
                    </a:cubicBezTo>
                    <a:cubicBezTo>
                      <a:pt x="2108781" y="23633"/>
                      <a:pt x="2113963" y="36146"/>
                      <a:pt x="2113963" y="49192"/>
                    </a:cubicBezTo>
                    <a:lnTo>
                      <a:pt x="2113963" y="242373"/>
                    </a:lnTo>
                    <a:cubicBezTo>
                      <a:pt x="2113963" y="255420"/>
                      <a:pt x="2108781" y="267932"/>
                      <a:pt x="2099555" y="277157"/>
                    </a:cubicBezTo>
                    <a:cubicBezTo>
                      <a:pt x="2090330" y="286383"/>
                      <a:pt x="2077818" y="291565"/>
                      <a:pt x="2064771" y="291565"/>
                    </a:cubicBezTo>
                    <a:lnTo>
                      <a:pt x="49192" y="291565"/>
                    </a:lnTo>
                    <a:cubicBezTo>
                      <a:pt x="36146" y="291565"/>
                      <a:pt x="23633" y="286383"/>
                      <a:pt x="14408" y="277157"/>
                    </a:cubicBezTo>
                    <a:cubicBezTo>
                      <a:pt x="5183" y="267932"/>
                      <a:pt x="0" y="255420"/>
                      <a:pt x="0" y="242373"/>
                    </a:cubicBezTo>
                    <a:lnTo>
                      <a:pt x="0" y="49192"/>
                    </a:lnTo>
                    <a:cubicBezTo>
                      <a:pt x="0" y="36146"/>
                      <a:pt x="5183" y="23633"/>
                      <a:pt x="14408" y="14408"/>
                    </a:cubicBezTo>
                    <a:cubicBezTo>
                      <a:pt x="23633" y="5183"/>
                      <a:pt x="36146" y="0"/>
                      <a:pt x="49192" y="0"/>
                    </a:cubicBezTo>
                    <a:close/>
                  </a:path>
                </a:pathLst>
              </a:custGeom>
              <a:solidFill>
                <a:srgbClr val="18608D"/>
              </a:solidFill>
              <a:ln cap="rnd">
                <a:noFill/>
                <a:prstDash val="solid"/>
                <a:round/>
              </a:ln>
            </p:spPr>
            <p:txBody>
              <a:bodyPr/>
              <a:lstStyle/>
              <a:p>
                <a:endParaRPr lang="en-GB"/>
              </a:p>
            </p:txBody>
          </p:sp>
          <p:sp>
            <p:nvSpPr>
              <p:cNvPr id="21" name="TextBox 21"/>
              <p:cNvSpPr txBox="1"/>
              <p:nvPr/>
            </p:nvSpPr>
            <p:spPr>
              <a:xfrm>
                <a:off x="0" y="-47625"/>
                <a:ext cx="2113963" cy="339190"/>
              </a:xfrm>
              <a:prstGeom prst="rect">
                <a:avLst/>
              </a:prstGeom>
            </p:spPr>
            <p:txBody>
              <a:bodyPr lIns="50800" tIns="50800" rIns="50800" bIns="50800" rtlCol="0" anchor="ctr"/>
              <a:lstStyle/>
              <a:p>
                <a:pPr algn="l">
                  <a:lnSpc>
                    <a:spcPts val="3919"/>
                  </a:lnSpc>
                </a:pPr>
                <a:endParaRPr/>
              </a:p>
            </p:txBody>
          </p:sp>
        </p:grpSp>
        <p:grpSp>
          <p:nvGrpSpPr>
            <p:cNvPr id="22" name="Group 22"/>
            <p:cNvGrpSpPr/>
            <p:nvPr/>
          </p:nvGrpSpPr>
          <p:grpSpPr>
            <a:xfrm>
              <a:off x="0" y="0"/>
              <a:ext cx="10701940" cy="1476050"/>
              <a:chOff x="0" y="0"/>
              <a:chExt cx="2113963" cy="291565"/>
            </a:xfrm>
          </p:grpSpPr>
          <p:sp>
            <p:nvSpPr>
              <p:cNvPr id="23" name="Freeform 23"/>
              <p:cNvSpPr/>
              <p:nvPr/>
            </p:nvSpPr>
            <p:spPr>
              <a:xfrm>
                <a:off x="0" y="0"/>
                <a:ext cx="2113963" cy="291565"/>
              </a:xfrm>
              <a:custGeom>
                <a:avLst/>
                <a:gdLst/>
                <a:ahLst/>
                <a:cxnLst/>
                <a:rect l="l" t="t" r="r" b="b"/>
                <a:pathLst>
                  <a:path w="2113963" h="291565">
                    <a:moveTo>
                      <a:pt x="49192" y="0"/>
                    </a:moveTo>
                    <a:lnTo>
                      <a:pt x="2064771" y="0"/>
                    </a:lnTo>
                    <a:cubicBezTo>
                      <a:pt x="2077818" y="0"/>
                      <a:pt x="2090330" y="5183"/>
                      <a:pt x="2099555" y="14408"/>
                    </a:cubicBezTo>
                    <a:cubicBezTo>
                      <a:pt x="2108781" y="23633"/>
                      <a:pt x="2113963" y="36146"/>
                      <a:pt x="2113963" y="49192"/>
                    </a:cubicBezTo>
                    <a:lnTo>
                      <a:pt x="2113963" y="242373"/>
                    </a:lnTo>
                    <a:cubicBezTo>
                      <a:pt x="2113963" y="255420"/>
                      <a:pt x="2108781" y="267932"/>
                      <a:pt x="2099555" y="277157"/>
                    </a:cubicBezTo>
                    <a:cubicBezTo>
                      <a:pt x="2090330" y="286383"/>
                      <a:pt x="2077818" y="291565"/>
                      <a:pt x="2064771" y="291565"/>
                    </a:cubicBezTo>
                    <a:lnTo>
                      <a:pt x="49192" y="291565"/>
                    </a:lnTo>
                    <a:cubicBezTo>
                      <a:pt x="36146" y="291565"/>
                      <a:pt x="23633" y="286383"/>
                      <a:pt x="14408" y="277157"/>
                    </a:cubicBezTo>
                    <a:cubicBezTo>
                      <a:pt x="5183" y="267932"/>
                      <a:pt x="0" y="255420"/>
                      <a:pt x="0" y="242373"/>
                    </a:cubicBezTo>
                    <a:lnTo>
                      <a:pt x="0" y="49192"/>
                    </a:lnTo>
                    <a:cubicBezTo>
                      <a:pt x="0" y="36146"/>
                      <a:pt x="5183" y="23633"/>
                      <a:pt x="14408" y="14408"/>
                    </a:cubicBezTo>
                    <a:cubicBezTo>
                      <a:pt x="23633" y="5183"/>
                      <a:pt x="36146" y="0"/>
                      <a:pt x="49192" y="0"/>
                    </a:cubicBezTo>
                    <a:close/>
                  </a:path>
                </a:pathLst>
              </a:custGeom>
              <a:solidFill>
                <a:srgbClr val="3794CF"/>
              </a:solidFill>
              <a:ln cap="rnd">
                <a:noFill/>
                <a:prstDash val="solid"/>
                <a:round/>
              </a:ln>
            </p:spPr>
            <p:txBody>
              <a:bodyPr/>
              <a:lstStyle/>
              <a:p>
                <a:endParaRPr lang="en-GB"/>
              </a:p>
            </p:txBody>
          </p:sp>
          <p:sp>
            <p:nvSpPr>
              <p:cNvPr id="24" name="TextBox 24"/>
              <p:cNvSpPr txBox="1"/>
              <p:nvPr/>
            </p:nvSpPr>
            <p:spPr>
              <a:xfrm>
                <a:off x="0" y="-47625"/>
                <a:ext cx="2113963" cy="339190"/>
              </a:xfrm>
              <a:prstGeom prst="rect">
                <a:avLst/>
              </a:prstGeom>
            </p:spPr>
            <p:txBody>
              <a:bodyPr lIns="50800" tIns="50800" rIns="50800" bIns="50800" rtlCol="0" anchor="ctr"/>
              <a:lstStyle/>
              <a:p>
                <a:pPr algn="l">
                  <a:lnSpc>
                    <a:spcPts val="3919"/>
                  </a:lnSpc>
                </a:pPr>
                <a:r>
                  <a:rPr lang="en-US" sz="2799" b="1">
                    <a:solidFill>
                      <a:srgbClr val="FFFFFF"/>
                    </a:solidFill>
                    <a:latin typeface="Montserrat Bold"/>
                    <a:ea typeface="Montserrat Bold"/>
                    <a:cs typeface="Montserrat Bold"/>
                    <a:sym typeface="Montserrat Bold"/>
                  </a:rPr>
                  <a:t>Preparation</a:t>
                </a:r>
              </a:p>
            </p:txBody>
          </p:sp>
        </p:grpSp>
      </p:grpSp>
      <p:grpSp>
        <p:nvGrpSpPr>
          <p:cNvPr id="25" name="Group 25"/>
          <p:cNvGrpSpPr/>
          <p:nvPr/>
        </p:nvGrpSpPr>
        <p:grpSpPr>
          <a:xfrm>
            <a:off x="5629144" y="6660477"/>
            <a:ext cx="8178855" cy="1282852"/>
            <a:chOff x="0" y="0"/>
            <a:chExt cx="10905140" cy="1710470"/>
          </a:xfrm>
        </p:grpSpPr>
        <p:grpSp>
          <p:nvGrpSpPr>
            <p:cNvPr id="26" name="Group 26"/>
            <p:cNvGrpSpPr/>
            <p:nvPr/>
          </p:nvGrpSpPr>
          <p:grpSpPr>
            <a:xfrm>
              <a:off x="203200" y="203200"/>
              <a:ext cx="10701940" cy="1507270"/>
              <a:chOff x="0" y="0"/>
              <a:chExt cx="2113963" cy="297732"/>
            </a:xfrm>
          </p:grpSpPr>
          <p:sp>
            <p:nvSpPr>
              <p:cNvPr id="27" name="Freeform 27"/>
              <p:cNvSpPr/>
              <p:nvPr/>
            </p:nvSpPr>
            <p:spPr>
              <a:xfrm>
                <a:off x="0" y="0"/>
                <a:ext cx="2113963" cy="297732"/>
              </a:xfrm>
              <a:custGeom>
                <a:avLst/>
                <a:gdLst/>
                <a:ahLst/>
                <a:cxnLst/>
                <a:rect l="l" t="t" r="r" b="b"/>
                <a:pathLst>
                  <a:path w="2113963" h="297732">
                    <a:moveTo>
                      <a:pt x="49192" y="0"/>
                    </a:moveTo>
                    <a:lnTo>
                      <a:pt x="2064771" y="0"/>
                    </a:lnTo>
                    <a:cubicBezTo>
                      <a:pt x="2077818" y="0"/>
                      <a:pt x="2090330" y="5183"/>
                      <a:pt x="2099555" y="14408"/>
                    </a:cubicBezTo>
                    <a:cubicBezTo>
                      <a:pt x="2108781" y="23633"/>
                      <a:pt x="2113963" y="36146"/>
                      <a:pt x="2113963" y="49192"/>
                    </a:cubicBezTo>
                    <a:lnTo>
                      <a:pt x="2113963" y="248540"/>
                    </a:lnTo>
                    <a:cubicBezTo>
                      <a:pt x="2113963" y="261587"/>
                      <a:pt x="2108781" y="274099"/>
                      <a:pt x="2099555" y="283324"/>
                    </a:cubicBezTo>
                    <a:cubicBezTo>
                      <a:pt x="2090330" y="292550"/>
                      <a:pt x="2077818" y="297732"/>
                      <a:pt x="2064771" y="297732"/>
                    </a:cubicBezTo>
                    <a:lnTo>
                      <a:pt x="49192" y="297732"/>
                    </a:lnTo>
                    <a:cubicBezTo>
                      <a:pt x="36146" y="297732"/>
                      <a:pt x="23633" y="292550"/>
                      <a:pt x="14408" y="283324"/>
                    </a:cubicBezTo>
                    <a:cubicBezTo>
                      <a:pt x="5183" y="274099"/>
                      <a:pt x="0" y="261587"/>
                      <a:pt x="0" y="248540"/>
                    </a:cubicBezTo>
                    <a:lnTo>
                      <a:pt x="0" y="49192"/>
                    </a:lnTo>
                    <a:cubicBezTo>
                      <a:pt x="0" y="36146"/>
                      <a:pt x="5183" y="23633"/>
                      <a:pt x="14408" y="14408"/>
                    </a:cubicBezTo>
                    <a:cubicBezTo>
                      <a:pt x="23633" y="5183"/>
                      <a:pt x="36146" y="0"/>
                      <a:pt x="49192" y="0"/>
                    </a:cubicBezTo>
                    <a:close/>
                  </a:path>
                </a:pathLst>
              </a:custGeom>
              <a:solidFill>
                <a:srgbClr val="18608D"/>
              </a:solidFill>
              <a:ln cap="rnd">
                <a:noFill/>
                <a:prstDash val="solid"/>
                <a:round/>
              </a:ln>
            </p:spPr>
            <p:txBody>
              <a:bodyPr/>
              <a:lstStyle/>
              <a:p>
                <a:endParaRPr lang="en-GB"/>
              </a:p>
            </p:txBody>
          </p:sp>
          <p:sp>
            <p:nvSpPr>
              <p:cNvPr id="28" name="TextBox 28"/>
              <p:cNvSpPr txBox="1"/>
              <p:nvPr/>
            </p:nvSpPr>
            <p:spPr>
              <a:xfrm>
                <a:off x="0" y="-47625"/>
                <a:ext cx="2113963" cy="345357"/>
              </a:xfrm>
              <a:prstGeom prst="rect">
                <a:avLst/>
              </a:prstGeom>
            </p:spPr>
            <p:txBody>
              <a:bodyPr lIns="50800" tIns="50800" rIns="50800" bIns="50800" rtlCol="0" anchor="ctr"/>
              <a:lstStyle/>
              <a:p>
                <a:pPr algn="l">
                  <a:lnSpc>
                    <a:spcPts val="3919"/>
                  </a:lnSpc>
                </a:pPr>
                <a:endParaRPr/>
              </a:p>
            </p:txBody>
          </p:sp>
        </p:grpSp>
        <p:grpSp>
          <p:nvGrpSpPr>
            <p:cNvPr id="29" name="Group 29"/>
            <p:cNvGrpSpPr/>
            <p:nvPr/>
          </p:nvGrpSpPr>
          <p:grpSpPr>
            <a:xfrm>
              <a:off x="0" y="0"/>
              <a:ext cx="10701940" cy="1476050"/>
              <a:chOff x="0" y="0"/>
              <a:chExt cx="2113963" cy="291565"/>
            </a:xfrm>
          </p:grpSpPr>
          <p:sp>
            <p:nvSpPr>
              <p:cNvPr id="30" name="Freeform 30"/>
              <p:cNvSpPr/>
              <p:nvPr/>
            </p:nvSpPr>
            <p:spPr>
              <a:xfrm>
                <a:off x="0" y="0"/>
                <a:ext cx="2113963" cy="291565"/>
              </a:xfrm>
              <a:custGeom>
                <a:avLst/>
                <a:gdLst/>
                <a:ahLst/>
                <a:cxnLst/>
                <a:rect l="l" t="t" r="r" b="b"/>
                <a:pathLst>
                  <a:path w="2113963" h="291565">
                    <a:moveTo>
                      <a:pt x="49192" y="0"/>
                    </a:moveTo>
                    <a:lnTo>
                      <a:pt x="2064771" y="0"/>
                    </a:lnTo>
                    <a:cubicBezTo>
                      <a:pt x="2077818" y="0"/>
                      <a:pt x="2090330" y="5183"/>
                      <a:pt x="2099555" y="14408"/>
                    </a:cubicBezTo>
                    <a:cubicBezTo>
                      <a:pt x="2108781" y="23633"/>
                      <a:pt x="2113963" y="36146"/>
                      <a:pt x="2113963" y="49192"/>
                    </a:cubicBezTo>
                    <a:lnTo>
                      <a:pt x="2113963" y="242373"/>
                    </a:lnTo>
                    <a:cubicBezTo>
                      <a:pt x="2113963" y="255420"/>
                      <a:pt x="2108781" y="267932"/>
                      <a:pt x="2099555" y="277157"/>
                    </a:cubicBezTo>
                    <a:cubicBezTo>
                      <a:pt x="2090330" y="286383"/>
                      <a:pt x="2077818" y="291565"/>
                      <a:pt x="2064771" y="291565"/>
                    </a:cubicBezTo>
                    <a:lnTo>
                      <a:pt x="49192" y="291565"/>
                    </a:lnTo>
                    <a:cubicBezTo>
                      <a:pt x="36146" y="291565"/>
                      <a:pt x="23633" y="286383"/>
                      <a:pt x="14408" y="277157"/>
                    </a:cubicBezTo>
                    <a:cubicBezTo>
                      <a:pt x="5183" y="267932"/>
                      <a:pt x="0" y="255420"/>
                      <a:pt x="0" y="242373"/>
                    </a:cubicBezTo>
                    <a:lnTo>
                      <a:pt x="0" y="49192"/>
                    </a:lnTo>
                    <a:cubicBezTo>
                      <a:pt x="0" y="36146"/>
                      <a:pt x="5183" y="23633"/>
                      <a:pt x="14408" y="14408"/>
                    </a:cubicBezTo>
                    <a:cubicBezTo>
                      <a:pt x="23633" y="5183"/>
                      <a:pt x="36146" y="0"/>
                      <a:pt x="49192" y="0"/>
                    </a:cubicBezTo>
                    <a:close/>
                  </a:path>
                </a:pathLst>
              </a:custGeom>
              <a:solidFill>
                <a:srgbClr val="3794CF"/>
              </a:solidFill>
              <a:ln cap="rnd">
                <a:noFill/>
                <a:prstDash val="solid"/>
                <a:round/>
              </a:ln>
            </p:spPr>
            <p:txBody>
              <a:bodyPr/>
              <a:lstStyle/>
              <a:p>
                <a:endParaRPr lang="en-GB"/>
              </a:p>
            </p:txBody>
          </p:sp>
          <p:sp>
            <p:nvSpPr>
              <p:cNvPr id="31" name="TextBox 31"/>
              <p:cNvSpPr txBox="1"/>
              <p:nvPr/>
            </p:nvSpPr>
            <p:spPr>
              <a:xfrm>
                <a:off x="0" y="38100"/>
                <a:ext cx="2113963" cy="253465"/>
              </a:xfrm>
              <a:prstGeom prst="rect">
                <a:avLst/>
              </a:prstGeom>
            </p:spPr>
            <p:txBody>
              <a:bodyPr lIns="50800" tIns="50800" rIns="50800" bIns="50800" rtlCol="0" anchor="ctr"/>
              <a:lstStyle/>
              <a:p>
                <a:pPr algn="l">
                  <a:lnSpc>
                    <a:spcPts val="3079"/>
                  </a:lnSpc>
                </a:pPr>
                <a:r>
                  <a:rPr lang="en-US" sz="2799" b="1">
                    <a:solidFill>
                      <a:srgbClr val="FFFFFF"/>
                    </a:solidFill>
                    <a:latin typeface="Montserrat Semi-Bold"/>
                    <a:ea typeface="Montserrat Semi-Bold"/>
                    <a:cs typeface="Montserrat Semi-Bold"/>
                    <a:sym typeface="Montserrat Semi-Bold"/>
                  </a:rPr>
                  <a:t>Results and appeals.</a:t>
                </a:r>
              </a:p>
            </p:txBody>
          </p:sp>
        </p:grpSp>
      </p:grpSp>
      <p:sp>
        <p:nvSpPr>
          <p:cNvPr id="32" name="Freeform 32"/>
          <p:cNvSpPr/>
          <p:nvPr/>
        </p:nvSpPr>
        <p:spPr>
          <a:xfrm>
            <a:off x="4367775" y="3765034"/>
            <a:ext cx="1156377" cy="1295330"/>
          </a:xfrm>
          <a:custGeom>
            <a:avLst/>
            <a:gdLst/>
            <a:ahLst/>
            <a:cxnLst/>
            <a:rect l="l" t="t" r="r" b="b"/>
            <a:pathLst>
              <a:path w="1156377" h="1295330">
                <a:moveTo>
                  <a:pt x="0" y="0"/>
                </a:moveTo>
                <a:lnTo>
                  <a:pt x="1156377" y="0"/>
                </a:lnTo>
                <a:lnTo>
                  <a:pt x="1156377" y="1295331"/>
                </a:lnTo>
                <a:lnTo>
                  <a:pt x="0" y="129533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3" name="Freeform 33"/>
          <p:cNvSpPr/>
          <p:nvPr/>
        </p:nvSpPr>
        <p:spPr>
          <a:xfrm>
            <a:off x="4347288" y="5213592"/>
            <a:ext cx="1197351" cy="1293798"/>
          </a:xfrm>
          <a:custGeom>
            <a:avLst/>
            <a:gdLst/>
            <a:ahLst/>
            <a:cxnLst/>
            <a:rect l="l" t="t" r="r" b="b"/>
            <a:pathLst>
              <a:path w="1197351" h="1293798">
                <a:moveTo>
                  <a:pt x="0" y="0"/>
                </a:moveTo>
                <a:lnTo>
                  <a:pt x="1197351" y="0"/>
                </a:lnTo>
                <a:lnTo>
                  <a:pt x="1197351" y="1293798"/>
                </a:lnTo>
                <a:lnTo>
                  <a:pt x="0" y="129379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4" name="Freeform 34"/>
          <p:cNvSpPr/>
          <p:nvPr/>
        </p:nvSpPr>
        <p:spPr>
          <a:xfrm>
            <a:off x="4327601" y="6646606"/>
            <a:ext cx="1236725" cy="1310595"/>
          </a:xfrm>
          <a:custGeom>
            <a:avLst/>
            <a:gdLst/>
            <a:ahLst/>
            <a:cxnLst/>
            <a:rect l="l" t="t" r="r" b="b"/>
            <a:pathLst>
              <a:path w="1236725" h="1310595">
                <a:moveTo>
                  <a:pt x="0" y="0"/>
                </a:moveTo>
                <a:lnTo>
                  <a:pt x="1236725" y="0"/>
                </a:lnTo>
                <a:lnTo>
                  <a:pt x="1236725" y="1310595"/>
                </a:lnTo>
                <a:lnTo>
                  <a:pt x="0" y="1310595"/>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5" name="TextBox 35"/>
          <p:cNvSpPr txBox="1"/>
          <p:nvPr/>
        </p:nvSpPr>
        <p:spPr>
          <a:xfrm>
            <a:off x="4501172" y="1997759"/>
            <a:ext cx="9133257" cy="1079501"/>
          </a:xfrm>
          <a:prstGeom prst="rect">
            <a:avLst/>
          </a:prstGeom>
        </p:spPr>
        <p:txBody>
          <a:bodyPr lIns="0" tIns="0" rIns="0" bIns="0" rtlCol="0" anchor="t">
            <a:spAutoFit/>
          </a:bodyPr>
          <a:lstStyle/>
          <a:p>
            <a:pPr algn="ctr">
              <a:lnSpc>
                <a:spcPts val="8000"/>
              </a:lnSpc>
            </a:pPr>
            <a:r>
              <a:rPr lang="en-US" sz="8000">
                <a:solidFill>
                  <a:srgbClr val="063A5B"/>
                </a:solidFill>
                <a:latin typeface="Lilita One"/>
                <a:ea typeface="Lilita One"/>
                <a:cs typeface="Lilita One"/>
                <a:sym typeface="Lilita One"/>
              </a:rPr>
              <a:t>WE WILL COVER:</a:t>
            </a:r>
          </a:p>
        </p:txBody>
      </p:sp>
      <p:sp>
        <p:nvSpPr>
          <p:cNvPr id="36" name="Freeform 36"/>
          <p:cNvSpPr/>
          <p:nvPr/>
        </p:nvSpPr>
        <p:spPr>
          <a:xfrm>
            <a:off x="772635" y="6430047"/>
            <a:ext cx="2877988" cy="3026565"/>
          </a:xfrm>
          <a:custGeom>
            <a:avLst/>
            <a:gdLst/>
            <a:ahLst/>
            <a:cxnLst/>
            <a:rect l="l" t="t" r="r" b="b"/>
            <a:pathLst>
              <a:path w="2877988" h="3026565">
                <a:moveTo>
                  <a:pt x="0" y="0"/>
                </a:moveTo>
                <a:lnTo>
                  <a:pt x="2877988" y="0"/>
                </a:lnTo>
                <a:lnTo>
                  <a:pt x="2877988" y="3026565"/>
                </a:lnTo>
                <a:lnTo>
                  <a:pt x="0" y="3026565"/>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7" name="Freeform 37"/>
          <p:cNvSpPr/>
          <p:nvPr/>
        </p:nvSpPr>
        <p:spPr>
          <a:xfrm>
            <a:off x="14589558" y="629679"/>
            <a:ext cx="1854644" cy="1841155"/>
          </a:xfrm>
          <a:custGeom>
            <a:avLst/>
            <a:gdLst/>
            <a:ahLst/>
            <a:cxnLst/>
            <a:rect l="l" t="t" r="r" b="b"/>
            <a:pathLst>
              <a:path w="1854644" h="1841155">
                <a:moveTo>
                  <a:pt x="0" y="0"/>
                </a:moveTo>
                <a:lnTo>
                  <a:pt x="1854644" y="0"/>
                </a:lnTo>
                <a:lnTo>
                  <a:pt x="1854644" y="1841156"/>
                </a:lnTo>
                <a:lnTo>
                  <a:pt x="0" y="184115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4EA"/>
        </a:solidFill>
        <a:effectLst/>
      </p:bgPr>
    </p:bg>
    <p:spTree>
      <p:nvGrpSpPr>
        <p:cNvPr id="1" name=""/>
        <p:cNvGrpSpPr/>
        <p:nvPr/>
      </p:nvGrpSpPr>
      <p:grpSpPr>
        <a:xfrm>
          <a:off x="0" y="0"/>
          <a:ext cx="0" cy="0"/>
          <a:chOff x="0" y="0"/>
          <a:chExt cx="0" cy="0"/>
        </a:xfrm>
      </p:grpSpPr>
      <p:grpSp>
        <p:nvGrpSpPr>
          <p:cNvPr id="2" name="Group 2"/>
          <p:cNvGrpSpPr/>
          <p:nvPr/>
        </p:nvGrpSpPr>
        <p:grpSpPr>
          <a:xfrm>
            <a:off x="-1703508" y="8175218"/>
            <a:ext cx="21695015" cy="8642095"/>
            <a:chOff x="0" y="0"/>
            <a:chExt cx="1424432" cy="567415"/>
          </a:xfrm>
        </p:grpSpPr>
        <p:sp>
          <p:nvSpPr>
            <p:cNvPr id="3" name="Freeform 3"/>
            <p:cNvSpPr/>
            <p:nvPr/>
          </p:nvSpPr>
          <p:spPr>
            <a:xfrm>
              <a:off x="0" y="0"/>
              <a:ext cx="1424432" cy="567415"/>
            </a:xfrm>
            <a:custGeom>
              <a:avLst/>
              <a:gdLst/>
              <a:ahLst/>
              <a:cxnLst/>
              <a:rect l="l" t="t" r="r" b="b"/>
              <a:pathLst>
                <a:path w="1424432" h="567415">
                  <a:moveTo>
                    <a:pt x="712216" y="0"/>
                  </a:moveTo>
                  <a:cubicBezTo>
                    <a:pt x="318870" y="0"/>
                    <a:pt x="0" y="127020"/>
                    <a:pt x="0" y="283707"/>
                  </a:cubicBezTo>
                  <a:cubicBezTo>
                    <a:pt x="0" y="440395"/>
                    <a:pt x="318870" y="567415"/>
                    <a:pt x="712216" y="567415"/>
                  </a:cubicBezTo>
                  <a:cubicBezTo>
                    <a:pt x="1105562" y="567415"/>
                    <a:pt x="1424432" y="440395"/>
                    <a:pt x="1424432" y="283707"/>
                  </a:cubicBezTo>
                  <a:cubicBezTo>
                    <a:pt x="1424432" y="127020"/>
                    <a:pt x="1105562" y="0"/>
                    <a:pt x="712216" y="0"/>
                  </a:cubicBezTo>
                  <a:close/>
                </a:path>
              </a:pathLst>
            </a:custGeom>
            <a:solidFill>
              <a:srgbClr val="3794CF"/>
            </a:solidFill>
            <a:ln cap="sq">
              <a:noFill/>
              <a:prstDash val="solid"/>
              <a:miter/>
            </a:ln>
          </p:spPr>
          <p:txBody>
            <a:bodyPr/>
            <a:lstStyle/>
            <a:p>
              <a:endParaRPr lang="en-GB"/>
            </a:p>
          </p:txBody>
        </p:sp>
        <p:sp>
          <p:nvSpPr>
            <p:cNvPr id="4" name="TextBox 4"/>
            <p:cNvSpPr txBox="1"/>
            <p:nvPr/>
          </p:nvSpPr>
          <p:spPr>
            <a:xfrm>
              <a:off x="133540" y="15095"/>
              <a:ext cx="1157351" cy="499125"/>
            </a:xfrm>
            <a:prstGeom prst="rect">
              <a:avLst/>
            </a:prstGeom>
          </p:spPr>
          <p:txBody>
            <a:bodyPr lIns="50800" tIns="50800" rIns="50800" bIns="50800" rtlCol="0" anchor="ctr"/>
            <a:lstStyle/>
            <a:p>
              <a:pPr algn="ctr">
                <a:lnSpc>
                  <a:spcPts val="3489"/>
                </a:lnSpc>
              </a:pPr>
              <a:endParaRPr/>
            </a:p>
          </p:txBody>
        </p:sp>
      </p:grpSp>
      <p:sp>
        <p:nvSpPr>
          <p:cNvPr id="5" name="Freeform 5"/>
          <p:cNvSpPr/>
          <p:nvPr/>
        </p:nvSpPr>
        <p:spPr>
          <a:xfrm>
            <a:off x="15355513" y="7407090"/>
            <a:ext cx="3807574" cy="2879910"/>
          </a:xfrm>
          <a:custGeom>
            <a:avLst/>
            <a:gdLst/>
            <a:ahLst/>
            <a:cxnLst/>
            <a:rect l="l" t="t" r="r" b="b"/>
            <a:pathLst>
              <a:path w="3807574" h="2879910">
                <a:moveTo>
                  <a:pt x="0" y="0"/>
                </a:moveTo>
                <a:lnTo>
                  <a:pt x="3807574" y="0"/>
                </a:lnTo>
                <a:lnTo>
                  <a:pt x="3807574" y="2879910"/>
                </a:lnTo>
                <a:lnTo>
                  <a:pt x="0" y="287991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6" name="Freeform 6"/>
          <p:cNvSpPr/>
          <p:nvPr/>
        </p:nvSpPr>
        <p:spPr>
          <a:xfrm>
            <a:off x="-180708" y="5367734"/>
            <a:ext cx="4391563" cy="4919266"/>
          </a:xfrm>
          <a:custGeom>
            <a:avLst/>
            <a:gdLst/>
            <a:ahLst/>
            <a:cxnLst/>
            <a:rect l="l" t="t" r="r" b="b"/>
            <a:pathLst>
              <a:path w="4391563" h="4919266">
                <a:moveTo>
                  <a:pt x="0" y="0"/>
                </a:moveTo>
                <a:lnTo>
                  <a:pt x="4391563" y="0"/>
                </a:lnTo>
                <a:lnTo>
                  <a:pt x="4391563" y="4919266"/>
                </a:lnTo>
                <a:lnTo>
                  <a:pt x="0" y="491926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7" name="Freeform 7"/>
          <p:cNvSpPr/>
          <p:nvPr/>
        </p:nvSpPr>
        <p:spPr>
          <a:xfrm rot="453789">
            <a:off x="16371339" y="-663958"/>
            <a:ext cx="2428062" cy="2708791"/>
          </a:xfrm>
          <a:custGeom>
            <a:avLst/>
            <a:gdLst/>
            <a:ahLst/>
            <a:cxnLst/>
            <a:rect l="l" t="t" r="r" b="b"/>
            <a:pathLst>
              <a:path w="2428062" h="2708791">
                <a:moveTo>
                  <a:pt x="0" y="0"/>
                </a:moveTo>
                <a:lnTo>
                  <a:pt x="2428061" y="0"/>
                </a:lnTo>
                <a:lnTo>
                  <a:pt x="2428061" y="2708791"/>
                </a:lnTo>
                <a:lnTo>
                  <a:pt x="0" y="2708791"/>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8" name="Freeform 8"/>
          <p:cNvSpPr/>
          <p:nvPr/>
        </p:nvSpPr>
        <p:spPr>
          <a:xfrm>
            <a:off x="1645443" y="2430289"/>
            <a:ext cx="14997115" cy="5942607"/>
          </a:xfrm>
          <a:custGeom>
            <a:avLst/>
            <a:gdLst/>
            <a:ahLst/>
            <a:cxnLst/>
            <a:rect l="l" t="t" r="r" b="b"/>
            <a:pathLst>
              <a:path w="14997115" h="5942607">
                <a:moveTo>
                  <a:pt x="0" y="0"/>
                </a:moveTo>
                <a:lnTo>
                  <a:pt x="14997114" y="0"/>
                </a:lnTo>
                <a:lnTo>
                  <a:pt x="14997114" y="5942607"/>
                </a:lnTo>
                <a:lnTo>
                  <a:pt x="0" y="5942607"/>
                </a:lnTo>
                <a:lnTo>
                  <a:pt x="0" y="0"/>
                </a:lnTo>
                <a:close/>
              </a:path>
            </a:pathLst>
          </a:custGeom>
          <a:blipFill>
            <a:blip r:embed="rId5"/>
            <a:stretch>
              <a:fillRect/>
            </a:stretch>
          </a:blipFill>
        </p:spPr>
        <p:txBody>
          <a:bodyPr/>
          <a:lstStyle/>
          <a:p>
            <a:endParaRPr lang="en-GB"/>
          </a:p>
        </p:txBody>
      </p:sp>
      <p:sp>
        <p:nvSpPr>
          <p:cNvPr id="9" name="TextBox 9"/>
          <p:cNvSpPr txBox="1"/>
          <p:nvPr/>
        </p:nvSpPr>
        <p:spPr>
          <a:xfrm>
            <a:off x="1489240" y="492904"/>
            <a:ext cx="15309520" cy="1937385"/>
          </a:xfrm>
          <a:prstGeom prst="rect">
            <a:avLst/>
          </a:prstGeom>
        </p:spPr>
        <p:txBody>
          <a:bodyPr lIns="0" tIns="0" rIns="0" bIns="0" rtlCol="0" anchor="t">
            <a:spAutoFit/>
          </a:bodyPr>
          <a:lstStyle/>
          <a:p>
            <a:pPr algn="ctr">
              <a:lnSpc>
                <a:spcPts val="14400"/>
              </a:lnSpc>
            </a:pPr>
            <a:r>
              <a:rPr lang="en-US" sz="14400">
                <a:solidFill>
                  <a:srgbClr val="063A5B"/>
                </a:solidFill>
                <a:latin typeface="Lilita One"/>
                <a:ea typeface="Lilita One"/>
                <a:cs typeface="Lilita One"/>
                <a:sym typeface="Lilita One"/>
              </a:rPr>
              <a:t>KEY DATES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4EA"/>
        </a:solidFill>
        <a:effectLst/>
      </p:bgPr>
    </p:bg>
    <p:spTree>
      <p:nvGrpSpPr>
        <p:cNvPr id="1" name=""/>
        <p:cNvGrpSpPr/>
        <p:nvPr/>
      </p:nvGrpSpPr>
      <p:grpSpPr>
        <a:xfrm>
          <a:off x="0" y="0"/>
          <a:ext cx="0" cy="0"/>
          <a:chOff x="0" y="0"/>
          <a:chExt cx="0" cy="0"/>
        </a:xfrm>
      </p:grpSpPr>
      <p:grpSp>
        <p:nvGrpSpPr>
          <p:cNvPr id="2" name="Group 2"/>
          <p:cNvGrpSpPr/>
          <p:nvPr/>
        </p:nvGrpSpPr>
        <p:grpSpPr>
          <a:xfrm>
            <a:off x="551442" y="2864054"/>
            <a:ext cx="17027905" cy="7191451"/>
            <a:chOff x="0" y="0"/>
            <a:chExt cx="22703873" cy="9588601"/>
          </a:xfrm>
        </p:grpSpPr>
        <p:grpSp>
          <p:nvGrpSpPr>
            <p:cNvPr id="3" name="Group 3"/>
            <p:cNvGrpSpPr/>
            <p:nvPr/>
          </p:nvGrpSpPr>
          <p:grpSpPr>
            <a:xfrm>
              <a:off x="329465" y="222103"/>
              <a:ext cx="22374408" cy="9366499"/>
              <a:chOff x="0" y="0"/>
              <a:chExt cx="4419636" cy="1850173"/>
            </a:xfrm>
          </p:grpSpPr>
          <p:sp>
            <p:nvSpPr>
              <p:cNvPr id="4" name="Freeform 4"/>
              <p:cNvSpPr/>
              <p:nvPr/>
            </p:nvSpPr>
            <p:spPr>
              <a:xfrm>
                <a:off x="0" y="0"/>
                <a:ext cx="4419636" cy="1850173"/>
              </a:xfrm>
              <a:custGeom>
                <a:avLst/>
                <a:gdLst/>
                <a:ahLst/>
                <a:cxnLst/>
                <a:rect l="l" t="t" r="r" b="b"/>
                <a:pathLst>
                  <a:path w="4419636" h="1850173">
                    <a:moveTo>
                      <a:pt x="23529" y="0"/>
                    </a:moveTo>
                    <a:lnTo>
                      <a:pt x="4396107" y="0"/>
                    </a:lnTo>
                    <a:cubicBezTo>
                      <a:pt x="4409102" y="0"/>
                      <a:pt x="4419636" y="10534"/>
                      <a:pt x="4419636" y="23529"/>
                    </a:cubicBezTo>
                    <a:lnTo>
                      <a:pt x="4419636" y="1826643"/>
                    </a:lnTo>
                    <a:cubicBezTo>
                      <a:pt x="4419636" y="1832884"/>
                      <a:pt x="4417157" y="1838868"/>
                      <a:pt x="4412745" y="1843281"/>
                    </a:cubicBezTo>
                    <a:cubicBezTo>
                      <a:pt x="4408332" y="1847694"/>
                      <a:pt x="4402347" y="1850173"/>
                      <a:pt x="4396107" y="1850173"/>
                    </a:cubicBezTo>
                    <a:lnTo>
                      <a:pt x="23529" y="1850173"/>
                    </a:lnTo>
                    <a:cubicBezTo>
                      <a:pt x="17289" y="1850173"/>
                      <a:pt x="11304" y="1847694"/>
                      <a:pt x="6892" y="1843281"/>
                    </a:cubicBezTo>
                    <a:cubicBezTo>
                      <a:pt x="2479" y="1838868"/>
                      <a:pt x="0" y="1832884"/>
                      <a:pt x="0" y="1826643"/>
                    </a:cubicBezTo>
                    <a:lnTo>
                      <a:pt x="0" y="23529"/>
                    </a:lnTo>
                    <a:cubicBezTo>
                      <a:pt x="0" y="17289"/>
                      <a:pt x="2479" y="11304"/>
                      <a:pt x="6892" y="6892"/>
                    </a:cubicBezTo>
                    <a:cubicBezTo>
                      <a:pt x="11304" y="2479"/>
                      <a:pt x="17289" y="0"/>
                      <a:pt x="23529" y="0"/>
                    </a:cubicBezTo>
                    <a:close/>
                  </a:path>
                </a:pathLst>
              </a:custGeom>
              <a:solidFill>
                <a:srgbClr val="A6A6A6"/>
              </a:solidFill>
              <a:ln cap="rnd">
                <a:noFill/>
                <a:prstDash val="solid"/>
                <a:round/>
              </a:ln>
            </p:spPr>
            <p:txBody>
              <a:bodyPr/>
              <a:lstStyle/>
              <a:p>
                <a:endParaRPr lang="en-GB"/>
              </a:p>
            </p:txBody>
          </p:sp>
          <p:sp>
            <p:nvSpPr>
              <p:cNvPr id="5" name="TextBox 5"/>
              <p:cNvSpPr txBox="1"/>
              <p:nvPr/>
            </p:nvSpPr>
            <p:spPr>
              <a:xfrm>
                <a:off x="0" y="-38100"/>
                <a:ext cx="4419636" cy="1888273"/>
              </a:xfrm>
              <a:prstGeom prst="rect">
                <a:avLst/>
              </a:prstGeom>
            </p:spPr>
            <p:txBody>
              <a:bodyPr lIns="50800" tIns="50800" rIns="50800" bIns="50800" rtlCol="0" anchor="ctr"/>
              <a:lstStyle/>
              <a:p>
                <a:pPr algn="ctr">
                  <a:lnSpc>
                    <a:spcPts val="2659"/>
                  </a:lnSpc>
                  <a:spcBef>
                    <a:spcPct val="0"/>
                  </a:spcBef>
                </a:pPr>
                <a:endParaRPr/>
              </a:p>
            </p:txBody>
          </p:sp>
        </p:grpSp>
        <p:grpSp>
          <p:nvGrpSpPr>
            <p:cNvPr id="6" name="Group 6"/>
            <p:cNvGrpSpPr/>
            <p:nvPr/>
          </p:nvGrpSpPr>
          <p:grpSpPr>
            <a:xfrm>
              <a:off x="0" y="0"/>
              <a:ext cx="22374408" cy="9366499"/>
              <a:chOff x="0" y="0"/>
              <a:chExt cx="4419636" cy="1850173"/>
            </a:xfrm>
          </p:grpSpPr>
          <p:sp>
            <p:nvSpPr>
              <p:cNvPr id="7" name="Freeform 7"/>
              <p:cNvSpPr/>
              <p:nvPr/>
            </p:nvSpPr>
            <p:spPr>
              <a:xfrm>
                <a:off x="0" y="0"/>
                <a:ext cx="4419636" cy="1850173"/>
              </a:xfrm>
              <a:custGeom>
                <a:avLst/>
                <a:gdLst/>
                <a:ahLst/>
                <a:cxnLst/>
                <a:rect l="l" t="t" r="r" b="b"/>
                <a:pathLst>
                  <a:path w="4419636" h="1850173">
                    <a:moveTo>
                      <a:pt x="23529" y="0"/>
                    </a:moveTo>
                    <a:lnTo>
                      <a:pt x="4396107" y="0"/>
                    </a:lnTo>
                    <a:cubicBezTo>
                      <a:pt x="4409102" y="0"/>
                      <a:pt x="4419636" y="10534"/>
                      <a:pt x="4419636" y="23529"/>
                    </a:cubicBezTo>
                    <a:lnTo>
                      <a:pt x="4419636" y="1826643"/>
                    </a:lnTo>
                    <a:cubicBezTo>
                      <a:pt x="4419636" y="1832884"/>
                      <a:pt x="4417157" y="1838868"/>
                      <a:pt x="4412745" y="1843281"/>
                    </a:cubicBezTo>
                    <a:cubicBezTo>
                      <a:pt x="4408332" y="1847694"/>
                      <a:pt x="4402347" y="1850173"/>
                      <a:pt x="4396107" y="1850173"/>
                    </a:cubicBezTo>
                    <a:lnTo>
                      <a:pt x="23529" y="1850173"/>
                    </a:lnTo>
                    <a:cubicBezTo>
                      <a:pt x="17289" y="1850173"/>
                      <a:pt x="11304" y="1847694"/>
                      <a:pt x="6892" y="1843281"/>
                    </a:cubicBezTo>
                    <a:cubicBezTo>
                      <a:pt x="2479" y="1838868"/>
                      <a:pt x="0" y="1832884"/>
                      <a:pt x="0" y="1826643"/>
                    </a:cubicBezTo>
                    <a:lnTo>
                      <a:pt x="0" y="23529"/>
                    </a:lnTo>
                    <a:cubicBezTo>
                      <a:pt x="0" y="17289"/>
                      <a:pt x="2479" y="11304"/>
                      <a:pt x="6892" y="6892"/>
                    </a:cubicBezTo>
                    <a:cubicBezTo>
                      <a:pt x="11304" y="2479"/>
                      <a:pt x="17289" y="0"/>
                      <a:pt x="23529" y="0"/>
                    </a:cubicBezTo>
                    <a:close/>
                  </a:path>
                </a:pathLst>
              </a:custGeom>
              <a:solidFill>
                <a:srgbClr val="FFFFFF"/>
              </a:solidFill>
              <a:ln cap="rnd">
                <a:noFill/>
                <a:prstDash val="solid"/>
                <a:round/>
              </a:ln>
            </p:spPr>
            <p:txBody>
              <a:bodyPr/>
              <a:lstStyle/>
              <a:p>
                <a:endParaRPr lang="en-GB"/>
              </a:p>
            </p:txBody>
          </p:sp>
          <p:sp>
            <p:nvSpPr>
              <p:cNvPr id="8" name="TextBox 8"/>
              <p:cNvSpPr txBox="1"/>
              <p:nvPr/>
            </p:nvSpPr>
            <p:spPr>
              <a:xfrm>
                <a:off x="0" y="-38100"/>
                <a:ext cx="4419636" cy="1888273"/>
              </a:xfrm>
              <a:prstGeom prst="rect">
                <a:avLst/>
              </a:prstGeom>
            </p:spPr>
            <p:txBody>
              <a:bodyPr lIns="50800" tIns="50800" rIns="50800" bIns="50800" rtlCol="0" anchor="ctr"/>
              <a:lstStyle/>
              <a:p>
                <a:pPr algn="ctr">
                  <a:lnSpc>
                    <a:spcPts val="2659"/>
                  </a:lnSpc>
                  <a:spcBef>
                    <a:spcPct val="0"/>
                  </a:spcBef>
                </a:pPr>
                <a:endParaRPr/>
              </a:p>
            </p:txBody>
          </p:sp>
        </p:grpSp>
      </p:grpSp>
      <p:grpSp>
        <p:nvGrpSpPr>
          <p:cNvPr id="9" name="Group 9"/>
          <p:cNvGrpSpPr/>
          <p:nvPr/>
        </p:nvGrpSpPr>
        <p:grpSpPr>
          <a:xfrm>
            <a:off x="1695059" y="1289913"/>
            <a:ext cx="14954585" cy="1574140"/>
            <a:chOff x="0" y="0"/>
            <a:chExt cx="19939447" cy="2098854"/>
          </a:xfrm>
        </p:grpSpPr>
        <p:grpSp>
          <p:nvGrpSpPr>
            <p:cNvPr id="10" name="Group 10"/>
            <p:cNvGrpSpPr/>
            <p:nvPr/>
          </p:nvGrpSpPr>
          <p:grpSpPr>
            <a:xfrm>
              <a:off x="389675" y="213514"/>
              <a:ext cx="19549772" cy="1885339"/>
              <a:chOff x="0" y="0"/>
              <a:chExt cx="3861683" cy="372413"/>
            </a:xfrm>
          </p:grpSpPr>
          <p:sp>
            <p:nvSpPr>
              <p:cNvPr id="11" name="Freeform 11"/>
              <p:cNvSpPr/>
              <p:nvPr/>
            </p:nvSpPr>
            <p:spPr>
              <a:xfrm>
                <a:off x="0" y="0"/>
                <a:ext cx="3861683" cy="372413"/>
              </a:xfrm>
              <a:custGeom>
                <a:avLst/>
                <a:gdLst/>
                <a:ahLst/>
                <a:cxnLst/>
                <a:rect l="l" t="t" r="r" b="b"/>
                <a:pathLst>
                  <a:path w="3861683" h="372413">
                    <a:moveTo>
                      <a:pt x="26929" y="0"/>
                    </a:moveTo>
                    <a:lnTo>
                      <a:pt x="3834755" y="0"/>
                    </a:lnTo>
                    <a:cubicBezTo>
                      <a:pt x="3849627" y="0"/>
                      <a:pt x="3861683" y="12056"/>
                      <a:pt x="3861683" y="26929"/>
                    </a:cubicBezTo>
                    <a:lnTo>
                      <a:pt x="3861683" y="345484"/>
                    </a:lnTo>
                    <a:cubicBezTo>
                      <a:pt x="3861683" y="360356"/>
                      <a:pt x="3849627" y="372413"/>
                      <a:pt x="3834755" y="372413"/>
                    </a:cubicBezTo>
                    <a:lnTo>
                      <a:pt x="26929" y="372413"/>
                    </a:lnTo>
                    <a:cubicBezTo>
                      <a:pt x="12056" y="372413"/>
                      <a:pt x="0" y="360356"/>
                      <a:pt x="0" y="345484"/>
                    </a:cubicBezTo>
                    <a:lnTo>
                      <a:pt x="0" y="26929"/>
                    </a:lnTo>
                    <a:cubicBezTo>
                      <a:pt x="0" y="12056"/>
                      <a:pt x="12056" y="0"/>
                      <a:pt x="26929" y="0"/>
                    </a:cubicBezTo>
                    <a:close/>
                  </a:path>
                </a:pathLst>
              </a:custGeom>
              <a:solidFill>
                <a:srgbClr val="18608D"/>
              </a:solidFill>
              <a:ln cap="rnd">
                <a:noFill/>
                <a:prstDash val="solid"/>
                <a:round/>
              </a:ln>
            </p:spPr>
            <p:txBody>
              <a:bodyPr/>
              <a:lstStyle/>
              <a:p>
                <a:endParaRPr lang="en-GB"/>
              </a:p>
            </p:txBody>
          </p:sp>
          <p:sp>
            <p:nvSpPr>
              <p:cNvPr id="12" name="TextBox 12"/>
              <p:cNvSpPr txBox="1"/>
              <p:nvPr/>
            </p:nvSpPr>
            <p:spPr>
              <a:xfrm>
                <a:off x="0" y="-38100"/>
                <a:ext cx="3861683" cy="410513"/>
              </a:xfrm>
              <a:prstGeom prst="rect">
                <a:avLst/>
              </a:prstGeom>
            </p:spPr>
            <p:txBody>
              <a:bodyPr lIns="50800" tIns="50800" rIns="50800" bIns="50800" rtlCol="0" anchor="ctr"/>
              <a:lstStyle/>
              <a:p>
                <a:pPr algn="ctr">
                  <a:lnSpc>
                    <a:spcPts val="2659"/>
                  </a:lnSpc>
                  <a:spcBef>
                    <a:spcPct val="0"/>
                  </a:spcBef>
                </a:pPr>
                <a:endParaRPr/>
              </a:p>
            </p:txBody>
          </p:sp>
        </p:grpSp>
        <p:grpSp>
          <p:nvGrpSpPr>
            <p:cNvPr id="13" name="Group 13"/>
            <p:cNvGrpSpPr/>
            <p:nvPr/>
          </p:nvGrpSpPr>
          <p:grpSpPr>
            <a:xfrm>
              <a:off x="0" y="0"/>
              <a:ext cx="19650098" cy="1885339"/>
              <a:chOff x="0" y="0"/>
              <a:chExt cx="3881501" cy="372413"/>
            </a:xfrm>
          </p:grpSpPr>
          <p:sp>
            <p:nvSpPr>
              <p:cNvPr id="14" name="Freeform 14"/>
              <p:cNvSpPr/>
              <p:nvPr/>
            </p:nvSpPr>
            <p:spPr>
              <a:xfrm>
                <a:off x="0" y="0"/>
                <a:ext cx="3881501" cy="372413"/>
              </a:xfrm>
              <a:custGeom>
                <a:avLst/>
                <a:gdLst/>
                <a:ahLst/>
                <a:cxnLst/>
                <a:rect l="l" t="t" r="r" b="b"/>
                <a:pathLst>
                  <a:path w="3881501" h="372413">
                    <a:moveTo>
                      <a:pt x="26791" y="0"/>
                    </a:moveTo>
                    <a:lnTo>
                      <a:pt x="3854709" y="0"/>
                    </a:lnTo>
                    <a:cubicBezTo>
                      <a:pt x="3861815" y="0"/>
                      <a:pt x="3868629" y="2823"/>
                      <a:pt x="3873654" y="7847"/>
                    </a:cubicBezTo>
                    <a:cubicBezTo>
                      <a:pt x="3878678" y="12871"/>
                      <a:pt x="3881501" y="19686"/>
                      <a:pt x="3881501" y="26791"/>
                    </a:cubicBezTo>
                    <a:lnTo>
                      <a:pt x="3881501" y="345621"/>
                    </a:lnTo>
                    <a:cubicBezTo>
                      <a:pt x="3881501" y="352727"/>
                      <a:pt x="3878678" y="359541"/>
                      <a:pt x="3873654" y="364566"/>
                    </a:cubicBezTo>
                    <a:cubicBezTo>
                      <a:pt x="3868629" y="369590"/>
                      <a:pt x="3861815" y="372413"/>
                      <a:pt x="3854709" y="372413"/>
                    </a:cubicBezTo>
                    <a:lnTo>
                      <a:pt x="26791" y="372413"/>
                    </a:lnTo>
                    <a:cubicBezTo>
                      <a:pt x="19686" y="372413"/>
                      <a:pt x="12871" y="369590"/>
                      <a:pt x="7847" y="364566"/>
                    </a:cubicBezTo>
                    <a:cubicBezTo>
                      <a:pt x="2823" y="359541"/>
                      <a:pt x="0" y="352727"/>
                      <a:pt x="0" y="345621"/>
                    </a:cubicBezTo>
                    <a:lnTo>
                      <a:pt x="0" y="26791"/>
                    </a:lnTo>
                    <a:cubicBezTo>
                      <a:pt x="0" y="19686"/>
                      <a:pt x="2823" y="12871"/>
                      <a:pt x="7847" y="7847"/>
                    </a:cubicBezTo>
                    <a:cubicBezTo>
                      <a:pt x="12871" y="2823"/>
                      <a:pt x="19686" y="0"/>
                      <a:pt x="26791" y="0"/>
                    </a:cubicBezTo>
                    <a:close/>
                  </a:path>
                </a:pathLst>
              </a:custGeom>
              <a:solidFill>
                <a:srgbClr val="3794CF"/>
              </a:solidFill>
              <a:ln cap="rnd">
                <a:noFill/>
                <a:prstDash val="solid"/>
                <a:round/>
              </a:ln>
            </p:spPr>
            <p:txBody>
              <a:bodyPr/>
              <a:lstStyle/>
              <a:p>
                <a:endParaRPr lang="en-GB"/>
              </a:p>
            </p:txBody>
          </p:sp>
          <p:sp>
            <p:nvSpPr>
              <p:cNvPr id="15" name="TextBox 15"/>
              <p:cNvSpPr txBox="1"/>
              <p:nvPr/>
            </p:nvSpPr>
            <p:spPr>
              <a:xfrm>
                <a:off x="0" y="-38100"/>
                <a:ext cx="3881501" cy="410513"/>
              </a:xfrm>
              <a:prstGeom prst="rect">
                <a:avLst/>
              </a:prstGeom>
            </p:spPr>
            <p:txBody>
              <a:bodyPr lIns="50800" tIns="50800" rIns="50800" bIns="50800" rtlCol="0" anchor="ctr"/>
              <a:lstStyle/>
              <a:p>
                <a:pPr algn="ctr">
                  <a:lnSpc>
                    <a:spcPts val="2659"/>
                  </a:lnSpc>
                  <a:spcBef>
                    <a:spcPct val="0"/>
                  </a:spcBef>
                </a:pPr>
                <a:endParaRPr/>
              </a:p>
            </p:txBody>
          </p:sp>
        </p:grpSp>
      </p:grpSp>
      <p:sp>
        <p:nvSpPr>
          <p:cNvPr id="16" name="Freeform 16"/>
          <p:cNvSpPr/>
          <p:nvPr/>
        </p:nvSpPr>
        <p:spPr>
          <a:xfrm>
            <a:off x="12380272" y="2360887"/>
            <a:ext cx="3125755" cy="68198"/>
          </a:xfrm>
          <a:custGeom>
            <a:avLst/>
            <a:gdLst/>
            <a:ahLst/>
            <a:cxnLst/>
            <a:rect l="l" t="t" r="r" b="b"/>
            <a:pathLst>
              <a:path w="3125755" h="68198">
                <a:moveTo>
                  <a:pt x="0" y="0"/>
                </a:moveTo>
                <a:lnTo>
                  <a:pt x="3125755" y="0"/>
                </a:lnTo>
                <a:lnTo>
                  <a:pt x="3125755" y="68199"/>
                </a:lnTo>
                <a:lnTo>
                  <a:pt x="0" y="681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7" name="TextBox 17"/>
          <p:cNvSpPr txBox="1"/>
          <p:nvPr/>
        </p:nvSpPr>
        <p:spPr>
          <a:xfrm>
            <a:off x="1695059" y="1621631"/>
            <a:ext cx="14662329" cy="855345"/>
          </a:xfrm>
          <a:prstGeom prst="rect">
            <a:avLst/>
          </a:prstGeom>
        </p:spPr>
        <p:txBody>
          <a:bodyPr lIns="0" tIns="0" rIns="0" bIns="0" rtlCol="0" anchor="t">
            <a:spAutoFit/>
          </a:bodyPr>
          <a:lstStyle/>
          <a:p>
            <a:pPr algn="ctr">
              <a:lnSpc>
                <a:spcPts val="6300"/>
              </a:lnSpc>
            </a:pPr>
            <a:r>
              <a:rPr lang="en-US" sz="6300">
                <a:solidFill>
                  <a:srgbClr val="FFFFFF"/>
                </a:solidFill>
                <a:latin typeface="Lilita One"/>
                <a:ea typeface="Lilita One"/>
                <a:cs typeface="Lilita One"/>
                <a:sym typeface="Lilita One"/>
              </a:rPr>
              <a:t>REGISTRATION</a:t>
            </a:r>
          </a:p>
        </p:txBody>
      </p:sp>
      <p:sp>
        <p:nvSpPr>
          <p:cNvPr id="18" name="Freeform 18"/>
          <p:cNvSpPr/>
          <p:nvPr/>
        </p:nvSpPr>
        <p:spPr>
          <a:xfrm rot="453789">
            <a:off x="14663536" y="2906880"/>
            <a:ext cx="2428062" cy="2708791"/>
          </a:xfrm>
          <a:custGeom>
            <a:avLst/>
            <a:gdLst/>
            <a:ahLst/>
            <a:cxnLst/>
            <a:rect l="l" t="t" r="r" b="b"/>
            <a:pathLst>
              <a:path w="2428062" h="2708791">
                <a:moveTo>
                  <a:pt x="0" y="0"/>
                </a:moveTo>
                <a:lnTo>
                  <a:pt x="2428062" y="0"/>
                </a:lnTo>
                <a:lnTo>
                  <a:pt x="2428062" y="2708791"/>
                </a:lnTo>
                <a:lnTo>
                  <a:pt x="0" y="270879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9" name="TextBox 19"/>
          <p:cNvSpPr txBox="1"/>
          <p:nvPr/>
        </p:nvSpPr>
        <p:spPr>
          <a:xfrm>
            <a:off x="794902" y="3291622"/>
            <a:ext cx="13148248" cy="3038307"/>
          </a:xfrm>
          <a:prstGeom prst="rect">
            <a:avLst/>
          </a:prstGeom>
        </p:spPr>
        <p:txBody>
          <a:bodyPr lIns="0" tIns="0" rIns="0" bIns="0" rtlCol="0" anchor="t">
            <a:spAutoFit/>
          </a:bodyPr>
          <a:lstStyle/>
          <a:p>
            <a:pPr algn="ctr">
              <a:lnSpc>
                <a:spcPts val="4842"/>
              </a:lnSpc>
              <a:spcBef>
                <a:spcPct val="0"/>
              </a:spcBef>
            </a:pPr>
            <a:r>
              <a:rPr lang="en-US" sz="3459">
                <a:solidFill>
                  <a:srgbClr val="000000"/>
                </a:solidFill>
                <a:latin typeface="Montserrat"/>
                <a:ea typeface="Montserrat"/>
                <a:cs typeface="Montserrat"/>
                <a:sym typeface="Montserrat"/>
              </a:rPr>
              <a:t>Many children will find the test difficult. Grammar schools in Kent provide for children in about the top 25% of the ability range. You may want to discuss your child’s academic achievement with their primary school before you decide whether to register them for the Kent Test.</a:t>
            </a:r>
          </a:p>
        </p:txBody>
      </p:sp>
      <p:sp>
        <p:nvSpPr>
          <p:cNvPr id="20" name="TextBox 20"/>
          <p:cNvSpPr txBox="1"/>
          <p:nvPr/>
        </p:nvSpPr>
        <p:spPr>
          <a:xfrm>
            <a:off x="4981319" y="7012348"/>
            <a:ext cx="12059096" cy="2141050"/>
          </a:xfrm>
          <a:prstGeom prst="rect">
            <a:avLst/>
          </a:prstGeom>
        </p:spPr>
        <p:txBody>
          <a:bodyPr lIns="0" tIns="0" rIns="0" bIns="0" rtlCol="0" anchor="t">
            <a:spAutoFit/>
          </a:bodyPr>
          <a:lstStyle/>
          <a:p>
            <a:pPr algn="ctr">
              <a:lnSpc>
                <a:spcPts val="4778"/>
              </a:lnSpc>
              <a:spcBef>
                <a:spcPct val="0"/>
              </a:spcBef>
            </a:pPr>
            <a:r>
              <a:rPr lang="en-US" sz="3413">
                <a:solidFill>
                  <a:srgbClr val="000000"/>
                </a:solidFill>
                <a:latin typeface="Montserrat"/>
                <a:ea typeface="Montserrat"/>
                <a:cs typeface="Montserrat"/>
                <a:sym typeface="Montserrat"/>
              </a:rPr>
              <a:t>Make sure you know what the admissions criteria are for the school(s) you are interested in. Or search for Kent grammar schools in our Kent schools search.</a:t>
            </a:r>
          </a:p>
          <a:p>
            <a:pPr algn="ctr">
              <a:lnSpc>
                <a:spcPts val="2800"/>
              </a:lnSpc>
              <a:spcBef>
                <a:spcPct val="0"/>
              </a:spcBef>
            </a:pPr>
            <a:r>
              <a:rPr lang="en-US" sz="2000">
                <a:solidFill>
                  <a:srgbClr val="000000"/>
                </a:solidFill>
                <a:latin typeface="Montserrat"/>
                <a:ea typeface="Montserrat"/>
                <a:cs typeface="Montserrat"/>
                <a:sym typeface="Montserrat"/>
              </a:rPr>
              <a:t>https://www.kent.gov.uk/education-and-children/schools/school-places/admissions-criteria  </a:t>
            </a:r>
          </a:p>
        </p:txBody>
      </p:sp>
    </p:spTree>
  </p:cSld>
  <p:clrMapOvr>
    <a:masterClrMapping/>
  </p:clrMapOvr>
  <p:transition>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4EA"/>
        </a:solidFill>
        <a:effectLst/>
      </p:bgPr>
    </p:bg>
    <p:spTree>
      <p:nvGrpSpPr>
        <p:cNvPr id="1" name=""/>
        <p:cNvGrpSpPr/>
        <p:nvPr/>
      </p:nvGrpSpPr>
      <p:grpSpPr>
        <a:xfrm>
          <a:off x="0" y="0"/>
          <a:ext cx="0" cy="0"/>
          <a:chOff x="0" y="0"/>
          <a:chExt cx="0" cy="0"/>
        </a:xfrm>
      </p:grpSpPr>
      <p:grpSp>
        <p:nvGrpSpPr>
          <p:cNvPr id="2" name="Group 2"/>
          <p:cNvGrpSpPr/>
          <p:nvPr/>
        </p:nvGrpSpPr>
        <p:grpSpPr>
          <a:xfrm>
            <a:off x="-195419" y="7374864"/>
            <a:ext cx="18678839" cy="3094625"/>
            <a:chOff x="0" y="0"/>
            <a:chExt cx="4919530" cy="815045"/>
          </a:xfrm>
        </p:grpSpPr>
        <p:sp>
          <p:nvSpPr>
            <p:cNvPr id="3" name="Freeform 3"/>
            <p:cNvSpPr/>
            <p:nvPr/>
          </p:nvSpPr>
          <p:spPr>
            <a:xfrm>
              <a:off x="0" y="0"/>
              <a:ext cx="4919530" cy="815045"/>
            </a:xfrm>
            <a:custGeom>
              <a:avLst/>
              <a:gdLst/>
              <a:ahLst/>
              <a:cxnLst/>
              <a:rect l="l" t="t" r="r" b="b"/>
              <a:pathLst>
                <a:path w="4919530" h="815045">
                  <a:moveTo>
                    <a:pt x="0" y="0"/>
                  </a:moveTo>
                  <a:lnTo>
                    <a:pt x="4919530" y="0"/>
                  </a:lnTo>
                  <a:lnTo>
                    <a:pt x="4919530" y="815045"/>
                  </a:lnTo>
                  <a:lnTo>
                    <a:pt x="0" y="815045"/>
                  </a:lnTo>
                  <a:close/>
                </a:path>
              </a:pathLst>
            </a:custGeom>
            <a:solidFill>
              <a:srgbClr val="58BBC4"/>
            </a:solidFill>
            <a:ln cap="sq">
              <a:noFill/>
              <a:prstDash val="solid"/>
              <a:miter/>
            </a:ln>
          </p:spPr>
          <p:txBody>
            <a:bodyPr/>
            <a:lstStyle/>
            <a:p>
              <a:endParaRPr lang="en-GB"/>
            </a:p>
          </p:txBody>
        </p:sp>
        <p:sp>
          <p:nvSpPr>
            <p:cNvPr id="4" name="TextBox 4"/>
            <p:cNvSpPr txBox="1"/>
            <p:nvPr/>
          </p:nvSpPr>
          <p:spPr>
            <a:xfrm>
              <a:off x="0" y="-38100"/>
              <a:ext cx="4919530" cy="853145"/>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2618720" y="1107296"/>
            <a:ext cx="13050560" cy="8072407"/>
            <a:chOff x="0" y="0"/>
            <a:chExt cx="17400747" cy="10763210"/>
          </a:xfrm>
        </p:grpSpPr>
        <p:grpSp>
          <p:nvGrpSpPr>
            <p:cNvPr id="6" name="Group 6"/>
            <p:cNvGrpSpPr/>
            <p:nvPr/>
          </p:nvGrpSpPr>
          <p:grpSpPr>
            <a:xfrm>
              <a:off x="203200" y="203200"/>
              <a:ext cx="17197547" cy="10560010"/>
              <a:chOff x="0" y="0"/>
              <a:chExt cx="3397046" cy="2085928"/>
            </a:xfrm>
          </p:grpSpPr>
          <p:sp>
            <p:nvSpPr>
              <p:cNvPr id="7" name="Freeform 7"/>
              <p:cNvSpPr/>
              <p:nvPr/>
            </p:nvSpPr>
            <p:spPr>
              <a:xfrm>
                <a:off x="0" y="0"/>
                <a:ext cx="3397046" cy="2085928"/>
              </a:xfrm>
              <a:custGeom>
                <a:avLst/>
                <a:gdLst/>
                <a:ahLst/>
                <a:cxnLst/>
                <a:rect l="l" t="t" r="r" b="b"/>
                <a:pathLst>
                  <a:path w="3397046" h="2085928">
                    <a:moveTo>
                      <a:pt x="30612" y="0"/>
                    </a:moveTo>
                    <a:lnTo>
                      <a:pt x="3366434" y="0"/>
                    </a:lnTo>
                    <a:cubicBezTo>
                      <a:pt x="3383341" y="0"/>
                      <a:pt x="3397046" y="13705"/>
                      <a:pt x="3397046" y="30612"/>
                    </a:cubicBezTo>
                    <a:lnTo>
                      <a:pt x="3397046" y="2055316"/>
                    </a:lnTo>
                    <a:cubicBezTo>
                      <a:pt x="3397046" y="2072223"/>
                      <a:pt x="3383341" y="2085928"/>
                      <a:pt x="3366434" y="2085928"/>
                    </a:cubicBezTo>
                    <a:lnTo>
                      <a:pt x="30612" y="2085928"/>
                    </a:lnTo>
                    <a:cubicBezTo>
                      <a:pt x="13705" y="2085928"/>
                      <a:pt x="0" y="2072223"/>
                      <a:pt x="0" y="2055316"/>
                    </a:cubicBezTo>
                    <a:lnTo>
                      <a:pt x="0" y="30612"/>
                    </a:lnTo>
                    <a:cubicBezTo>
                      <a:pt x="0" y="13705"/>
                      <a:pt x="13705" y="0"/>
                      <a:pt x="30612" y="0"/>
                    </a:cubicBezTo>
                    <a:close/>
                  </a:path>
                </a:pathLst>
              </a:custGeom>
              <a:solidFill>
                <a:srgbClr val="A6A6A6"/>
              </a:solidFill>
              <a:ln cap="rnd">
                <a:noFill/>
                <a:prstDash val="solid"/>
                <a:round/>
              </a:ln>
            </p:spPr>
            <p:txBody>
              <a:bodyPr/>
              <a:lstStyle/>
              <a:p>
                <a:endParaRPr lang="en-GB"/>
              </a:p>
            </p:txBody>
          </p:sp>
          <p:sp>
            <p:nvSpPr>
              <p:cNvPr id="8" name="TextBox 8"/>
              <p:cNvSpPr txBox="1"/>
              <p:nvPr/>
            </p:nvSpPr>
            <p:spPr>
              <a:xfrm>
                <a:off x="0" y="-38100"/>
                <a:ext cx="3397046" cy="2124028"/>
              </a:xfrm>
              <a:prstGeom prst="rect">
                <a:avLst/>
              </a:prstGeom>
            </p:spPr>
            <p:txBody>
              <a:bodyPr lIns="50800" tIns="50800" rIns="50800" bIns="50800" rtlCol="0" anchor="ctr"/>
              <a:lstStyle/>
              <a:p>
                <a:pPr algn="ctr">
                  <a:lnSpc>
                    <a:spcPts val="2659"/>
                  </a:lnSpc>
                  <a:spcBef>
                    <a:spcPct val="0"/>
                  </a:spcBef>
                </a:pPr>
                <a:endParaRPr/>
              </a:p>
            </p:txBody>
          </p:sp>
        </p:grpSp>
        <p:grpSp>
          <p:nvGrpSpPr>
            <p:cNvPr id="9" name="Group 9"/>
            <p:cNvGrpSpPr/>
            <p:nvPr/>
          </p:nvGrpSpPr>
          <p:grpSpPr>
            <a:xfrm>
              <a:off x="0" y="0"/>
              <a:ext cx="17197547" cy="10560010"/>
              <a:chOff x="0" y="0"/>
              <a:chExt cx="3397046" cy="2085928"/>
            </a:xfrm>
          </p:grpSpPr>
          <p:sp>
            <p:nvSpPr>
              <p:cNvPr id="10" name="Freeform 10"/>
              <p:cNvSpPr/>
              <p:nvPr/>
            </p:nvSpPr>
            <p:spPr>
              <a:xfrm>
                <a:off x="0" y="0"/>
                <a:ext cx="3397046" cy="2085928"/>
              </a:xfrm>
              <a:custGeom>
                <a:avLst/>
                <a:gdLst/>
                <a:ahLst/>
                <a:cxnLst/>
                <a:rect l="l" t="t" r="r" b="b"/>
                <a:pathLst>
                  <a:path w="3397046" h="2085928">
                    <a:moveTo>
                      <a:pt x="30612" y="0"/>
                    </a:moveTo>
                    <a:lnTo>
                      <a:pt x="3366434" y="0"/>
                    </a:lnTo>
                    <a:cubicBezTo>
                      <a:pt x="3383341" y="0"/>
                      <a:pt x="3397046" y="13705"/>
                      <a:pt x="3397046" y="30612"/>
                    </a:cubicBezTo>
                    <a:lnTo>
                      <a:pt x="3397046" y="2055316"/>
                    </a:lnTo>
                    <a:cubicBezTo>
                      <a:pt x="3397046" y="2072223"/>
                      <a:pt x="3383341" y="2085928"/>
                      <a:pt x="3366434" y="2085928"/>
                    </a:cubicBezTo>
                    <a:lnTo>
                      <a:pt x="30612" y="2085928"/>
                    </a:lnTo>
                    <a:cubicBezTo>
                      <a:pt x="13705" y="2085928"/>
                      <a:pt x="0" y="2072223"/>
                      <a:pt x="0" y="2055316"/>
                    </a:cubicBezTo>
                    <a:lnTo>
                      <a:pt x="0" y="30612"/>
                    </a:lnTo>
                    <a:cubicBezTo>
                      <a:pt x="0" y="13705"/>
                      <a:pt x="13705" y="0"/>
                      <a:pt x="30612" y="0"/>
                    </a:cubicBezTo>
                    <a:close/>
                  </a:path>
                </a:pathLst>
              </a:custGeom>
              <a:solidFill>
                <a:srgbClr val="FFFFFF"/>
              </a:solidFill>
              <a:ln cap="rnd">
                <a:noFill/>
                <a:prstDash val="solid"/>
                <a:round/>
              </a:ln>
            </p:spPr>
            <p:txBody>
              <a:bodyPr/>
              <a:lstStyle/>
              <a:p>
                <a:endParaRPr lang="en-GB"/>
              </a:p>
            </p:txBody>
          </p:sp>
          <p:sp>
            <p:nvSpPr>
              <p:cNvPr id="11" name="TextBox 11"/>
              <p:cNvSpPr txBox="1"/>
              <p:nvPr/>
            </p:nvSpPr>
            <p:spPr>
              <a:xfrm>
                <a:off x="0" y="-38100"/>
                <a:ext cx="3397046" cy="2124028"/>
              </a:xfrm>
              <a:prstGeom prst="rect">
                <a:avLst/>
              </a:prstGeom>
            </p:spPr>
            <p:txBody>
              <a:bodyPr lIns="50800" tIns="50800" rIns="50800" bIns="50800" rtlCol="0" anchor="ctr"/>
              <a:lstStyle/>
              <a:p>
                <a:pPr algn="ctr">
                  <a:lnSpc>
                    <a:spcPts val="2659"/>
                  </a:lnSpc>
                  <a:spcBef>
                    <a:spcPct val="0"/>
                  </a:spcBef>
                </a:pPr>
                <a:endParaRPr/>
              </a:p>
            </p:txBody>
          </p:sp>
        </p:grpSp>
      </p:grpSp>
      <p:sp>
        <p:nvSpPr>
          <p:cNvPr id="12" name="TextBox 12"/>
          <p:cNvSpPr txBox="1"/>
          <p:nvPr/>
        </p:nvSpPr>
        <p:spPr>
          <a:xfrm>
            <a:off x="2618720" y="2324527"/>
            <a:ext cx="12696308" cy="6155531"/>
          </a:xfrm>
          <a:prstGeom prst="rect">
            <a:avLst/>
          </a:prstGeom>
        </p:spPr>
        <p:txBody>
          <a:bodyPr lIns="0" tIns="0" rIns="0" bIns="0" rtlCol="0" anchor="t">
            <a:spAutoFit/>
          </a:bodyPr>
          <a:lstStyle/>
          <a:p>
            <a:pPr algn="ctr">
              <a:lnSpc>
                <a:spcPts val="3999"/>
              </a:lnSpc>
            </a:pPr>
            <a:r>
              <a:rPr lang="en-US" sz="3999" dirty="0">
                <a:solidFill>
                  <a:srgbClr val="063A5B"/>
                </a:solidFill>
                <a:latin typeface="Lilita One"/>
                <a:ea typeface="Lilita One"/>
                <a:cs typeface="Lilita One"/>
                <a:sym typeface="Lilita One"/>
              </a:rPr>
              <a:t>If your child has a disability or special educational needs which will affect their access to testing, you need to discuss this with the school SENCO before you register them for the test as the school will need to apply for any necessary access arrangements. </a:t>
            </a:r>
          </a:p>
          <a:p>
            <a:pPr algn="ctr">
              <a:lnSpc>
                <a:spcPts val="3999"/>
              </a:lnSpc>
            </a:pPr>
            <a:r>
              <a:rPr lang="en-US" sz="3999" dirty="0">
                <a:solidFill>
                  <a:srgbClr val="063A5B"/>
                </a:solidFill>
                <a:latin typeface="Lilita One"/>
                <a:ea typeface="Lilita One"/>
                <a:cs typeface="Lilita One"/>
                <a:sym typeface="Lilita One"/>
              </a:rPr>
              <a:t>Requests will not be accepted after 1 July 2026.</a:t>
            </a:r>
          </a:p>
          <a:p>
            <a:pPr algn="ctr">
              <a:lnSpc>
                <a:spcPts val="3999"/>
              </a:lnSpc>
            </a:pPr>
            <a:r>
              <a:rPr lang="en-US" sz="3999" dirty="0">
                <a:solidFill>
                  <a:srgbClr val="063A5B"/>
                </a:solidFill>
                <a:latin typeface="Lilita One"/>
                <a:ea typeface="Lilita One"/>
                <a:cs typeface="Lilita One"/>
                <a:sym typeface="Lilita One"/>
              </a:rPr>
              <a:t>The online registration form asks you to confirm you have discussed a request for access arrangements with your child’s school.</a:t>
            </a:r>
          </a:p>
          <a:p>
            <a:pPr algn="ctr">
              <a:lnSpc>
                <a:spcPts val="3999"/>
              </a:lnSpc>
            </a:pPr>
            <a:r>
              <a:rPr lang="en-US" sz="3999" dirty="0">
                <a:solidFill>
                  <a:srgbClr val="063A5B"/>
                </a:solidFill>
                <a:latin typeface="Lilita One"/>
                <a:ea typeface="Lilita One"/>
                <a:cs typeface="Lilita One"/>
                <a:sym typeface="Lilita One"/>
              </a:rPr>
              <a:t>Email </a:t>
            </a:r>
            <a:r>
              <a:rPr lang="en-US" sz="3999" u="sng" dirty="0">
                <a:solidFill>
                  <a:srgbClr val="063A5B"/>
                </a:solidFill>
                <a:latin typeface="Lilita One"/>
                <a:ea typeface="Lilita One"/>
                <a:cs typeface="Lilita One"/>
                <a:sym typeface="Lilita One"/>
                <a:hlinkClick r:id="rId2" tooltip="mailto:kent.admissions@kent.gov.uk"/>
              </a:rPr>
              <a:t>kent.admissions@kent.gov.uk</a:t>
            </a:r>
            <a:r>
              <a:rPr lang="en-US" sz="3999" dirty="0">
                <a:solidFill>
                  <a:srgbClr val="063A5B"/>
                </a:solidFill>
                <a:latin typeface="Lilita One"/>
                <a:ea typeface="Lilita One"/>
                <a:cs typeface="Lilita One"/>
                <a:sym typeface="Lilita One"/>
              </a:rPr>
              <a:t> if you would like more information about the special arrangements process.</a:t>
            </a:r>
          </a:p>
          <a:p>
            <a:pPr algn="ctr">
              <a:lnSpc>
                <a:spcPts val="3999"/>
              </a:lnSpc>
            </a:pPr>
            <a:endParaRPr lang="en-US" sz="3999" dirty="0">
              <a:solidFill>
                <a:srgbClr val="063A5B"/>
              </a:solidFill>
              <a:latin typeface="Lilita One"/>
              <a:ea typeface="Lilita One"/>
              <a:cs typeface="Lilita One"/>
              <a:sym typeface="Lilita One"/>
            </a:endParaRPr>
          </a:p>
        </p:txBody>
      </p:sp>
      <p:sp>
        <p:nvSpPr>
          <p:cNvPr id="13" name="TextBox 13"/>
          <p:cNvSpPr txBox="1"/>
          <p:nvPr/>
        </p:nvSpPr>
        <p:spPr>
          <a:xfrm>
            <a:off x="3625830" y="1021571"/>
            <a:ext cx="11036340" cy="877571"/>
          </a:xfrm>
          <a:prstGeom prst="rect">
            <a:avLst/>
          </a:prstGeom>
        </p:spPr>
        <p:txBody>
          <a:bodyPr lIns="0" tIns="0" rIns="0" bIns="0" rtlCol="0" anchor="t">
            <a:spAutoFit/>
          </a:bodyPr>
          <a:lstStyle/>
          <a:p>
            <a:pPr algn="ctr">
              <a:lnSpc>
                <a:spcPts val="7279"/>
              </a:lnSpc>
              <a:spcBef>
                <a:spcPct val="0"/>
              </a:spcBef>
            </a:pPr>
            <a:r>
              <a:rPr lang="en-US" sz="5199" b="1">
                <a:solidFill>
                  <a:srgbClr val="063A5B"/>
                </a:solidFill>
                <a:latin typeface="Montserrat Medium"/>
                <a:ea typeface="Montserrat Medium"/>
                <a:cs typeface="Montserrat Medium"/>
                <a:sym typeface="Montserrat Medium"/>
              </a:rPr>
              <a:t>What if my child has SEN</a:t>
            </a:r>
          </a:p>
        </p:txBody>
      </p:sp>
      <p:sp>
        <p:nvSpPr>
          <p:cNvPr id="14" name="Freeform 14"/>
          <p:cNvSpPr/>
          <p:nvPr/>
        </p:nvSpPr>
        <p:spPr>
          <a:xfrm>
            <a:off x="13319901" y="0"/>
            <a:ext cx="1818386" cy="2481668"/>
          </a:xfrm>
          <a:custGeom>
            <a:avLst/>
            <a:gdLst/>
            <a:ahLst/>
            <a:cxnLst/>
            <a:rect l="l" t="t" r="r" b="b"/>
            <a:pathLst>
              <a:path w="1818386" h="2481668">
                <a:moveTo>
                  <a:pt x="0" y="0"/>
                </a:moveTo>
                <a:lnTo>
                  <a:pt x="1818386" y="0"/>
                </a:lnTo>
                <a:lnTo>
                  <a:pt x="1818386" y="2481668"/>
                </a:lnTo>
                <a:lnTo>
                  <a:pt x="0" y="24816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Tree>
  </p:cSld>
  <p:clrMapOvr>
    <a:masterClrMapping/>
  </p:clrMapOvr>
  <p:transition>
    <p:wip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BF4EA"/>
        </a:solidFill>
        <a:effectLst/>
      </p:bgPr>
    </p:bg>
    <p:spTree>
      <p:nvGrpSpPr>
        <p:cNvPr id="1" name=""/>
        <p:cNvGrpSpPr/>
        <p:nvPr/>
      </p:nvGrpSpPr>
      <p:grpSpPr>
        <a:xfrm>
          <a:off x="0" y="0"/>
          <a:ext cx="0" cy="0"/>
          <a:chOff x="0" y="0"/>
          <a:chExt cx="0" cy="0"/>
        </a:xfrm>
      </p:grpSpPr>
      <p:grpSp>
        <p:nvGrpSpPr>
          <p:cNvPr id="2" name="Group 2"/>
          <p:cNvGrpSpPr/>
          <p:nvPr/>
        </p:nvGrpSpPr>
        <p:grpSpPr>
          <a:xfrm>
            <a:off x="490964" y="3095549"/>
            <a:ext cx="17175670" cy="7191451"/>
            <a:chOff x="0" y="0"/>
            <a:chExt cx="22900893" cy="9588601"/>
          </a:xfrm>
        </p:grpSpPr>
        <p:grpSp>
          <p:nvGrpSpPr>
            <p:cNvPr id="3" name="Group 3"/>
            <p:cNvGrpSpPr/>
            <p:nvPr/>
          </p:nvGrpSpPr>
          <p:grpSpPr>
            <a:xfrm>
              <a:off x="332324" y="222103"/>
              <a:ext cx="22568569" cy="9366499"/>
              <a:chOff x="0" y="0"/>
              <a:chExt cx="4457989" cy="1850173"/>
            </a:xfrm>
          </p:grpSpPr>
          <p:sp>
            <p:nvSpPr>
              <p:cNvPr id="4" name="Freeform 4"/>
              <p:cNvSpPr/>
              <p:nvPr/>
            </p:nvSpPr>
            <p:spPr>
              <a:xfrm>
                <a:off x="0" y="0"/>
                <a:ext cx="4457989" cy="1850173"/>
              </a:xfrm>
              <a:custGeom>
                <a:avLst/>
                <a:gdLst/>
                <a:ahLst/>
                <a:cxnLst/>
                <a:rect l="l" t="t" r="r" b="b"/>
                <a:pathLst>
                  <a:path w="4457989" h="1850173">
                    <a:moveTo>
                      <a:pt x="23327" y="0"/>
                    </a:moveTo>
                    <a:lnTo>
                      <a:pt x="4434662" y="0"/>
                    </a:lnTo>
                    <a:cubicBezTo>
                      <a:pt x="4447546" y="0"/>
                      <a:pt x="4457989" y="10444"/>
                      <a:pt x="4457989" y="23327"/>
                    </a:cubicBezTo>
                    <a:lnTo>
                      <a:pt x="4457989" y="1826846"/>
                    </a:lnTo>
                    <a:cubicBezTo>
                      <a:pt x="4457989" y="1839729"/>
                      <a:pt x="4447546" y="1850173"/>
                      <a:pt x="4434662" y="1850173"/>
                    </a:cubicBezTo>
                    <a:lnTo>
                      <a:pt x="23327" y="1850173"/>
                    </a:lnTo>
                    <a:cubicBezTo>
                      <a:pt x="10444" y="1850173"/>
                      <a:pt x="0" y="1839729"/>
                      <a:pt x="0" y="1826846"/>
                    </a:cubicBezTo>
                    <a:lnTo>
                      <a:pt x="0" y="23327"/>
                    </a:lnTo>
                    <a:cubicBezTo>
                      <a:pt x="0" y="10444"/>
                      <a:pt x="10444" y="0"/>
                      <a:pt x="23327" y="0"/>
                    </a:cubicBezTo>
                    <a:close/>
                  </a:path>
                </a:pathLst>
              </a:custGeom>
              <a:solidFill>
                <a:srgbClr val="A6A6A6"/>
              </a:solidFill>
              <a:ln cap="rnd">
                <a:noFill/>
                <a:prstDash val="solid"/>
                <a:round/>
              </a:ln>
            </p:spPr>
            <p:txBody>
              <a:bodyPr/>
              <a:lstStyle/>
              <a:p>
                <a:endParaRPr lang="en-GB"/>
              </a:p>
            </p:txBody>
          </p:sp>
          <p:sp>
            <p:nvSpPr>
              <p:cNvPr id="5" name="TextBox 5"/>
              <p:cNvSpPr txBox="1"/>
              <p:nvPr/>
            </p:nvSpPr>
            <p:spPr>
              <a:xfrm>
                <a:off x="0" y="-38100"/>
                <a:ext cx="4457989" cy="1888273"/>
              </a:xfrm>
              <a:prstGeom prst="rect">
                <a:avLst/>
              </a:prstGeom>
            </p:spPr>
            <p:txBody>
              <a:bodyPr lIns="50800" tIns="50800" rIns="50800" bIns="50800" rtlCol="0" anchor="ctr"/>
              <a:lstStyle/>
              <a:p>
                <a:pPr algn="ctr">
                  <a:lnSpc>
                    <a:spcPts val="2659"/>
                  </a:lnSpc>
                  <a:spcBef>
                    <a:spcPct val="0"/>
                  </a:spcBef>
                </a:pPr>
                <a:endParaRPr/>
              </a:p>
            </p:txBody>
          </p:sp>
        </p:grpSp>
        <p:grpSp>
          <p:nvGrpSpPr>
            <p:cNvPr id="6" name="Group 6"/>
            <p:cNvGrpSpPr/>
            <p:nvPr/>
          </p:nvGrpSpPr>
          <p:grpSpPr>
            <a:xfrm>
              <a:off x="0" y="0"/>
              <a:ext cx="22568569" cy="9366499"/>
              <a:chOff x="0" y="0"/>
              <a:chExt cx="4457989" cy="1850173"/>
            </a:xfrm>
          </p:grpSpPr>
          <p:sp>
            <p:nvSpPr>
              <p:cNvPr id="7" name="Freeform 7"/>
              <p:cNvSpPr/>
              <p:nvPr/>
            </p:nvSpPr>
            <p:spPr>
              <a:xfrm>
                <a:off x="0" y="0"/>
                <a:ext cx="4457989" cy="1850173"/>
              </a:xfrm>
              <a:custGeom>
                <a:avLst/>
                <a:gdLst/>
                <a:ahLst/>
                <a:cxnLst/>
                <a:rect l="l" t="t" r="r" b="b"/>
                <a:pathLst>
                  <a:path w="4457989" h="1850173">
                    <a:moveTo>
                      <a:pt x="23327" y="0"/>
                    </a:moveTo>
                    <a:lnTo>
                      <a:pt x="4434662" y="0"/>
                    </a:lnTo>
                    <a:cubicBezTo>
                      <a:pt x="4447546" y="0"/>
                      <a:pt x="4457989" y="10444"/>
                      <a:pt x="4457989" y="23327"/>
                    </a:cubicBezTo>
                    <a:lnTo>
                      <a:pt x="4457989" y="1826846"/>
                    </a:lnTo>
                    <a:cubicBezTo>
                      <a:pt x="4457989" y="1839729"/>
                      <a:pt x="4447546" y="1850173"/>
                      <a:pt x="4434662" y="1850173"/>
                    </a:cubicBezTo>
                    <a:lnTo>
                      <a:pt x="23327" y="1850173"/>
                    </a:lnTo>
                    <a:cubicBezTo>
                      <a:pt x="10444" y="1850173"/>
                      <a:pt x="0" y="1839729"/>
                      <a:pt x="0" y="1826846"/>
                    </a:cubicBezTo>
                    <a:lnTo>
                      <a:pt x="0" y="23327"/>
                    </a:lnTo>
                    <a:cubicBezTo>
                      <a:pt x="0" y="10444"/>
                      <a:pt x="10444" y="0"/>
                      <a:pt x="23327" y="0"/>
                    </a:cubicBezTo>
                    <a:close/>
                  </a:path>
                </a:pathLst>
              </a:custGeom>
              <a:solidFill>
                <a:srgbClr val="FFFFFF"/>
              </a:solidFill>
              <a:ln cap="rnd">
                <a:noFill/>
                <a:prstDash val="solid"/>
                <a:round/>
              </a:ln>
            </p:spPr>
            <p:txBody>
              <a:bodyPr/>
              <a:lstStyle/>
              <a:p>
                <a:endParaRPr lang="en-GB"/>
              </a:p>
            </p:txBody>
          </p:sp>
          <p:sp>
            <p:nvSpPr>
              <p:cNvPr id="8" name="TextBox 8"/>
              <p:cNvSpPr txBox="1"/>
              <p:nvPr/>
            </p:nvSpPr>
            <p:spPr>
              <a:xfrm>
                <a:off x="0" y="-38100"/>
                <a:ext cx="4457989" cy="1888273"/>
              </a:xfrm>
              <a:prstGeom prst="rect">
                <a:avLst/>
              </a:prstGeom>
            </p:spPr>
            <p:txBody>
              <a:bodyPr lIns="50800" tIns="50800" rIns="50800" bIns="50800" rtlCol="0" anchor="ctr"/>
              <a:lstStyle/>
              <a:p>
                <a:pPr algn="ctr">
                  <a:lnSpc>
                    <a:spcPts val="2659"/>
                  </a:lnSpc>
                  <a:spcBef>
                    <a:spcPct val="0"/>
                  </a:spcBef>
                </a:pPr>
                <a:endParaRPr/>
              </a:p>
            </p:txBody>
          </p:sp>
        </p:grpSp>
      </p:grpSp>
      <p:grpSp>
        <p:nvGrpSpPr>
          <p:cNvPr id="9" name="Group 9"/>
          <p:cNvGrpSpPr/>
          <p:nvPr/>
        </p:nvGrpSpPr>
        <p:grpSpPr>
          <a:xfrm>
            <a:off x="1695059" y="1289913"/>
            <a:ext cx="14954585" cy="2135050"/>
            <a:chOff x="0" y="0"/>
            <a:chExt cx="19939447" cy="2846733"/>
          </a:xfrm>
        </p:grpSpPr>
        <p:grpSp>
          <p:nvGrpSpPr>
            <p:cNvPr id="10" name="Group 10"/>
            <p:cNvGrpSpPr/>
            <p:nvPr/>
          </p:nvGrpSpPr>
          <p:grpSpPr>
            <a:xfrm>
              <a:off x="389675" y="289595"/>
              <a:ext cx="19549772" cy="2557138"/>
              <a:chOff x="0" y="0"/>
              <a:chExt cx="3861683" cy="505114"/>
            </a:xfrm>
          </p:grpSpPr>
          <p:sp>
            <p:nvSpPr>
              <p:cNvPr id="11" name="Freeform 11"/>
              <p:cNvSpPr/>
              <p:nvPr/>
            </p:nvSpPr>
            <p:spPr>
              <a:xfrm>
                <a:off x="0" y="0"/>
                <a:ext cx="3861683" cy="505114"/>
              </a:xfrm>
              <a:custGeom>
                <a:avLst/>
                <a:gdLst/>
                <a:ahLst/>
                <a:cxnLst/>
                <a:rect l="l" t="t" r="r" b="b"/>
                <a:pathLst>
                  <a:path w="3861683" h="505114">
                    <a:moveTo>
                      <a:pt x="26929" y="0"/>
                    </a:moveTo>
                    <a:lnTo>
                      <a:pt x="3834755" y="0"/>
                    </a:lnTo>
                    <a:cubicBezTo>
                      <a:pt x="3849627" y="0"/>
                      <a:pt x="3861683" y="12056"/>
                      <a:pt x="3861683" y="26929"/>
                    </a:cubicBezTo>
                    <a:lnTo>
                      <a:pt x="3861683" y="478185"/>
                    </a:lnTo>
                    <a:cubicBezTo>
                      <a:pt x="3861683" y="493057"/>
                      <a:pt x="3849627" y="505114"/>
                      <a:pt x="3834755" y="505114"/>
                    </a:cubicBezTo>
                    <a:lnTo>
                      <a:pt x="26929" y="505114"/>
                    </a:lnTo>
                    <a:cubicBezTo>
                      <a:pt x="12056" y="505114"/>
                      <a:pt x="0" y="493057"/>
                      <a:pt x="0" y="478185"/>
                    </a:cubicBezTo>
                    <a:lnTo>
                      <a:pt x="0" y="26929"/>
                    </a:lnTo>
                    <a:cubicBezTo>
                      <a:pt x="0" y="12056"/>
                      <a:pt x="12056" y="0"/>
                      <a:pt x="26929" y="0"/>
                    </a:cubicBezTo>
                    <a:close/>
                  </a:path>
                </a:pathLst>
              </a:custGeom>
              <a:solidFill>
                <a:srgbClr val="18608D"/>
              </a:solidFill>
              <a:ln cap="rnd">
                <a:noFill/>
                <a:prstDash val="solid"/>
                <a:round/>
              </a:ln>
            </p:spPr>
            <p:txBody>
              <a:bodyPr/>
              <a:lstStyle/>
              <a:p>
                <a:endParaRPr lang="en-GB"/>
              </a:p>
            </p:txBody>
          </p:sp>
          <p:sp>
            <p:nvSpPr>
              <p:cNvPr id="12" name="TextBox 12"/>
              <p:cNvSpPr txBox="1"/>
              <p:nvPr/>
            </p:nvSpPr>
            <p:spPr>
              <a:xfrm>
                <a:off x="0" y="-38100"/>
                <a:ext cx="3861683" cy="543214"/>
              </a:xfrm>
              <a:prstGeom prst="rect">
                <a:avLst/>
              </a:prstGeom>
            </p:spPr>
            <p:txBody>
              <a:bodyPr lIns="50800" tIns="50800" rIns="50800" bIns="50800" rtlCol="0" anchor="ctr"/>
              <a:lstStyle/>
              <a:p>
                <a:pPr algn="ctr">
                  <a:lnSpc>
                    <a:spcPts val="2659"/>
                  </a:lnSpc>
                  <a:spcBef>
                    <a:spcPct val="0"/>
                  </a:spcBef>
                </a:pPr>
                <a:endParaRPr/>
              </a:p>
            </p:txBody>
          </p:sp>
        </p:grpSp>
        <p:grpSp>
          <p:nvGrpSpPr>
            <p:cNvPr id="13" name="Group 13"/>
            <p:cNvGrpSpPr/>
            <p:nvPr/>
          </p:nvGrpSpPr>
          <p:grpSpPr>
            <a:xfrm>
              <a:off x="0" y="0"/>
              <a:ext cx="19650098" cy="2557138"/>
              <a:chOff x="0" y="0"/>
              <a:chExt cx="3881501" cy="505114"/>
            </a:xfrm>
          </p:grpSpPr>
          <p:sp>
            <p:nvSpPr>
              <p:cNvPr id="14" name="Freeform 14"/>
              <p:cNvSpPr/>
              <p:nvPr/>
            </p:nvSpPr>
            <p:spPr>
              <a:xfrm>
                <a:off x="0" y="0"/>
                <a:ext cx="3881501" cy="505114"/>
              </a:xfrm>
              <a:custGeom>
                <a:avLst/>
                <a:gdLst/>
                <a:ahLst/>
                <a:cxnLst/>
                <a:rect l="l" t="t" r="r" b="b"/>
                <a:pathLst>
                  <a:path w="3881501" h="505114">
                    <a:moveTo>
                      <a:pt x="26791" y="0"/>
                    </a:moveTo>
                    <a:lnTo>
                      <a:pt x="3854709" y="0"/>
                    </a:lnTo>
                    <a:cubicBezTo>
                      <a:pt x="3861815" y="0"/>
                      <a:pt x="3868629" y="2823"/>
                      <a:pt x="3873654" y="7847"/>
                    </a:cubicBezTo>
                    <a:cubicBezTo>
                      <a:pt x="3878678" y="12871"/>
                      <a:pt x="3881501" y="19686"/>
                      <a:pt x="3881501" y="26791"/>
                    </a:cubicBezTo>
                    <a:lnTo>
                      <a:pt x="3881501" y="478322"/>
                    </a:lnTo>
                    <a:cubicBezTo>
                      <a:pt x="3881501" y="485428"/>
                      <a:pt x="3878678" y="492242"/>
                      <a:pt x="3873654" y="497267"/>
                    </a:cubicBezTo>
                    <a:cubicBezTo>
                      <a:pt x="3868629" y="502291"/>
                      <a:pt x="3861815" y="505114"/>
                      <a:pt x="3854709" y="505114"/>
                    </a:cubicBezTo>
                    <a:lnTo>
                      <a:pt x="26791" y="505114"/>
                    </a:lnTo>
                    <a:cubicBezTo>
                      <a:pt x="19686" y="505114"/>
                      <a:pt x="12871" y="502291"/>
                      <a:pt x="7847" y="497267"/>
                    </a:cubicBezTo>
                    <a:cubicBezTo>
                      <a:pt x="2823" y="492242"/>
                      <a:pt x="0" y="485428"/>
                      <a:pt x="0" y="478322"/>
                    </a:cubicBezTo>
                    <a:lnTo>
                      <a:pt x="0" y="26791"/>
                    </a:lnTo>
                    <a:cubicBezTo>
                      <a:pt x="0" y="19686"/>
                      <a:pt x="2823" y="12871"/>
                      <a:pt x="7847" y="7847"/>
                    </a:cubicBezTo>
                    <a:cubicBezTo>
                      <a:pt x="12871" y="2823"/>
                      <a:pt x="19686" y="0"/>
                      <a:pt x="26791" y="0"/>
                    </a:cubicBezTo>
                    <a:close/>
                  </a:path>
                </a:pathLst>
              </a:custGeom>
              <a:solidFill>
                <a:srgbClr val="3794CF"/>
              </a:solidFill>
              <a:ln cap="rnd">
                <a:noFill/>
                <a:prstDash val="solid"/>
                <a:round/>
              </a:ln>
            </p:spPr>
            <p:txBody>
              <a:bodyPr/>
              <a:lstStyle/>
              <a:p>
                <a:endParaRPr lang="en-GB"/>
              </a:p>
            </p:txBody>
          </p:sp>
          <p:sp>
            <p:nvSpPr>
              <p:cNvPr id="15" name="TextBox 15"/>
              <p:cNvSpPr txBox="1"/>
              <p:nvPr/>
            </p:nvSpPr>
            <p:spPr>
              <a:xfrm>
                <a:off x="0" y="-38100"/>
                <a:ext cx="3881501" cy="543214"/>
              </a:xfrm>
              <a:prstGeom prst="rect">
                <a:avLst/>
              </a:prstGeom>
            </p:spPr>
            <p:txBody>
              <a:bodyPr lIns="50800" tIns="50800" rIns="50800" bIns="50800" rtlCol="0" anchor="ctr"/>
              <a:lstStyle/>
              <a:p>
                <a:pPr algn="ctr">
                  <a:lnSpc>
                    <a:spcPts val="2659"/>
                  </a:lnSpc>
                  <a:spcBef>
                    <a:spcPct val="0"/>
                  </a:spcBef>
                </a:pPr>
                <a:endParaRPr/>
              </a:p>
            </p:txBody>
          </p:sp>
        </p:grpSp>
      </p:grpSp>
      <p:sp>
        <p:nvSpPr>
          <p:cNvPr id="16" name="TextBox 16"/>
          <p:cNvSpPr txBox="1"/>
          <p:nvPr/>
        </p:nvSpPr>
        <p:spPr>
          <a:xfrm>
            <a:off x="2550031" y="1880515"/>
            <a:ext cx="13187938" cy="855345"/>
          </a:xfrm>
          <a:prstGeom prst="rect">
            <a:avLst/>
          </a:prstGeom>
        </p:spPr>
        <p:txBody>
          <a:bodyPr lIns="0" tIns="0" rIns="0" bIns="0" rtlCol="0" anchor="t">
            <a:spAutoFit/>
          </a:bodyPr>
          <a:lstStyle/>
          <a:p>
            <a:pPr algn="ctr">
              <a:lnSpc>
                <a:spcPts val="6300"/>
              </a:lnSpc>
            </a:pPr>
            <a:r>
              <a:rPr lang="en-US" sz="6300" dirty="0">
                <a:solidFill>
                  <a:srgbClr val="FFFFFF"/>
                </a:solidFill>
                <a:latin typeface="Lilita One"/>
                <a:ea typeface="Lilita One"/>
                <a:cs typeface="Lilita One"/>
                <a:sym typeface="Lilita One"/>
              </a:rPr>
              <a:t>WHAT DOES THE TEST ENTAIL?</a:t>
            </a:r>
          </a:p>
        </p:txBody>
      </p:sp>
      <p:sp>
        <p:nvSpPr>
          <p:cNvPr id="17" name="TextBox 17"/>
          <p:cNvSpPr txBox="1"/>
          <p:nvPr/>
        </p:nvSpPr>
        <p:spPr>
          <a:xfrm>
            <a:off x="670119" y="3855019"/>
            <a:ext cx="16589181" cy="5811463"/>
          </a:xfrm>
          <a:prstGeom prst="rect">
            <a:avLst/>
          </a:prstGeom>
        </p:spPr>
        <p:txBody>
          <a:bodyPr lIns="0" tIns="0" rIns="0" bIns="0" rtlCol="0" anchor="t">
            <a:spAutoFit/>
          </a:bodyPr>
          <a:lstStyle/>
          <a:p>
            <a:pPr marL="539749" lvl="1" indent="-269875" algn="l">
              <a:lnSpc>
                <a:spcPts val="3499"/>
              </a:lnSpc>
              <a:buFont typeface="Arial"/>
              <a:buChar char="•"/>
            </a:pPr>
            <a:r>
              <a:rPr lang="en-US" sz="2800" b="1" dirty="0">
                <a:solidFill>
                  <a:srgbClr val="063A5B"/>
                </a:solidFill>
                <a:latin typeface="Montserrat Semi-Bold"/>
                <a:ea typeface="Montserrat Semi-Bold"/>
                <a:cs typeface="Montserrat Semi-Bold"/>
                <a:sym typeface="Montserrat Semi-Bold"/>
              </a:rPr>
              <a:t>The Kent Test papers are multiple-choice questions with a separate answer sheet. </a:t>
            </a:r>
          </a:p>
          <a:p>
            <a:pPr marL="539749" lvl="1" indent="-269875" algn="l">
              <a:lnSpc>
                <a:spcPts val="3499"/>
              </a:lnSpc>
              <a:buFont typeface="Arial"/>
              <a:buChar char="•"/>
            </a:pPr>
            <a:r>
              <a:rPr lang="en-US" sz="2800" b="1" dirty="0">
                <a:solidFill>
                  <a:srgbClr val="063A5B"/>
                </a:solidFill>
                <a:latin typeface="Montserrat Semi-Bold"/>
                <a:ea typeface="Montserrat Semi-Bold"/>
                <a:cs typeface="Montserrat Semi-Bold"/>
                <a:sym typeface="Montserrat Semi-Bold"/>
              </a:rPr>
              <a:t>The first test will be an English and </a:t>
            </a:r>
            <a:r>
              <a:rPr lang="en-US" sz="2800" b="1" dirty="0" err="1">
                <a:solidFill>
                  <a:srgbClr val="063A5B"/>
                </a:solidFill>
                <a:latin typeface="Montserrat Semi-Bold"/>
                <a:ea typeface="Montserrat Semi-Bold"/>
                <a:cs typeface="Montserrat Semi-Bold"/>
                <a:sym typeface="Montserrat Semi-Bold"/>
              </a:rPr>
              <a:t>maths</a:t>
            </a:r>
            <a:r>
              <a:rPr lang="en-US" sz="2800" b="1" dirty="0">
                <a:solidFill>
                  <a:srgbClr val="063A5B"/>
                </a:solidFill>
                <a:latin typeface="Montserrat Semi-Bold"/>
                <a:ea typeface="Montserrat Semi-Bold"/>
                <a:cs typeface="Montserrat Semi-Bold"/>
                <a:sym typeface="Montserrat Semi-Bold"/>
              </a:rPr>
              <a:t> paper and will take 1 hour. </a:t>
            </a:r>
          </a:p>
          <a:p>
            <a:pPr marL="539749" lvl="1" indent="-269875" algn="l">
              <a:lnSpc>
                <a:spcPts val="3499"/>
              </a:lnSpc>
              <a:buFont typeface="Arial"/>
              <a:buChar char="•"/>
            </a:pPr>
            <a:r>
              <a:rPr lang="en-US" sz="2800" b="1" dirty="0">
                <a:solidFill>
                  <a:srgbClr val="063A5B"/>
                </a:solidFill>
                <a:latin typeface="Montserrat Semi-Bold"/>
                <a:ea typeface="Montserrat Semi-Bold"/>
                <a:cs typeface="Montserrat Semi-Bold"/>
                <a:sym typeface="Montserrat Semi-Bold"/>
              </a:rPr>
              <a:t>The English section will involve a comprehension exercise as well as some additional questions drawn from a set designed to test literacy skills.</a:t>
            </a:r>
          </a:p>
          <a:p>
            <a:pPr marL="539749" lvl="1" indent="-269875" algn="l">
              <a:lnSpc>
                <a:spcPts val="3499"/>
              </a:lnSpc>
              <a:buFont typeface="Arial"/>
              <a:buChar char="•"/>
            </a:pPr>
            <a:r>
              <a:rPr lang="en-US" sz="2800" b="1" dirty="0">
                <a:solidFill>
                  <a:srgbClr val="063A5B"/>
                </a:solidFill>
                <a:latin typeface="Montserrat Semi-Bold"/>
                <a:ea typeface="Montserrat Semi-Bold"/>
                <a:cs typeface="Montserrat Semi-Bold"/>
                <a:sym typeface="Montserrat Semi-Bold"/>
              </a:rPr>
              <a:t>The second test will be a reasoning paper that will take about 1 hour. It will contain a verbal reasoning section and a non-verbal reasoning section of roughly the same length. </a:t>
            </a:r>
          </a:p>
          <a:p>
            <a:pPr marL="539749" lvl="1" indent="-269875" algn="l">
              <a:lnSpc>
                <a:spcPts val="3499"/>
              </a:lnSpc>
              <a:buFont typeface="Arial"/>
              <a:buChar char="•"/>
            </a:pPr>
            <a:r>
              <a:rPr lang="en-US" sz="2800" b="1" dirty="0">
                <a:solidFill>
                  <a:srgbClr val="063A5B"/>
                </a:solidFill>
                <a:latin typeface="Montserrat Semi-Bold"/>
                <a:ea typeface="Montserrat Semi-Bold"/>
                <a:cs typeface="Montserrat Semi-Bold"/>
                <a:sym typeface="Montserrat Semi-Bold"/>
              </a:rPr>
              <a:t>The non-verbal reasoning will be split into short sections, administered and timed individually.</a:t>
            </a:r>
          </a:p>
          <a:p>
            <a:pPr marL="539749" lvl="1" indent="-269875" algn="l">
              <a:lnSpc>
                <a:spcPts val="3499"/>
              </a:lnSpc>
              <a:buFont typeface="Arial"/>
              <a:buChar char="•"/>
            </a:pPr>
            <a:r>
              <a:rPr lang="en-US" sz="2800" b="1" dirty="0">
                <a:solidFill>
                  <a:srgbClr val="063A5B"/>
                </a:solidFill>
                <a:latin typeface="Montserrat Semi-Bold"/>
                <a:ea typeface="Montserrat Semi-Bold"/>
                <a:cs typeface="Montserrat Semi-Bold"/>
                <a:sym typeface="Montserrat Semi-Bold"/>
              </a:rPr>
              <a:t>There will also be a writing exercise which will not be marked but may be used by a local headteacher panel as part of the headteacher assessment stage of the process. 40 minutes will be allowed for the writing task, including 10 minutes planning time.</a:t>
            </a:r>
          </a:p>
          <a:p>
            <a:pPr algn="ctr">
              <a:lnSpc>
                <a:spcPts val="3499"/>
              </a:lnSpc>
              <a:spcBef>
                <a:spcPct val="0"/>
              </a:spcBef>
            </a:pPr>
            <a:endParaRPr lang="en-US" sz="2800" b="1" dirty="0">
              <a:solidFill>
                <a:srgbClr val="063A5B"/>
              </a:solidFill>
              <a:latin typeface="Montserrat Semi-Bold"/>
              <a:ea typeface="Montserrat Semi-Bold"/>
              <a:cs typeface="Montserrat Semi-Bold"/>
              <a:sym typeface="Montserrat Semi-Bold"/>
            </a:endParaRPr>
          </a:p>
        </p:txBody>
      </p:sp>
      <p:sp>
        <p:nvSpPr>
          <p:cNvPr id="18" name="Freeform 18"/>
          <p:cNvSpPr/>
          <p:nvPr/>
        </p:nvSpPr>
        <p:spPr>
          <a:xfrm>
            <a:off x="16186858" y="0"/>
            <a:ext cx="2101142" cy="2218096"/>
          </a:xfrm>
          <a:custGeom>
            <a:avLst/>
            <a:gdLst/>
            <a:ahLst/>
            <a:cxnLst/>
            <a:rect l="l" t="t" r="r" b="b"/>
            <a:pathLst>
              <a:path w="2101142" h="2218096">
                <a:moveTo>
                  <a:pt x="0" y="0"/>
                </a:moveTo>
                <a:lnTo>
                  <a:pt x="2101142" y="0"/>
                </a:lnTo>
                <a:lnTo>
                  <a:pt x="2101142" y="2218096"/>
                </a:lnTo>
                <a:lnTo>
                  <a:pt x="0" y="221809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Tree>
  </p:cSld>
  <p:clrMapOvr>
    <a:masterClrMapping/>
  </p:clrMapOvr>
  <p:transition>
    <p:wip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4EA"/>
        </a:solidFill>
        <a:effectLst/>
      </p:bgPr>
    </p:bg>
    <p:spTree>
      <p:nvGrpSpPr>
        <p:cNvPr id="1" name=""/>
        <p:cNvGrpSpPr/>
        <p:nvPr/>
      </p:nvGrpSpPr>
      <p:grpSpPr>
        <a:xfrm>
          <a:off x="0" y="0"/>
          <a:ext cx="0" cy="0"/>
          <a:chOff x="0" y="0"/>
          <a:chExt cx="0" cy="0"/>
        </a:xfrm>
      </p:grpSpPr>
      <p:grpSp>
        <p:nvGrpSpPr>
          <p:cNvPr id="2" name="Group 2"/>
          <p:cNvGrpSpPr/>
          <p:nvPr/>
        </p:nvGrpSpPr>
        <p:grpSpPr>
          <a:xfrm>
            <a:off x="-195419" y="7374864"/>
            <a:ext cx="18678839" cy="3094625"/>
            <a:chOff x="0" y="0"/>
            <a:chExt cx="4919530" cy="815045"/>
          </a:xfrm>
        </p:grpSpPr>
        <p:sp>
          <p:nvSpPr>
            <p:cNvPr id="3" name="Freeform 3"/>
            <p:cNvSpPr/>
            <p:nvPr/>
          </p:nvSpPr>
          <p:spPr>
            <a:xfrm>
              <a:off x="0" y="0"/>
              <a:ext cx="4919530" cy="815045"/>
            </a:xfrm>
            <a:custGeom>
              <a:avLst/>
              <a:gdLst/>
              <a:ahLst/>
              <a:cxnLst/>
              <a:rect l="l" t="t" r="r" b="b"/>
              <a:pathLst>
                <a:path w="4919530" h="815045">
                  <a:moveTo>
                    <a:pt x="0" y="0"/>
                  </a:moveTo>
                  <a:lnTo>
                    <a:pt x="4919530" y="0"/>
                  </a:lnTo>
                  <a:lnTo>
                    <a:pt x="4919530" y="815045"/>
                  </a:lnTo>
                  <a:lnTo>
                    <a:pt x="0" y="815045"/>
                  </a:lnTo>
                  <a:close/>
                </a:path>
              </a:pathLst>
            </a:custGeom>
            <a:solidFill>
              <a:srgbClr val="58BBC4"/>
            </a:solidFill>
            <a:ln cap="sq">
              <a:noFill/>
              <a:prstDash val="solid"/>
              <a:miter/>
            </a:ln>
          </p:spPr>
          <p:txBody>
            <a:bodyPr/>
            <a:lstStyle/>
            <a:p>
              <a:endParaRPr lang="en-GB"/>
            </a:p>
          </p:txBody>
        </p:sp>
        <p:sp>
          <p:nvSpPr>
            <p:cNvPr id="4" name="TextBox 4"/>
            <p:cNvSpPr txBox="1"/>
            <p:nvPr/>
          </p:nvSpPr>
          <p:spPr>
            <a:xfrm>
              <a:off x="0" y="-38100"/>
              <a:ext cx="4919530" cy="853145"/>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2478441" y="1920986"/>
            <a:ext cx="13050560" cy="8072407"/>
            <a:chOff x="0" y="0"/>
            <a:chExt cx="17400747" cy="10763210"/>
          </a:xfrm>
        </p:grpSpPr>
        <p:grpSp>
          <p:nvGrpSpPr>
            <p:cNvPr id="6" name="Group 6"/>
            <p:cNvGrpSpPr/>
            <p:nvPr/>
          </p:nvGrpSpPr>
          <p:grpSpPr>
            <a:xfrm>
              <a:off x="203200" y="203200"/>
              <a:ext cx="17197547" cy="10560010"/>
              <a:chOff x="0" y="0"/>
              <a:chExt cx="3397046" cy="2085928"/>
            </a:xfrm>
          </p:grpSpPr>
          <p:sp>
            <p:nvSpPr>
              <p:cNvPr id="7" name="Freeform 7"/>
              <p:cNvSpPr/>
              <p:nvPr/>
            </p:nvSpPr>
            <p:spPr>
              <a:xfrm>
                <a:off x="0" y="0"/>
                <a:ext cx="3397046" cy="2085928"/>
              </a:xfrm>
              <a:custGeom>
                <a:avLst/>
                <a:gdLst/>
                <a:ahLst/>
                <a:cxnLst/>
                <a:rect l="l" t="t" r="r" b="b"/>
                <a:pathLst>
                  <a:path w="3397046" h="2085928">
                    <a:moveTo>
                      <a:pt x="30612" y="0"/>
                    </a:moveTo>
                    <a:lnTo>
                      <a:pt x="3366434" y="0"/>
                    </a:lnTo>
                    <a:cubicBezTo>
                      <a:pt x="3383341" y="0"/>
                      <a:pt x="3397046" y="13705"/>
                      <a:pt x="3397046" y="30612"/>
                    </a:cubicBezTo>
                    <a:lnTo>
                      <a:pt x="3397046" y="2055316"/>
                    </a:lnTo>
                    <a:cubicBezTo>
                      <a:pt x="3397046" y="2072223"/>
                      <a:pt x="3383341" y="2085928"/>
                      <a:pt x="3366434" y="2085928"/>
                    </a:cubicBezTo>
                    <a:lnTo>
                      <a:pt x="30612" y="2085928"/>
                    </a:lnTo>
                    <a:cubicBezTo>
                      <a:pt x="13705" y="2085928"/>
                      <a:pt x="0" y="2072223"/>
                      <a:pt x="0" y="2055316"/>
                    </a:cubicBezTo>
                    <a:lnTo>
                      <a:pt x="0" y="30612"/>
                    </a:lnTo>
                    <a:cubicBezTo>
                      <a:pt x="0" y="13705"/>
                      <a:pt x="13705" y="0"/>
                      <a:pt x="30612" y="0"/>
                    </a:cubicBezTo>
                    <a:close/>
                  </a:path>
                </a:pathLst>
              </a:custGeom>
              <a:solidFill>
                <a:srgbClr val="A6A6A6"/>
              </a:solidFill>
              <a:ln cap="rnd">
                <a:noFill/>
                <a:prstDash val="solid"/>
                <a:round/>
              </a:ln>
            </p:spPr>
            <p:txBody>
              <a:bodyPr/>
              <a:lstStyle/>
              <a:p>
                <a:endParaRPr lang="en-GB"/>
              </a:p>
            </p:txBody>
          </p:sp>
          <p:sp>
            <p:nvSpPr>
              <p:cNvPr id="8" name="TextBox 8"/>
              <p:cNvSpPr txBox="1"/>
              <p:nvPr/>
            </p:nvSpPr>
            <p:spPr>
              <a:xfrm>
                <a:off x="0" y="-38100"/>
                <a:ext cx="3397046" cy="2124028"/>
              </a:xfrm>
              <a:prstGeom prst="rect">
                <a:avLst/>
              </a:prstGeom>
            </p:spPr>
            <p:txBody>
              <a:bodyPr lIns="50800" tIns="50800" rIns="50800" bIns="50800" rtlCol="0" anchor="ctr"/>
              <a:lstStyle/>
              <a:p>
                <a:pPr algn="ctr">
                  <a:lnSpc>
                    <a:spcPts val="2659"/>
                  </a:lnSpc>
                  <a:spcBef>
                    <a:spcPct val="0"/>
                  </a:spcBef>
                </a:pPr>
                <a:endParaRPr/>
              </a:p>
            </p:txBody>
          </p:sp>
        </p:grpSp>
        <p:grpSp>
          <p:nvGrpSpPr>
            <p:cNvPr id="9" name="Group 9"/>
            <p:cNvGrpSpPr/>
            <p:nvPr/>
          </p:nvGrpSpPr>
          <p:grpSpPr>
            <a:xfrm>
              <a:off x="0" y="0"/>
              <a:ext cx="17197547" cy="10560010"/>
              <a:chOff x="0" y="0"/>
              <a:chExt cx="3397046" cy="2085928"/>
            </a:xfrm>
          </p:grpSpPr>
          <p:sp>
            <p:nvSpPr>
              <p:cNvPr id="10" name="Freeform 10"/>
              <p:cNvSpPr/>
              <p:nvPr/>
            </p:nvSpPr>
            <p:spPr>
              <a:xfrm>
                <a:off x="0" y="0"/>
                <a:ext cx="3397046" cy="2085928"/>
              </a:xfrm>
              <a:custGeom>
                <a:avLst/>
                <a:gdLst/>
                <a:ahLst/>
                <a:cxnLst/>
                <a:rect l="l" t="t" r="r" b="b"/>
                <a:pathLst>
                  <a:path w="3397046" h="2085928">
                    <a:moveTo>
                      <a:pt x="30612" y="0"/>
                    </a:moveTo>
                    <a:lnTo>
                      <a:pt x="3366434" y="0"/>
                    </a:lnTo>
                    <a:cubicBezTo>
                      <a:pt x="3383341" y="0"/>
                      <a:pt x="3397046" y="13705"/>
                      <a:pt x="3397046" y="30612"/>
                    </a:cubicBezTo>
                    <a:lnTo>
                      <a:pt x="3397046" y="2055316"/>
                    </a:lnTo>
                    <a:cubicBezTo>
                      <a:pt x="3397046" y="2072223"/>
                      <a:pt x="3383341" y="2085928"/>
                      <a:pt x="3366434" y="2085928"/>
                    </a:cubicBezTo>
                    <a:lnTo>
                      <a:pt x="30612" y="2085928"/>
                    </a:lnTo>
                    <a:cubicBezTo>
                      <a:pt x="13705" y="2085928"/>
                      <a:pt x="0" y="2072223"/>
                      <a:pt x="0" y="2055316"/>
                    </a:cubicBezTo>
                    <a:lnTo>
                      <a:pt x="0" y="30612"/>
                    </a:lnTo>
                    <a:cubicBezTo>
                      <a:pt x="0" y="13705"/>
                      <a:pt x="13705" y="0"/>
                      <a:pt x="30612" y="0"/>
                    </a:cubicBezTo>
                    <a:close/>
                  </a:path>
                </a:pathLst>
              </a:custGeom>
              <a:solidFill>
                <a:srgbClr val="FFFFFF"/>
              </a:solidFill>
              <a:ln cap="rnd">
                <a:noFill/>
                <a:prstDash val="solid"/>
                <a:round/>
              </a:ln>
            </p:spPr>
            <p:txBody>
              <a:bodyPr/>
              <a:lstStyle/>
              <a:p>
                <a:endParaRPr lang="en-GB"/>
              </a:p>
            </p:txBody>
          </p:sp>
          <p:sp>
            <p:nvSpPr>
              <p:cNvPr id="11" name="TextBox 11"/>
              <p:cNvSpPr txBox="1"/>
              <p:nvPr/>
            </p:nvSpPr>
            <p:spPr>
              <a:xfrm>
                <a:off x="0" y="-38100"/>
                <a:ext cx="3397046" cy="2124028"/>
              </a:xfrm>
              <a:prstGeom prst="rect">
                <a:avLst/>
              </a:prstGeom>
            </p:spPr>
            <p:txBody>
              <a:bodyPr lIns="50800" tIns="50800" rIns="50800" bIns="50800" rtlCol="0" anchor="ctr"/>
              <a:lstStyle/>
              <a:p>
                <a:pPr algn="ctr">
                  <a:lnSpc>
                    <a:spcPts val="2659"/>
                  </a:lnSpc>
                  <a:spcBef>
                    <a:spcPct val="0"/>
                  </a:spcBef>
                </a:pPr>
                <a:endParaRPr/>
              </a:p>
            </p:txBody>
          </p:sp>
        </p:grpSp>
      </p:grpSp>
      <p:sp>
        <p:nvSpPr>
          <p:cNvPr id="12" name="TextBox 12"/>
          <p:cNvSpPr txBox="1"/>
          <p:nvPr/>
        </p:nvSpPr>
        <p:spPr>
          <a:xfrm>
            <a:off x="4599543" y="1423464"/>
            <a:ext cx="9088914" cy="1166494"/>
          </a:xfrm>
          <a:prstGeom prst="rect">
            <a:avLst/>
          </a:prstGeom>
        </p:spPr>
        <p:txBody>
          <a:bodyPr lIns="0" tIns="0" rIns="0" bIns="0" rtlCol="0" anchor="t">
            <a:spAutoFit/>
          </a:bodyPr>
          <a:lstStyle/>
          <a:p>
            <a:pPr algn="ctr">
              <a:lnSpc>
                <a:spcPts val="8799"/>
              </a:lnSpc>
            </a:pPr>
            <a:r>
              <a:rPr lang="en-US" sz="8799">
                <a:solidFill>
                  <a:srgbClr val="063A5B"/>
                </a:solidFill>
                <a:latin typeface="Lilita One"/>
                <a:ea typeface="Lilita One"/>
                <a:cs typeface="Lilita One"/>
                <a:sym typeface="Lilita One"/>
              </a:rPr>
              <a:t>HOW TO PREPARE</a:t>
            </a:r>
          </a:p>
        </p:txBody>
      </p:sp>
      <p:sp>
        <p:nvSpPr>
          <p:cNvPr id="13" name="Freeform 13"/>
          <p:cNvSpPr/>
          <p:nvPr/>
        </p:nvSpPr>
        <p:spPr>
          <a:xfrm>
            <a:off x="13333143" y="358820"/>
            <a:ext cx="3271552" cy="2861121"/>
          </a:xfrm>
          <a:custGeom>
            <a:avLst/>
            <a:gdLst/>
            <a:ahLst/>
            <a:cxnLst/>
            <a:rect l="l" t="t" r="r" b="b"/>
            <a:pathLst>
              <a:path w="3271552" h="2861121">
                <a:moveTo>
                  <a:pt x="0" y="0"/>
                </a:moveTo>
                <a:lnTo>
                  <a:pt x="3271552" y="0"/>
                </a:lnTo>
                <a:lnTo>
                  <a:pt x="3271552" y="2861121"/>
                </a:lnTo>
                <a:lnTo>
                  <a:pt x="0" y="286112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4" name="TextBox 14"/>
          <p:cNvSpPr txBox="1"/>
          <p:nvPr/>
        </p:nvSpPr>
        <p:spPr>
          <a:xfrm>
            <a:off x="2478441" y="2868151"/>
            <a:ext cx="12770002" cy="6795963"/>
          </a:xfrm>
          <a:prstGeom prst="rect">
            <a:avLst/>
          </a:prstGeom>
        </p:spPr>
        <p:txBody>
          <a:bodyPr lIns="0" tIns="0" rIns="0" bIns="0" rtlCol="0" anchor="t">
            <a:spAutoFit/>
          </a:bodyPr>
          <a:lstStyle/>
          <a:p>
            <a:pPr marL="863595" lvl="1" indent="-431797" algn="l">
              <a:lnSpc>
                <a:spcPts val="5599"/>
              </a:lnSpc>
              <a:buFont typeface="Arial"/>
              <a:buChar char="•"/>
            </a:pPr>
            <a:r>
              <a:rPr lang="en-US" sz="3999" dirty="0">
                <a:solidFill>
                  <a:srgbClr val="063A5B"/>
                </a:solidFill>
                <a:latin typeface="Montserrat"/>
                <a:ea typeface="Montserrat"/>
                <a:cs typeface="Montserrat"/>
                <a:sym typeface="Montserrat"/>
              </a:rPr>
              <a:t>It is a good idea to do some </a:t>
            </a:r>
            <a:r>
              <a:rPr lang="en-US" sz="3999" dirty="0" err="1">
                <a:solidFill>
                  <a:srgbClr val="063A5B"/>
                </a:solidFill>
                <a:latin typeface="Montserrat"/>
                <a:ea typeface="Montserrat"/>
                <a:cs typeface="Montserrat"/>
                <a:sym typeface="Montserrat"/>
              </a:rPr>
              <a:t>familarisation</a:t>
            </a:r>
            <a:r>
              <a:rPr lang="en-US" sz="3999" dirty="0">
                <a:solidFill>
                  <a:srgbClr val="063A5B"/>
                </a:solidFill>
                <a:latin typeface="Montserrat"/>
                <a:ea typeface="Montserrat"/>
                <a:cs typeface="Montserrat"/>
                <a:sym typeface="Montserrat"/>
              </a:rPr>
              <a:t> papers with your child.</a:t>
            </a:r>
          </a:p>
          <a:p>
            <a:pPr marL="863595" lvl="1" indent="-431797" algn="l">
              <a:lnSpc>
                <a:spcPts val="5599"/>
              </a:lnSpc>
              <a:buFont typeface="Arial"/>
              <a:buChar char="•"/>
            </a:pPr>
            <a:r>
              <a:rPr lang="en-US" sz="3999" dirty="0">
                <a:solidFill>
                  <a:srgbClr val="063A5B"/>
                </a:solidFill>
                <a:latin typeface="Montserrat"/>
                <a:ea typeface="Montserrat"/>
                <a:cs typeface="Montserrat"/>
                <a:sym typeface="Montserrat"/>
              </a:rPr>
              <a:t>This will give you a good indication as to how your child will perform in the test. </a:t>
            </a:r>
          </a:p>
          <a:p>
            <a:pPr marL="863595" lvl="1" indent="-431797" algn="l">
              <a:lnSpc>
                <a:spcPts val="5599"/>
              </a:lnSpc>
              <a:buFont typeface="Arial"/>
              <a:buChar char="•"/>
            </a:pPr>
            <a:r>
              <a:rPr lang="en-US" sz="3999" dirty="0">
                <a:solidFill>
                  <a:srgbClr val="063A5B"/>
                </a:solidFill>
                <a:latin typeface="Montserrat"/>
                <a:ea typeface="Montserrat"/>
                <a:cs typeface="Montserrat"/>
                <a:sym typeface="Montserrat"/>
              </a:rPr>
              <a:t>If you are unsure whether to put them in for the test, doing the </a:t>
            </a:r>
            <a:r>
              <a:rPr lang="en-US" sz="3999" dirty="0" err="1">
                <a:solidFill>
                  <a:srgbClr val="063A5B"/>
                </a:solidFill>
                <a:latin typeface="Montserrat"/>
                <a:ea typeface="Montserrat"/>
                <a:cs typeface="Montserrat"/>
                <a:sym typeface="Montserrat"/>
              </a:rPr>
              <a:t>familiarisation</a:t>
            </a:r>
            <a:r>
              <a:rPr lang="en-US" sz="3999" dirty="0">
                <a:solidFill>
                  <a:srgbClr val="063A5B"/>
                </a:solidFill>
                <a:latin typeface="Montserrat"/>
                <a:ea typeface="Montserrat"/>
                <a:cs typeface="Montserrat"/>
                <a:sym typeface="Montserrat"/>
              </a:rPr>
              <a:t> might help you decide. </a:t>
            </a:r>
          </a:p>
          <a:p>
            <a:pPr algn="l">
              <a:lnSpc>
                <a:spcPts val="5599"/>
              </a:lnSpc>
            </a:pPr>
            <a:endParaRPr lang="en-US" sz="3999" dirty="0">
              <a:solidFill>
                <a:srgbClr val="063A5B"/>
              </a:solidFill>
              <a:latin typeface="Montserrat"/>
              <a:ea typeface="Montserrat"/>
              <a:cs typeface="Montserrat"/>
              <a:sym typeface="Montserrat"/>
            </a:endParaRPr>
          </a:p>
          <a:p>
            <a:pPr algn="l">
              <a:lnSpc>
                <a:spcPts val="2800"/>
              </a:lnSpc>
            </a:pPr>
            <a:r>
              <a:rPr lang="en-US" sz="2000" dirty="0">
                <a:solidFill>
                  <a:srgbClr val="063A5B"/>
                </a:solidFill>
                <a:latin typeface="Montserrat"/>
                <a:ea typeface="Montserrat"/>
                <a:cs typeface="Montserrat"/>
                <a:sym typeface="Montserrat"/>
                <a:hlinkClick r:id="rId3"/>
              </a:rPr>
              <a:t>https://www.kent.gov.uk/__data/assets/pdf_file/0006/196314/Kent-Test-familiarisation-booklet.pdf</a:t>
            </a:r>
            <a:r>
              <a:rPr lang="en-US" sz="2000" dirty="0">
                <a:solidFill>
                  <a:srgbClr val="063A5B"/>
                </a:solidFill>
                <a:latin typeface="Montserrat"/>
                <a:ea typeface="Montserrat"/>
                <a:cs typeface="Montserrat"/>
                <a:sym typeface="Montserrat"/>
              </a:rPr>
              <a:t>  </a:t>
            </a:r>
          </a:p>
          <a:p>
            <a:pPr algn="l">
              <a:lnSpc>
                <a:spcPts val="2800"/>
              </a:lnSpc>
            </a:pPr>
            <a:endParaRPr lang="en-US" sz="2000" dirty="0">
              <a:solidFill>
                <a:srgbClr val="063A5B"/>
              </a:solidFill>
              <a:latin typeface="Montserrat"/>
              <a:ea typeface="Montserrat"/>
              <a:cs typeface="Montserrat"/>
              <a:sym typeface="Montserrat"/>
            </a:endParaRPr>
          </a:p>
          <a:p>
            <a:pPr algn="l">
              <a:lnSpc>
                <a:spcPts val="2800"/>
              </a:lnSpc>
            </a:pPr>
            <a:r>
              <a:rPr lang="en-US" sz="2000" dirty="0">
                <a:solidFill>
                  <a:srgbClr val="063A5B"/>
                </a:solidFill>
                <a:latin typeface="Montserrat"/>
                <a:ea typeface="Montserrat"/>
                <a:cs typeface="Montserrat"/>
                <a:sym typeface="Montserrat"/>
                <a:hlinkClick r:id="rId4"/>
              </a:rPr>
              <a:t>https://11plus.gl-assessment.co.uk/pages/free-materials</a:t>
            </a:r>
            <a:r>
              <a:rPr lang="en-US" sz="2000" dirty="0">
                <a:solidFill>
                  <a:srgbClr val="063A5B"/>
                </a:solidFill>
                <a:latin typeface="Montserrat"/>
                <a:ea typeface="Montserrat"/>
                <a:cs typeface="Montserrat"/>
                <a:sym typeface="Montserrat"/>
              </a:rPr>
              <a:t>   </a:t>
            </a:r>
          </a:p>
        </p:txBody>
      </p:sp>
    </p:spTree>
  </p:cSld>
  <p:clrMapOvr>
    <a:masterClrMapping/>
  </p:clrMapOvr>
  <p:transition>
    <p:wip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BF4EA"/>
        </a:solidFill>
        <a:effectLst/>
      </p:bgPr>
    </p:bg>
    <p:spTree>
      <p:nvGrpSpPr>
        <p:cNvPr id="1" name=""/>
        <p:cNvGrpSpPr/>
        <p:nvPr/>
      </p:nvGrpSpPr>
      <p:grpSpPr>
        <a:xfrm>
          <a:off x="0" y="0"/>
          <a:ext cx="0" cy="0"/>
          <a:chOff x="0" y="0"/>
          <a:chExt cx="0" cy="0"/>
        </a:xfrm>
      </p:grpSpPr>
      <p:sp>
        <p:nvSpPr>
          <p:cNvPr id="2" name="Freeform 2"/>
          <p:cNvSpPr/>
          <p:nvPr/>
        </p:nvSpPr>
        <p:spPr>
          <a:xfrm>
            <a:off x="0" y="0"/>
            <a:ext cx="8969544" cy="7462843"/>
          </a:xfrm>
          <a:custGeom>
            <a:avLst/>
            <a:gdLst/>
            <a:ahLst/>
            <a:cxnLst/>
            <a:rect l="l" t="t" r="r" b="b"/>
            <a:pathLst>
              <a:path w="8969544" h="7462843">
                <a:moveTo>
                  <a:pt x="0" y="0"/>
                </a:moveTo>
                <a:lnTo>
                  <a:pt x="8969544" y="0"/>
                </a:lnTo>
                <a:lnTo>
                  <a:pt x="8969544" y="7462843"/>
                </a:lnTo>
                <a:lnTo>
                  <a:pt x="0" y="7462843"/>
                </a:lnTo>
                <a:lnTo>
                  <a:pt x="0" y="0"/>
                </a:lnTo>
                <a:close/>
              </a:path>
            </a:pathLst>
          </a:custGeom>
          <a:blipFill>
            <a:blip r:embed="rId2"/>
            <a:stretch>
              <a:fillRect b="-13428"/>
            </a:stretch>
          </a:blipFill>
        </p:spPr>
        <p:txBody>
          <a:bodyPr/>
          <a:lstStyle/>
          <a:p>
            <a:endParaRPr lang="en-GB"/>
          </a:p>
        </p:txBody>
      </p:sp>
      <p:sp>
        <p:nvSpPr>
          <p:cNvPr id="3" name="Freeform 3"/>
          <p:cNvSpPr/>
          <p:nvPr/>
        </p:nvSpPr>
        <p:spPr>
          <a:xfrm>
            <a:off x="8994125" y="6978632"/>
            <a:ext cx="9170530" cy="3212351"/>
          </a:xfrm>
          <a:custGeom>
            <a:avLst/>
            <a:gdLst/>
            <a:ahLst/>
            <a:cxnLst/>
            <a:rect l="l" t="t" r="r" b="b"/>
            <a:pathLst>
              <a:path w="9170530" h="3212351">
                <a:moveTo>
                  <a:pt x="0" y="0"/>
                </a:moveTo>
                <a:lnTo>
                  <a:pt x="9170530" y="0"/>
                </a:lnTo>
                <a:lnTo>
                  <a:pt x="9170530" y="3212351"/>
                </a:lnTo>
                <a:lnTo>
                  <a:pt x="0" y="3212351"/>
                </a:lnTo>
                <a:lnTo>
                  <a:pt x="0" y="0"/>
                </a:lnTo>
                <a:close/>
              </a:path>
            </a:pathLst>
          </a:custGeom>
          <a:blipFill>
            <a:blip r:embed="rId3"/>
            <a:stretch>
              <a:fillRect/>
            </a:stretch>
          </a:blipFill>
        </p:spPr>
        <p:txBody>
          <a:bodyPr/>
          <a:lstStyle/>
          <a:p>
            <a:endParaRPr lang="en-GB"/>
          </a:p>
        </p:txBody>
      </p:sp>
      <p:sp>
        <p:nvSpPr>
          <p:cNvPr id="4" name="Freeform 4"/>
          <p:cNvSpPr/>
          <p:nvPr/>
        </p:nvSpPr>
        <p:spPr>
          <a:xfrm>
            <a:off x="9144000" y="0"/>
            <a:ext cx="8996074" cy="2175064"/>
          </a:xfrm>
          <a:custGeom>
            <a:avLst/>
            <a:gdLst/>
            <a:ahLst/>
            <a:cxnLst/>
            <a:rect l="l" t="t" r="r" b="b"/>
            <a:pathLst>
              <a:path w="8996074" h="2175064">
                <a:moveTo>
                  <a:pt x="0" y="0"/>
                </a:moveTo>
                <a:lnTo>
                  <a:pt x="8996074" y="0"/>
                </a:lnTo>
                <a:lnTo>
                  <a:pt x="8996074" y="2175064"/>
                </a:lnTo>
                <a:lnTo>
                  <a:pt x="0" y="2175064"/>
                </a:lnTo>
                <a:lnTo>
                  <a:pt x="0" y="0"/>
                </a:lnTo>
                <a:close/>
              </a:path>
            </a:pathLst>
          </a:custGeom>
          <a:blipFill>
            <a:blip r:embed="rId4"/>
            <a:stretch>
              <a:fillRect t="-651" b="-651"/>
            </a:stretch>
          </a:blipFill>
        </p:spPr>
        <p:txBody>
          <a:bodyPr/>
          <a:lstStyle/>
          <a:p>
            <a:endParaRPr lang="en-GB"/>
          </a:p>
        </p:txBody>
      </p:sp>
      <p:sp>
        <p:nvSpPr>
          <p:cNvPr id="5" name="Freeform 5"/>
          <p:cNvSpPr/>
          <p:nvPr/>
        </p:nvSpPr>
        <p:spPr>
          <a:xfrm>
            <a:off x="9144000" y="2175064"/>
            <a:ext cx="9144000" cy="2234436"/>
          </a:xfrm>
          <a:custGeom>
            <a:avLst/>
            <a:gdLst/>
            <a:ahLst/>
            <a:cxnLst/>
            <a:rect l="l" t="t" r="r" b="b"/>
            <a:pathLst>
              <a:path w="9144000" h="2234436">
                <a:moveTo>
                  <a:pt x="0" y="0"/>
                </a:moveTo>
                <a:lnTo>
                  <a:pt x="9144000" y="0"/>
                </a:lnTo>
                <a:lnTo>
                  <a:pt x="9144000" y="2234436"/>
                </a:lnTo>
                <a:lnTo>
                  <a:pt x="0" y="2234436"/>
                </a:lnTo>
                <a:lnTo>
                  <a:pt x="0" y="0"/>
                </a:lnTo>
                <a:close/>
              </a:path>
            </a:pathLst>
          </a:custGeom>
          <a:blipFill>
            <a:blip r:embed="rId5"/>
            <a:stretch>
              <a:fillRect/>
            </a:stretch>
          </a:blipFill>
        </p:spPr>
        <p:txBody>
          <a:bodyPr/>
          <a:lstStyle/>
          <a:p>
            <a:endParaRPr lang="en-GB"/>
          </a:p>
        </p:txBody>
      </p:sp>
      <p:sp>
        <p:nvSpPr>
          <p:cNvPr id="6" name="Freeform 6"/>
          <p:cNvSpPr/>
          <p:nvPr/>
        </p:nvSpPr>
        <p:spPr>
          <a:xfrm>
            <a:off x="0" y="7376094"/>
            <a:ext cx="5515587" cy="2796454"/>
          </a:xfrm>
          <a:custGeom>
            <a:avLst/>
            <a:gdLst/>
            <a:ahLst/>
            <a:cxnLst/>
            <a:rect l="l" t="t" r="r" b="b"/>
            <a:pathLst>
              <a:path w="5515587" h="2796454">
                <a:moveTo>
                  <a:pt x="0" y="0"/>
                </a:moveTo>
                <a:lnTo>
                  <a:pt x="5515587" y="0"/>
                </a:lnTo>
                <a:lnTo>
                  <a:pt x="5515587" y="2796454"/>
                </a:lnTo>
                <a:lnTo>
                  <a:pt x="0" y="2796454"/>
                </a:lnTo>
                <a:lnTo>
                  <a:pt x="0" y="0"/>
                </a:lnTo>
                <a:close/>
              </a:path>
            </a:pathLst>
          </a:custGeom>
          <a:blipFill>
            <a:blip r:embed="rId6"/>
            <a:stretch>
              <a:fillRect/>
            </a:stretch>
          </a:blipFill>
        </p:spPr>
        <p:txBody>
          <a:bodyPr/>
          <a:lstStyle/>
          <a:p>
            <a:endParaRPr lang="en-GB"/>
          </a:p>
        </p:txBody>
      </p:sp>
    </p:spTree>
  </p:cSld>
  <p:clrMapOvr>
    <a:masterClrMapping/>
  </p:clrMapOvr>
  <p:transition>
    <p:wip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BF4EA"/>
        </a:solidFill>
        <a:effectLst/>
      </p:bgPr>
    </p:bg>
    <p:spTree>
      <p:nvGrpSpPr>
        <p:cNvPr id="1" name=""/>
        <p:cNvGrpSpPr/>
        <p:nvPr/>
      </p:nvGrpSpPr>
      <p:grpSpPr>
        <a:xfrm>
          <a:off x="0" y="0"/>
          <a:ext cx="0" cy="0"/>
          <a:chOff x="0" y="0"/>
          <a:chExt cx="0" cy="0"/>
        </a:xfrm>
      </p:grpSpPr>
      <p:grpSp>
        <p:nvGrpSpPr>
          <p:cNvPr id="2" name="Group 2"/>
          <p:cNvGrpSpPr/>
          <p:nvPr/>
        </p:nvGrpSpPr>
        <p:grpSpPr>
          <a:xfrm>
            <a:off x="-195419" y="7374864"/>
            <a:ext cx="18678839" cy="3094625"/>
            <a:chOff x="0" y="0"/>
            <a:chExt cx="4919530" cy="815045"/>
          </a:xfrm>
        </p:grpSpPr>
        <p:sp>
          <p:nvSpPr>
            <p:cNvPr id="3" name="Freeform 3"/>
            <p:cNvSpPr/>
            <p:nvPr/>
          </p:nvSpPr>
          <p:spPr>
            <a:xfrm>
              <a:off x="0" y="0"/>
              <a:ext cx="4919530" cy="815045"/>
            </a:xfrm>
            <a:custGeom>
              <a:avLst/>
              <a:gdLst/>
              <a:ahLst/>
              <a:cxnLst/>
              <a:rect l="l" t="t" r="r" b="b"/>
              <a:pathLst>
                <a:path w="4919530" h="815045">
                  <a:moveTo>
                    <a:pt x="0" y="0"/>
                  </a:moveTo>
                  <a:lnTo>
                    <a:pt x="4919530" y="0"/>
                  </a:lnTo>
                  <a:lnTo>
                    <a:pt x="4919530" y="815045"/>
                  </a:lnTo>
                  <a:lnTo>
                    <a:pt x="0" y="815045"/>
                  </a:lnTo>
                  <a:close/>
                </a:path>
              </a:pathLst>
            </a:custGeom>
            <a:solidFill>
              <a:srgbClr val="58BBC4"/>
            </a:solidFill>
            <a:ln cap="sq">
              <a:noFill/>
              <a:prstDash val="solid"/>
              <a:miter/>
            </a:ln>
          </p:spPr>
          <p:txBody>
            <a:bodyPr/>
            <a:lstStyle/>
            <a:p>
              <a:endParaRPr lang="en-GB"/>
            </a:p>
          </p:txBody>
        </p:sp>
        <p:sp>
          <p:nvSpPr>
            <p:cNvPr id="4" name="TextBox 4"/>
            <p:cNvSpPr txBox="1"/>
            <p:nvPr/>
          </p:nvSpPr>
          <p:spPr>
            <a:xfrm>
              <a:off x="0" y="-38100"/>
              <a:ext cx="4919530" cy="853145"/>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2618720" y="1107296"/>
            <a:ext cx="13050560" cy="8072407"/>
            <a:chOff x="0" y="0"/>
            <a:chExt cx="17400747" cy="10763210"/>
          </a:xfrm>
        </p:grpSpPr>
        <p:grpSp>
          <p:nvGrpSpPr>
            <p:cNvPr id="6" name="Group 6"/>
            <p:cNvGrpSpPr/>
            <p:nvPr/>
          </p:nvGrpSpPr>
          <p:grpSpPr>
            <a:xfrm>
              <a:off x="203200" y="203200"/>
              <a:ext cx="17197547" cy="10560010"/>
              <a:chOff x="0" y="0"/>
              <a:chExt cx="3397046" cy="2085928"/>
            </a:xfrm>
          </p:grpSpPr>
          <p:sp>
            <p:nvSpPr>
              <p:cNvPr id="7" name="Freeform 7"/>
              <p:cNvSpPr/>
              <p:nvPr/>
            </p:nvSpPr>
            <p:spPr>
              <a:xfrm>
                <a:off x="0" y="0"/>
                <a:ext cx="3397046" cy="2085928"/>
              </a:xfrm>
              <a:custGeom>
                <a:avLst/>
                <a:gdLst/>
                <a:ahLst/>
                <a:cxnLst/>
                <a:rect l="l" t="t" r="r" b="b"/>
                <a:pathLst>
                  <a:path w="3397046" h="2085928">
                    <a:moveTo>
                      <a:pt x="30612" y="0"/>
                    </a:moveTo>
                    <a:lnTo>
                      <a:pt x="3366434" y="0"/>
                    </a:lnTo>
                    <a:cubicBezTo>
                      <a:pt x="3383341" y="0"/>
                      <a:pt x="3397046" y="13705"/>
                      <a:pt x="3397046" y="30612"/>
                    </a:cubicBezTo>
                    <a:lnTo>
                      <a:pt x="3397046" y="2055316"/>
                    </a:lnTo>
                    <a:cubicBezTo>
                      <a:pt x="3397046" y="2072223"/>
                      <a:pt x="3383341" y="2085928"/>
                      <a:pt x="3366434" y="2085928"/>
                    </a:cubicBezTo>
                    <a:lnTo>
                      <a:pt x="30612" y="2085928"/>
                    </a:lnTo>
                    <a:cubicBezTo>
                      <a:pt x="13705" y="2085928"/>
                      <a:pt x="0" y="2072223"/>
                      <a:pt x="0" y="2055316"/>
                    </a:cubicBezTo>
                    <a:lnTo>
                      <a:pt x="0" y="30612"/>
                    </a:lnTo>
                    <a:cubicBezTo>
                      <a:pt x="0" y="13705"/>
                      <a:pt x="13705" y="0"/>
                      <a:pt x="30612" y="0"/>
                    </a:cubicBezTo>
                    <a:close/>
                  </a:path>
                </a:pathLst>
              </a:custGeom>
              <a:solidFill>
                <a:srgbClr val="A6A6A6"/>
              </a:solidFill>
              <a:ln cap="rnd">
                <a:noFill/>
                <a:prstDash val="solid"/>
                <a:round/>
              </a:ln>
            </p:spPr>
            <p:txBody>
              <a:bodyPr/>
              <a:lstStyle/>
              <a:p>
                <a:endParaRPr lang="en-GB"/>
              </a:p>
            </p:txBody>
          </p:sp>
          <p:sp>
            <p:nvSpPr>
              <p:cNvPr id="8" name="TextBox 8"/>
              <p:cNvSpPr txBox="1"/>
              <p:nvPr/>
            </p:nvSpPr>
            <p:spPr>
              <a:xfrm>
                <a:off x="0" y="-38100"/>
                <a:ext cx="3397046" cy="2124028"/>
              </a:xfrm>
              <a:prstGeom prst="rect">
                <a:avLst/>
              </a:prstGeom>
            </p:spPr>
            <p:txBody>
              <a:bodyPr lIns="50800" tIns="50800" rIns="50800" bIns="50800" rtlCol="0" anchor="ctr"/>
              <a:lstStyle/>
              <a:p>
                <a:pPr algn="ctr">
                  <a:lnSpc>
                    <a:spcPts val="2659"/>
                  </a:lnSpc>
                  <a:spcBef>
                    <a:spcPct val="0"/>
                  </a:spcBef>
                </a:pPr>
                <a:endParaRPr/>
              </a:p>
            </p:txBody>
          </p:sp>
        </p:grpSp>
        <p:grpSp>
          <p:nvGrpSpPr>
            <p:cNvPr id="9" name="Group 9"/>
            <p:cNvGrpSpPr/>
            <p:nvPr/>
          </p:nvGrpSpPr>
          <p:grpSpPr>
            <a:xfrm>
              <a:off x="0" y="0"/>
              <a:ext cx="17197547" cy="10560010"/>
              <a:chOff x="0" y="0"/>
              <a:chExt cx="3397046" cy="2085928"/>
            </a:xfrm>
          </p:grpSpPr>
          <p:sp>
            <p:nvSpPr>
              <p:cNvPr id="10" name="Freeform 10"/>
              <p:cNvSpPr/>
              <p:nvPr/>
            </p:nvSpPr>
            <p:spPr>
              <a:xfrm>
                <a:off x="0" y="0"/>
                <a:ext cx="3397046" cy="2085928"/>
              </a:xfrm>
              <a:custGeom>
                <a:avLst/>
                <a:gdLst/>
                <a:ahLst/>
                <a:cxnLst/>
                <a:rect l="l" t="t" r="r" b="b"/>
                <a:pathLst>
                  <a:path w="3397046" h="2085928">
                    <a:moveTo>
                      <a:pt x="30612" y="0"/>
                    </a:moveTo>
                    <a:lnTo>
                      <a:pt x="3366434" y="0"/>
                    </a:lnTo>
                    <a:cubicBezTo>
                      <a:pt x="3383341" y="0"/>
                      <a:pt x="3397046" y="13705"/>
                      <a:pt x="3397046" y="30612"/>
                    </a:cubicBezTo>
                    <a:lnTo>
                      <a:pt x="3397046" y="2055316"/>
                    </a:lnTo>
                    <a:cubicBezTo>
                      <a:pt x="3397046" y="2072223"/>
                      <a:pt x="3383341" y="2085928"/>
                      <a:pt x="3366434" y="2085928"/>
                    </a:cubicBezTo>
                    <a:lnTo>
                      <a:pt x="30612" y="2085928"/>
                    </a:lnTo>
                    <a:cubicBezTo>
                      <a:pt x="13705" y="2085928"/>
                      <a:pt x="0" y="2072223"/>
                      <a:pt x="0" y="2055316"/>
                    </a:cubicBezTo>
                    <a:lnTo>
                      <a:pt x="0" y="30612"/>
                    </a:lnTo>
                    <a:cubicBezTo>
                      <a:pt x="0" y="13705"/>
                      <a:pt x="13705" y="0"/>
                      <a:pt x="30612" y="0"/>
                    </a:cubicBezTo>
                    <a:close/>
                  </a:path>
                </a:pathLst>
              </a:custGeom>
              <a:solidFill>
                <a:srgbClr val="FFFFFF"/>
              </a:solidFill>
              <a:ln cap="rnd">
                <a:noFill/>
                <a:prstDash val="solid"/>
                <a:round/>
              </a:ln>
            </p:spPr>
            <p:txBody>
              <a:bodyPr/>
              <a:lstStyle/>
              <a:p>
                <a:endParaRPr lang="en-GB"/>
              </a:p>
            </p:txBody>
          </p:sp>
          <p:sp>
            <p:nvSpPr>
              <p:cNvPr id="11" name="TextBox 11"/>
              <p:cNvSpPr txBox="1"/>
              <p:nvPr/>
            </p:nvSpPr>
            <p:spPr>
              <a:xfrm>
                <a:off x="0" y="-38100"/>
                <a:ext cx="3397046" cy="2124028"/>
              </a:xfrm>
              <a:prstGeom prst="rect">
                <a:avLst/>
              </a:prstGeom>
            </p:spPr>
            <p:txBody>
              <a:bodyPr lIns="50800" tIns="50800" rIns="50800" bIns="50800" rtlCol="0" anchor="ctr"/>
              <a:lstStyle/>
              <a:p>
                <a:pPr algn="ctr">
                  <a:lnSpc>
                    <a:spcPts val="2659"/>
                  </a:lnSpc>
                  <a:spcBef>
                    <a:spcPct val="0"/>
                  </a:spcBef>
                </a:pPr>
                <a:endParaRPr/>
              </a:p>
            </p:txBody>
          </p:sp>
        </p:grpSp>
      </p:grpSp>
      <p:sp>
        <p:nvSpPr>
          <p:cNvPr id="12" name="TextBox 12"/>
          <p:cNvSpPr txBox="1"/>
          <p:nvPr/>
        </p:nvSpPr>
        <p:spPr>
          <a:xfrm>
            <a:off x="4244229" y="1278746"/>
            <a:ext cx="9088914" cy="1166494"/>
          </a:xfrm>
          <a:prstGeom prst="rect">
            <a:avLst/>
          </a:prstGeom>
        </p:spPr>
        <p:txBody>
          <a:bodyPr lIns="0" tIns="0" rIns="0" bIns="0" rtlCol="0" anchor="t">
            <a:spAutoFit/>
          </a:bodyPr>
          <a:lstStyle/>
          <a:p>
            <a:pPr algn="ctr">
              <a:lnSpc>
                <a:spcPts val="8799"/>
              </a:lnSpc>
            </a:pPr>
            <a:r>
              <a:rPr lang="en-US" sz="8799">
                <a:solidFill>
                  <a:srgbClr val="063A5B"/>
                </a:solidFill>
                <a:latin typeface="Lilita One"/>
                <a:ea typeface="Lilita One"/>
                <a:cs typeface="Lilita One"/>
                <a:sym typeface="Lilita One"/>
              </a:rPr>
              <a:t>RESULTS</a:t>
            </a:r>
          </a:p>
        </p:txBody>
      </p:sp>
      <p:sp>
        <p:nvSpPr>
          <p:cNvPr id="13" name="Freeform 13"/>
          <p:cNvSpPr/>
          <p:nvPr/>
        </p:nvSpPr>
        <p:spPr>
          <a:xfrm>
            <a:off x="13333143" y="358820"/>
            <a:ext cx="3271552" cy="2861121"/>
          </a:xfrm>
          <a:custGeom>
            <a:avLst/>
            <a:gdLst/>
            <a:ahLst/>
            <a:cxnLst/>
            <a:rect l="l" t="t" r="r" b="b"/>
            <a:pathLst>
              <a:path w="3271552" h="2861121">
                <a:moveTo>
                  <a:pt x="0" y="0"/>
                </a:moveTo>
                <a:lnTo>
                  <a:pt x="3271552" y="0"/>
                </a:lnTo>
                <a:lnTo>
                  <a:pt x="3271552" y="2861121"/>
                </a:lnTo>
                <a:lnTo>
                  <a:pt x="0" y="286112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4" name="TextBox 14"/>
          <p:cNvSpPr txBox="1"/>
          <p:nvPr/>
        </p:nvSpPr>
        <p:spPr>
          <a:xfrm>
            <a:off x="2618720" y="3162791"/>
            <a:ext cx="12583142" cy="5314950"/>
          </a:xfrm>
          <a:prstGeom prst="rect">
            <a:avLst/>
          </a:prstGeom>
        </p:spPr>
        <p:txBody>
          <a:bodyPr lIns="0" tIns="0" rIns="0" bIns="0" rtlCol="0" anchor="t">
            <a:spAutoFit/>
          </a:bodyPr>
          <a:lstStyle/>
          <a:p>
            <a:pPr algn="ctr">
              <a:lnSpc>
                <a:spcPts val="4200"/>
              </a:lnSpc>
              <a:spcBef>
                <a:spcPct val="0"/>
              </a:spcBef>
            </a:pPr>
            <a:r>
              <a:rPr lang="en-US" sz="3000" dirty="0">
                <a:solidFill>
                  <a:srgbClr val="063A5B"/>
                </a:solidFill>
                <a:latin typeface="Montserrat"/>
                <a:ea typeface="Montserrat"/>
                <a:cs typeface="Montserrat"/>
                <a:sym typeface="Montserrat"/>
              </a:rPr>
              <a:t>If you gave an email address when you registered, your Kent Test result will be emailed to you on Thursday 15 October 2026. They can only send the results to the email address used to register your child.</a:t>
            </a:r>
          </a:p>
          <a:p>
            <a:pPr algn="ctr">
              <a:lnSpc>
                <a:spcPts val="4200"/>
              </a:lnSpc>
              <a:spcBef>
                <a:spcPct val="0"/>
              </a:spcBef>
            </a:pPr>
            <a:endParaRPr lang="en-US" sz="3000" dirty="0">
              <a:solidFill>
                <a:srgbClr val="063A5B"/>
              </a:solidFill>
              <a:latin typeface="Montserrat"/>
              <a:ea typeface="Montserrat"/>
              <a:cs typeface="Montserrat"/>
              <a:sym typeface="Montserrat"/>
            </a:endParaRPr>
          </a:p>
          <a:p>
            <a:pPr algn="ctr">
              <a:lnSpc>
                <a:spcPts val="4200"/>
              </a:lnSpc>
              <a:spcBef>
                <a:spcPct val="0"/>
              </a:spcBef>
            </a:pPr>
            <a:r>
              <a:rPr lang="en-US" sz="3000" dirty="0">
                <a:solidFill>
                  <a:srgbClr val="063A5B"/>
                </a:solidFill>
                <a:latin typeface="Montserrat"/>
                <a:ea typeface="Montserrat"/>
                <a:cs typeface="Montserrat"/>
                <a:sym typeface="Montserrat"/>
              </a:rPr>
              <a:t>If you did not give an email address, they will post your child’s result to you on results day by first class post. If you have not received it, you can ask your child’s primary school for their test scores the day after results go out.</a:t>
            </a:r>
          </a:p>
          <a:p>
            <a:pPr algn="ctr">
              <a:lnSpc>
                <a:spcPts val="4200"/>
              </a:lnSpc>
              <a:spcBef>
                <a:spcPct val="0"/>
              </a:spcBef>
            </a:pPr>
            <a:endParaRPr lang="en-US" sz="3000" dirty="0">
              <a:solidFill>
                <a:srgbClr val="063A5B"/>
              </a:solidFill>
              <a:latin typeface="Montserrat"/>
              <a:ea typeface="Montserrat"/>
              <a:cs typeface="Montserrat"/>
              <a:sym typeface="Montserrat"/>
            </a:endParaRPr>
          </a:p>
        </p:txBody>
      </p:sp>
    </p:spTree>
  </p:cSld>
  <p:clrMapOvr>
    <a:masterClrMapping/>
  </p:clrMapOvr>
  <p:transition>
    <p:wipe/>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BF4EA"/>
        </a:solidFill>
        <a:effectLst/>
      </p:bgPr>
    </p:bg>
    <p:spTree>
      <p:nvGrpSpPr>
        <p:cNvPr id="1" name=""/>
        <p:cNvGrpSpPr/>
        <p:nvPr/>
      </p:nvGrpSpPr>
      <p:grpSpPr>
        <a:xfrm>
          <a:off x="0" y="0"/>
          <a:ext cx="0" cy="0"/>
          <a:chOff x="0" y="0"/>
          <a:chExt cx="0" cy="0"/>
        </a:xfrm>
      </p:grpSpPr>
      <p:grpSp>
        <p:nvGrpSpPr>
          <p:cNvPr id="2" name="Group 2"/>
          <p:cNvGrpSpPr/>
          <p:nvPr/>
        </p:nvGrpSpPr>
        <p:grpSpPr>
          <a:xfrm>
            <a:off x="-195419" y="7374864"/>
            <a:ext cx="18678839" cy="3094625"/>
            <a:chOff x="0" y="0"/>
            <a:chExt cx="4919530" cy="815045"/>
          </a:xfrm>
        </p:grpSpPr>
        <p:sp>
          <p:nvSpPr>
            <p:cNvPr id="3" name="Freeform 3"/>
            <p:cNvSpPr/>
            <p:nvPr/>
          </p:nvSpPr>
          <p:spPr>
            <a:xfrm>
              <a:off x="0" y="0"/>
              <a:ext cx="4919530" cy="815045"/>
            </a:xfrm>
            <a:custGeom>
              <a:avLst/>
              <a:gdLst/>
              <a:ahLst/>
              <a:cxnLst/>
              <a:rect l="l" t="t" r="r" b="b"/>
              <a:pathLst>
                <a:path w="4919530" h="815045">
                  <a:moveTo>
                    <a:pt x="0" y="0"/>
                  </a:moveTo>
                  <a:lnTo>
                    <a:pt x="4919530" y="0"/>
                  </a:lnTo>
                  <a:lnTo>
                    <a:pt x="4919530" y="815045"/>
                  </a:lnTo>
                  <a:lnTo>
                    <a:pt x="0" y="815045"/>
                  </a:lnTo>
                  <a:close/>
                </a:path>
              </a:pathLst>
            </a:custGeom>
            <a:solidFill>
              <a:srgbClr val="58BBC4"/>
            </a:solidFill>
            <a:ln cap="sq">
              <a:noFill/>
              <a:prstDash val="solid"/>
              <a:miter/>
            </a:ln>
          </p:spPr>
          <p:txBody>
            <a:bodyPr/>
            <a:lstStyle/>
            <a:p>
              <a:endParaRPr lang="en-GB"/>
            </a:p>
          </p:txBody>
        </p:sp>
        <p:sp>
          <p:nvSpPr>
            <p:cNvPr id="4" name="TextBox 4"/>
            <p:cNvSpPr txBox="1"/>
            <p:nvPr/>
          </p:nvSpPr>
          <p:spPr>
            <a:xfrm>
              <a:off x="0" y="-38100"/>
              <a:ext cx="4919530" cy="853145"/>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87217" y="1107296"/>
            <a:ext cx="18100783" cy="8072407"/>
            <a:chOff x="0" y="0"/>
            <a:chExt cx="24134377" cy="10763210"/>
          </a:xfrm>
        </p:grpSpPr>
        <p:grpSp>
          <p:nvGrpSpPr>
            <p:cNvPr id="6" name="Group 6"/>
            <p:cNvGrpSpPr/>
            <p:nvPr/>
          </p:nvGrpSpPr>
          <p:grpSpPr>
            <a:xfrm>
              <a:off x="281833" y="203200"/>
              <a:ext cx="23852544" cy="10560010"/>
              <a:chOff x="0" y="0"/>
              <a:chExt cx="4711614" cy="2085928"/>
            </a:xfrm>
          </p:grpSpPr>
          <p:sp>
            <p:nvSpPr>
              <p:cNvPr id="7" name="Freeform 7"/>
              <p:cNvSpPr/>
              <p:nvPr/>
            </p:nvSpPr>
            <p:spPr>
              <a:xfrm>
                <a:off x="0" y="0"/>
                <a:ext cx="4711614" cy="2085928"/>
              </a:xfrm>
              <a:custGeom>
                <a:avLst/>
                <a:gdLst/>
                <a:ahLst/>
                <a:cxnLst/>
                <a:rect l="l" t="t" r="r" b="b"/>
                <a:pathLst>
                  <a:path w="4711614" h="2085928">
                    <a:moveTo>
                      <a:pt x="22071" y="0"/>
                    </a:moveTo>
                    <a:lnTo>
                      <a:pt x="4689542" y="0"/>
                    </a:lnTo>
                    <a:cubicBezTo>
                      <a:pt x="4701732" y="0"/>
                      <a:pt x="4711614" y="9882"/>
                      <a:pt x="4711614" y="22071"/>
                    </a:cubicBezTo>
                    <a:lnTo>
                      <a:pt x="4711614" y="2063857"/>
                    </a:lnTo>
                    <a:cubicBezTo>
                      <a:pt x="4711614" y="2076046"/>
                      <a:pt x="4701732" y="2085928"/>
                      <a:pt x="4689542" y="2085928"/>
                    </a:cubicBezTo>
                    <a:lnTo>
                      <a:pt x="22071" y="2085928"/>
                    </a:lnTo>
                    <a:cubicBezTo>
                      <a:pt x="9882" y="2085928"/>
                      <a:pt x="0" y="2076046"/>
                      <a:pt x="0" y="2063857"/>
                    </a:cubicBezTo>
                    <a:lnTo>
                      <a:pt x="0" y="22071"/>
                    </a:lnTo>
                    <a:cubicBezTo>
                      <a:pt x="0" y="9882"/>
                      <a:pt x="9882" y="0"/>
                      <a:pt x="22071" y="0"/>
                    </a:cubicBezTo>
                    <a:close/>
                  </a:path>
                </a:pathLst>
              </a:custGeom>
              <a:solidFill>
                <a:srgbClr val="A6A6A6"/>
              </a:solidFill>
              <a:ln cap="rnd">
                <a:noFill/>
                <a:prstDash val="solid"/>
                <a:round/>
              </a:ln>
            </p:spPr>
            <p:txBody>
              <a:bodyPr/>
              <a:lstStyle/>
              <a:p>
                <a:endParaRPr lang="en-GB"/>
              </a:p>
            </p:txBody>
          </p:sp>
          <p:sp>
            <p:nvSpPr>
              <p:cNvPr id="8" name="TextBox 8"/>
              <p:cNvSpPr txBox="1"/>
              <p:nvPr/>
            </p:nvSpPr>
            <p:spPr>
              <a:xfrm>
                <a:off x="0" y="-38100"/>
                <a:ext cx="4711614" cy="2124028"/>
              </a:xfrm>
              <a:prstGeom prst="rect">
                <a:avLst/>
              </a:prstGeom>
            </p:spPr>
            <p:txBody>
              <a:bodyPr lIns="50800" tIns="50800" rIns="50800" bIns="50800" rtlCol="0" anchor="ctr"/>
              <a:lstStyle/>
              <a:p>
                <a:pPr algn="ctr">
                  <a:lnSpc>
                    <a:spcPts val="2659"/>
                  </a:lnSpc>
                  <a:spcBef>
                    <a:spcPct val="0"/>
                  </a:spcBef>
                </a:pPr>
                <a:endParaRPr/>
              </a:p>
            </p:txBody>
          </p:sp>
        </p:grpSp>
        <p:grpSp>
          <p:nvGrpSpPr>
            <p:cNvPr id="9" name="Group 9"/>
            <p:cNvGrpSpPr/>
            <p:nvPr/>
          </p:nvGrpSpPr>
          <p:grpSpPr>
            <a:xfrm>
              <a:off x="0" y="0"/>
              <a:ext cx="23852544" cy="10560010"/>
              <a:chOff x="0" y="0"/>
              <a:chExt cx="4711614" cy="2085928"/>
            </a:xfrm>
          </p:grpSpPr>
          <p:sp>
            <p:nvSpPr>
              <p:cNvPr id="10" name="Freeform 10"/>
              <p:cNvSpPr/>
              <p:nvPr/>
            </p:nvSpPr>
            <p:spPr>
              <a:xfrm>
                <a:off x="0" y="0"/>
                <a:ext cx="4711614" cy="2085928"/>
              </a:xfrm>
              <a:custGeom>
                <a:avLst/>
                <a:gdLst/>
                <a:ahLst/>
                <a:cxnLst/>
                <a:rect l="l" t="t" r="r" b="b"/>
                <a:pathLst>
                  <a:path w="4711614" h="2085928">
                    <a:moveTo>
                      <a:pt x="22071" y="0"/>
                    </a:moveTo>
                    <a:lnTo>
                      <a:pt x="4689542" y="0"/>
                    </a:lnTo>
                    <a:cubicBezTo>
                      <a:pt x="4701732" y="0"/>
                      <a:pt x="4711614" y="9882"/>
                      <a:pt x="4711614" y="22071"/>
                    </a:cubicBezTo>
                    <a:lnTo>
                      <a:pt x="4711614" y="2063857"/>
                    </a:lnTo>
                    <a:cubicBezTo>
                      <a:pt x="4711614" y="2076046"/>
                      <a:pt x="4701732" y="2085928"/>
                      <a:pt x="4689542" y="2085928"/>
                    </a:cubicBezTo>
                    <a:lnTo>
                      <a:pt x="22071" y="2085928"/>
                    </a:lnTo>
                    <a:cubicBezTo>
                      <a:pt x="9882" y="2085928"/>
                      <a:pt x="0" y="2076046"/>
                      <a:pt x="0" y="2063857"/>
                    </a:cubicBezTo>
                    <a:lnTo>
                      <a:pt x="0" y="22071"/>
                    </a:lnTo>
                    <a:cubicBezTo>
                      <a:pt x="0" y="9882"/>
                      <a:pt x="9882" y="0"/>
                      <a:pt x="22071" y="0"/>
                    </a:cubicBezTo>
                    <a:close/>
                  </a:path>
                </a:pathLst>
              </a:custGeom>
              <a:solidFill>
                <a:srgbClr val="FFFFFF"/>
              </a:solidFill>
              <a:ln cap="rnd">
                <a:noFill/>
                <a:prstDash val="solid"/>
                <a:round/>
              </a:ln>
            </p:spPr>
            <p:txBody>
              <a:bodyPr/>
              <a:lstStyle/>
              <a:p>
                <a:endParaRPr lang="en-GB"/>
              </a:p>
            </p:txBody>
          </p:sp>
          <p:sp>
            <p:nvSpPr>
              <p:cNvPr id="11" name="TextBox 11"/>
              <p:cNvSpPr txBox="1"/>
              <p:nvPr/>
            </p:nvSpPr>
            <p:spPr>
              <a:xfrm>
                <a:off x="0" y="-38100"/>
                <a:ext cx="4711614" cy="2124028"/>
              </a:xfrm>
              <a:prstGeom prst="rect">
                <a:avLst/>
              </a:prstGeom>
            </p:spPr>
            <p:txBody>
              <a:bodyPr lIns="50800" tIns="50800" rIns="50800" bIns="50800" rtlCol="0" anchor="ctr"/>
              <a:lstStyle/>
              <a:p>
                <a:pPr algn="ctr">
                  <a:lnSpc>
                    <a:spcPts val="2659"/>
                  </a:lnSpc>
                  <a:spcBef>
                    <a:spcPct val="0"/>
                  </a:spcBef>
                </a:pPr>
                <a:endParaRPr/>
              </a:p>
            </p:txBody>
          </p:sp>
        </p:grpSp>
      </p:grpSp>
      <p:sp>
        <p:nvSpPr>
          <p:cNvPr id="12" name="TextBox 12"/>
          <p:cNvSpPr txBox="1"/>
          <p:nvPr/>
        </p:nvSpPr>
        <p:spPr>
          <a:xfrm>
            <a:off x="4244229" y="1278746"/>
            <a:ext cx="9088914" cy="1166494"/>
          </a:xfrm>
          <a:prstGeom prst="rect">
            <a:avLst/>
          </a:prstGeom>
        </p:spPr>
        <p:txBody>
          <a:bodyPr lIns="0" tIns="0" rIns="0" bIns="0" rtlCol="0" anchor="t">
            <a:spAutoFit/>
          </a:bodyPr>
          <a:lstStyle/>
          <a:p>
            <a:pPr algn="ctr">
              <a:lnSpc>
                <a:spcPts val="8799"/>
              </a:lnSpc>
            </a:pPr>
            <a:r>
              <a:rPr lang="en-US" sz="8799">
                <a:solidFill>
                  <a:srgbClr val="063A5B"/>
                </a:solidFill>
                <a:latin typeface="Lilita One"/>
                <a:ea typeface="Lilita One"/>
                <a:cs typeface="Lilita One"/>
                <a:sym typeface="Lilita One"/>
              </a:rPr>
              <a:t>SCORES</a:t>
            </a:r>
          </a:p>
        </p:txBody>
      </p:sp>
      <p:sp>
        <p:nvSpPr>
          <p:cNvPr id="13" name="Freeform 13"/>
          <p:cNvSpPr/>
          <p:nvPr/>
        </p:nvSpPr>
        <p:spPr>
          <a:xfrm>
            <a:off x="14806072" y="0"/>
            <a:ext cx="3271552" cy="2861121"/>
          </a:xfrm>
          <a:custGeom>
            <a:avLst/>
            <a:gdLst/>
            <a:ahLst/>
            <a:cxnLst/>
            <a:rect l="l" t="t" r="r" b="b"/>
            <a:pathLst>
              <a:path w="3271552" h="2861121">
                <a:moveTo>
                  <a:pt x="0" y="0"/>
                </a:moveTo>
                <a:lnTo>
                  <a:pt x="3271552" y="0"/>
                </a:lnTo>
                <a:lnTo>
                  <a:pt x="3271552" y="2861121"/>
                </a:lnTo>
                <a:lnTo>
                  <a:pt x="0" y="286112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4" name="TextBox 14"/>
          <p:cNvSpPr txBox="1"/>
          <p:nvPr/>
        </p:nvSpPr>
        <p:spPr>
          <a:xfrm>
            <a:off x="685800" y="2388091"/>
            <a:ext cx="16573500" cy="5885137"/>
          </a:xfrm>
          <a:prstGeom prst="rect">
            <a:avLst/>
          </a:prstGeom>
        </p:spPr>
        <p:txBody>
          <a:bodyPr wrap="square" lIns="0" tIns="0" rIns="0" bIns="0" rtlCol="0" anchor="t">
            <a:spAutoFit/>
          </a:bodyPr>
          <a:lstStyle/>
          <a:p>
            <a:pPr algn="ctr">
              <a:lnSpc>
                <a:spcPts val="4200"/>
              </a:lnSpc>
              <a:spcBef>
                <a:spcPct val="0"/>
              </a:spcBef>
            </a:pPr>
            <a:r>
              <a:rPr lang="en-US" sz="3000" dirty="0">
                <a:solidFill>
                  <a:srgbClr val="063A5B"/>
                </a:solidFill>
                <a:latin typeface="Montserrat"/>
                <a:ea typeface="Montserrat"/>
                <a:cs typeface="Montserrat"/>
                <a:sym typeface="Montserrat"/>
              </a:rPr>
              <a:t>Your child will get 3 </a:t>
            </a:r>
            <a:r>
              <a:rPr lang="en-US" sz="3000" dirty="0" err="1">
                <a:solidFill>
                  <a:srgbClr val="063A5B"/>
                </a:solidFill>
                <a:latin typeface="Montserrat"/>
                <a:ea typeface="Montserrat"/>
                <a:cs typeface="Montserrat"/>
                <a:sym typeface="Montserrat"/>
              </a:rPr>
              <a:t>standardised</a:t>
            </a:r>
            <a:r>
              <a:rPr lang="en-US" sz="3000" dirty="0">
                <a:solidFill>
                  <a:srgbClr val="063A5B"/>
                </a:solidFill>
                <a:latin typeface="Montserrat"/>
                <a:ea typeface="Montserrat"/>
                <a:cs typeface="Montserrat"/>
                <a:sym typeface="Montserrat"/>
              </a:rPr>
              <a:t> scores, one for English, one for </a:t>
            </a:r>
            <a:r>
              <a:rPr lang="en-US" sz="3000" dirty="0" err="1">
                <a:solidFill>
                  <a:srgbClr val="063A5B"/>
                </a:solidFill>
                <a:latin typeface="Montserrat"/>
                <a:ea typeface="Montserrat"/>
                <a:cs typeface="Montserrat"/>
                <a:sym typeface="Montserrat"/>
              </a:rPr>
              <a:t>maths</a:t>
            </a:r>
            <a:r>
              <a:rPr lang="en-US" sz="3000" dirty="0">
                <a:solidFill>
                  <a:srgbClr val="063A5B"/>
                </a:solidFill>
                <a:latin typeface="Montserrat"/>
                <a:ea typeface="Montserrat"/>
                <a:cs typeface="Montserrat"/>
                <a:sym typeface="Montserrat"/>
              </a:rPr>
              <a:t> and one for reasoning, and a total (aggregate) score.</a:t>
            </a:r>
          </a:p>
          <a:p>
            <a:pPr algn="ctr">
              <a:lnSpc>
                <a:spcPts val="4200"/>
              </a:lnSpc>
              <a:spcBef>
                <a:spcPct val="0"/>
              </a:spcBef>
            </a:pPr>
            <a:endParaRPr lang="en-US" sz="3000" dirty="0">
              <a:solidFill>
                <a:srgbClr val="063A5B"/>
              </a:solidFill>
              <a:latin typeface="Montserrat"/>
              <a:ea typeface="Montserrat"/>
              <a:cs typeface="Montserrat"/>
              <a:sym typeface="Montserrat"/>
            </a:endParaRPr>
          </a:p>
          <a:p>
            <a:pPr algn="ctr">
              <a:lnSpc>
                <a:spcPts val="4200"/>
              </a:lnSpc>
              <a:spcBef>
                <a:spcPct val="0"/>
              </a:spcBef>
            </a:pPr>
            <a:r>
              <a:rPr lang="en-US" sz="3000" dirty="0" err="1">
                <a:solidFill>
                  <a:srgbClr val="063A5B"/>
                </a:solidFill>
                <a:latin typeface="Montserrat"/>
                <a:ea typeface="Montserrat"/>
                <a:cs typeface="Montserrat"/>
                <a:sym typeface="Montserrat"/>
              </a:rPr>
              <a:t>Standardisation</a:t>
            </a:r>
            <a:r>
              <a:rPr lang="en-US" sz="3000" dirty="0">
                <a:solidFill>
                  <a:srgbClr val="063A5B"/>
                </a:solidFill>
                <a:latin typeface="Montserrat"/>
                <a:ea typeface="Montserrat"/>
                <a:cs typeface="Montserrat"/>
                <a:sym typeface="Montserrat"/>
              </a:rPr>
              <a:t> is a statistical process which compares your child's performance with the average performance of other children in each test. A slight adjustment is made to take account of each child's age so that the youngest are not at a disadvantage.</a:t>
            </a:r>
          </a:p>
          <a:p>
            <a:pPr algn="ctr">
              <a:lnSpc>
                <a:spcPts val="4200"/>
              </a:lnSpc>
              <a:spcBef>
                <a:spcPct val="0"/>
              </a:spcBef>
            </a:pPr>
            <a:endParaRPr lang="en-US" sz="3000" dirty="0">
              <a:solidFill>
                <a:srgbClr val="063A5B"/>
              </a:solidFill>
              <a:latin typeface="Montserrat"/>
              <a:ea typeface="Montserrat"/>
              <a:cs typeface="Montserrat"/>
              <a:sym typeface="Montserrat"/>
            </a:endParaRPr>
          </a:p>
          <a:p>
            <a:pPr algn="ctr">
              <a:lnSpc>
                <a:spcPts val="4200"/>
              </a:lnSpc>
              <a:spcBef>
                <a:spcPct val="0"/>
              </a:spcBef>
            </a:pPr>
            <a:r>
              <a:rPr lang="en-US" sz="3000" dirty="0">
                <a:solidFill>
                  <a:srgbClr val="063A5B"/>
                </a:solidFill>
                <a:latin typeface="Montserrat"/>
                <a:ea typeface="Montserrat"/>
                <a:cs typeface="Montserrat"/>
                <a:sym typeface="Montserrat"/>
              </a:rPr>
              <a:t>Last year, to be given a grammar school assessment, children needed a total score of 332 or more, with no single score lower than 108. Test scores range from 69 to 141. The highest possible total score is 423.</a:t>
            </a:r>
          </a:p>
          <a:p>
            <a:pPr algn="ctr">
              <a:lnSpc>
                <a:spcPts val="4200"/>
              </a:lnSpc>
              <a:spcBef>
                <a:spcPct val="0"/>
              </a:spcBef>
            </a:pPr>
            <a:r>
              <a:rPr lang="en-US" sz="3000" dirty="0">
                <a:solidFill>
                  <a:srgbClr val="063A5B"/>
                </a:solidFill>
                <a:latin typeface="Montserrat"/>
                <a:ea typeface="Montserrat"/>
                <a:cs typeface="Montserrat"/>
                <a:sym typeface="Montserrat"/>
              </a:rPr>
              <a:t>The grammar school threshold for 2026 will be available in October 2026.</a:t>
            </a:r>
          </a:p>
        </p:txBody>
      </p:sp>
    </p:spTree>
  </p:cSld>
  <p:clrMapOvr>
    <a:masterClrMapping/>
  </p:clrMapOvr>
  <p:transition>
    <p:wip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BF4EA"/>
        </a:solidFill>
        <a:effectLst/>
      </p:bgPr>
    </p:bg>
    <p:spTree>
      <p:nvGrpSpPr>
        <p:cNvPr id="1" name=""/>
        <p:cNvGrpSpPr/>
        <p:nvPr/>
      </p:nvGrpSpPr>
      <p:grpSpPr>
        <a:xfrm>
          <a:off x="0" y="0"/>
          <a:ext cx="0" cy="0"/>
          <a:chOff x="0" y="0"/>
          <a:chExt cx="0" cy="0"/>
        </a:xfrm>
      </p:grpSpPr>
      <p:grpSp>
        <p:nvGrpSpPr>
          <p:cNvPr id="2" name="Group 2"/>
          <p:cNvGrpSpPr/>
          <p:nvPr/>
        </p:nvGrpSpPr>
        <p:grpSpPr>
          <a:xfrm>
            <a:off x="1695059" y="1805636"/>
            <a:ext cx="14954585" cy="7191451"/>
            <a:chOff x="0" y="0"/>
            <a:chExt cx="19939447" cy="9588601"/>
          </a:xfrm>
        </p:grpSpPr>
        <p:grpSp>
          <p:nvGrpSpPr>
            <p:cNvPr id="3" name="Group 3"/>
            <p:cNvGrpSpPr/>
            <p:nvPr/>
          </p:nvGrpSpPr>
          <p:grpSpPr>
            <a:xfrm>
              <a:off x="289349" y="222103"/>
              <a:ext cx="19650098" cy="9366499"/>
              <a:chOff x="0" y="0"/>
              <a:chExt cx="3881501" cy="1850173"/>
            </a:xfrm>
          </p:grpSpPr>
          <p:sp>
            <p:nvSpPr>
              <p:cNvPr id="4" name="Freeform 4"/>
              <p:cNvSpPr/>
              <p:nvPr/>
            </p:nvSpPr>
            <p:spPr>
              <a:xfrm>
                <a:off x="0" y="0"/>
                <a:ext cx="3881501" cy="1850173"/>
              </a:xfrm>
              <a:custGeom>
                <a:avLst/>
                <a:gdLst/>
                <a:ahLst/>
                <a:cxnLst/>
                <a:rect l="l" t="t" r="r" b="b"/>
                <a:pathLst>
                  <a:path w="3881501" h="1850173">
                    <a:moveTo>
                      <a:pt x="26791" y="0"/>
                    </a:moveTo>
                    <a:lnTo>
                      <a:pt x="3854709" y="0"/>
                    </a:lnTo>
                    <a:cubicBezTo>
                      <a:pt x="3861815" y="0"/>
                      <a:pt x="3868629" y="2823"/>
                      <a:pt x="3873654" y="7847"/>
                    </a:cubicBezTo>
                    <a:cubicBezTo>
                      <a:pt x="3878678" y="12871"/>
                      <a:pt x="3881501" y="19686"/>
                      <a:pt x="3881501" y="26791"/>
                    </a:cubicBezTo>
                    <a:lnTo>
                      <a:pt x="3881501" y="1823381"/>
                    </a:lnTo>
                    <a:cubicBezTo>
                      <a:pt x="3881501" y="1830487"/>
                      <a:pt x="3878678" y="1837301"/>
                      <a:pt x="3873654" y="1842326"/>
                    </a:cubicBezTo>
                    <a:cubicBezTo>
                      <a:pt x="3868629" y="1847350"/>
                      <a:pt x="3861815" y="1850173"/>
                      <a:pt x="3854709" y="1850173"/>
                    </a:cubicBezTo>
                    <a:lnTo>
                      <a:pt x="26791" y="1850173"/>
                    </a:lnTo>
                    <a:cubicBezTo>
                      <a:pt x="19686" y="1850173"/>
                      <a:pt x="12871" y="1847350"/>
                      <a:pt x="7847" y="1842326"/>
                    </a:cubicBezTo>
                    <a:cubicBezTo>
                      <a:pt x="2823" y="1837301"/>
                      <a:pt x="0" y="1830487"/>
                      <a:pt x="0" y="1823381"/>
                    </a:cubicBezTo>
                    <a:lnTo>
                      <a:pt x="0" y="26791"/>
                    </a:lnTo>
                    <a:cubicBezTo>
                      <a:pt x="0" y="19686"/>
                      <a:pt x="2823" y="12871"/>
                      <a:pt x="7847" y="7847"/>
                    </a:cubicBezTo>
                    <a:cubicBezTo>
                      <a:pt x="12871" y="2823"/>
                      <a:pt x="19686" y="0"/>
                      <a:pt x="26791" y="0"/>
                    </a:cubicBezTo>
                    <a:close/>
                  </a:path>
                </a:pathLst>
              </a:custGeom>
              <a:solidFill>
                <a:srgbClr val="A6A6A6"/>
              </a:solidFill>
              <a:ln cap="rnd">
                <a:noFill/>
                <a:prstDash val="solid"/>
                <a:round/>
              </a:ln>
            </p:spPr>
            <p:txBody>
              <a:bodyPr/>
              <a:lstStyle/>
              <a:p>
                <a:endParaRPr lang="en-GB"/>
              </a:p>
            </p:txBody>
          </p:sp>
          <p:sp>
            <p:nvSpPr>
              <p:cNvPr id="5" name="TextBox 5"/>
              <p:cNvSpPr txBox="1"/>
              <p:nvPr/>
            </p:nvSpPr>
            <p:spPr>
              <a:xfrm>
                <a:off x="0" y="-38100"/>
                <a:ext cx="3881501" cy="1888273"/>
              </a:xfrm>
              <a:prstGeom prst="rect">
                <a:avLst/>
              </a:prstGeom>
            </p:spPr>
            <p:txBody>
              <a:bodyPr lIns="50800" tIns="50800" rIns="50800" bIns="50800" rtlCol="0" anchor="ctr"/>
              <a:lstStyle/>
              <a:p>
                <a:pPr algn="ctr">
                  <a:lnSpc>
                    <a:spcPts val="2659"/>
                  </a:lnSpc>
                  <a:spcBef>
                    <a:spcPct val="0"/>
                  </a:spcBef>
                </a:pPr>
                <a:endParaRPr/>
              </a:p>
            </p:txBody>
          </p:sp>
        </p:grpSp>
        <p:grpSp>
          <p:nvGrpSpPr>
            <p:cNvPr id="6" name="Group 6"/>
            <p:cNvGrpSpPr/>
            <p:nvPr/>
          </p:nvGrpSpPr>
          <p:grpSpPr>
            <a:xfrm>
              <a:off x="0" y="0"/>
              <a:ext cx="19650098" cy="9366499"/>
              <a:chOff x="0" y="0"/>
              <a:chExt cx="3881501" cy="1850173"/>
            </a:xfrm>
          </p:grpSpPr>
          <p:sp>
            <p:nvSpPr>
              <p:cNvPr id="7" name="Freeform 7"/>
              <p:cNvSpPr/>
              <p:nvPr/>
            </p:nvSpPr>
            <p:spPr>
              <a:xfrm>
                <a:off x="0" y="0"/>
                <a:ext cx="3881501" cy="1850173"/>
              </a:xfrm>
              <a:custGeom>
                <a:avLst/>
                <a:gdLst/>
                <a:ahLst/>
                <a:cxnLst/>
                <a:rect l="l" t="t" r="r" b="b"/>
                <a:pathLst>
                  <a:path w="3881501" h="1850173">
                    <a:moveTo>
                      <a:pt x="26791" y="0"/>
                    </a:moveTo>
                    <a:lnTo>
                      <a:pt x="3854709" y="0"/>
                    </a:lnTo>
                    <a:cubicBezTo>
                      <a:pt x="3861815" y="0"/>
                      <a:pt x="3868629" y="2823"/>
                      <a:pt x="3873654" y="7847"/>
                    </a:cubicBezTo>
                    <a:cubicBezTo>
                      <a:pt x="3878678" y="12871"/>
                      <a:pt x="3881501" y="19686"/>
                      <a:pt x="3881501" y="26791"/>
                    </a:cubicBezTo>
                    <a:lnTo>
                      <a:pt x="3881501" y="1823381"/>
                    </a:lnTo>
                    <a:cubicBezTo>
                      <a:pt x="3881501" y="1830487"/>
                      <a:pt x="3878678" y="1837301"/>
                      <a:pt x="3873654" y="1842326"/>
                    </a:cubicBezTo>
                    <a:cubicBezTo>
                      <a:pt x="3868629" y="1847350"/>
                      <a:pt x="3861815" y="1850173"/>
                      <a:pt x="3854709" y="1850173"/>
                    </a:cubicBezTo>
                    <a:lnTo>
                      <a:pt x="26791" y="1850173"/>
                    </a:lnTo>
                    <a:cubicBezTo>
                      <a:pt x="19686" y="1850173"/>
                      <a:pt x="12871" y="1847350"/>
                      <a:pt x="7847" y="1842326"/>
                    </a:cubicBezTo>
                    <a:cubicBezTo>
                      <a:pt x="2823" y="1837301"/>
                      <a:pt x="0" y="1830487"/>
                      <a:pt x="0" y="1823381"/>
                    </a:cubicBezTo>
                    <a:lnTo>
                      <a:pt x="0" y="26791"/>
                    </a:lnTo>
                    <a:cubicBezTo>
                      <a:pt x="0" y="19686"/>
                      <a:pt x="2823" y="12871"/>
                      <a:pt x="7847" y="7847"/>
                    </a:cubicBezTo>
                    <a:cubicBezTo>
                      <a:pt x="12871" y="2823"/>
                      <a:pt x="19686" y="0"/>
                      <a:pt x="26791" y="0"/>
                    </a:cubicBezTo>
                    <a:close/>
                  </a:path>
                </a:pathLst>
              </a:custGeom>
              <a:solidFill>
                <a:srgbClr val="FFFFFF"/>
              </a:solidFill>
              <a:ln cap="rnd">
                <a:noFill/>
                <a:prstDash val="solid"/>
                <a:round/>
              </a:ln>
            </p:spPr>
            <p:txBody>
              <a:bodyPr/>
              <a:lstStyle/>
              <a:p>
                <a:endParaRPr lang="en-GB"/>
              </a:p>
            </p:txBody>
          </p:sp>
          <p:sp>
            <p:nvSpPr>
              <p:cNvPr id="8" name="TextBox 8"/>
              <p:cNvSpPr txBox="1"/>
              <p:nvPr/>
            </p:nvSpPr>
            <p:spPr>
              <a:xfrm>
                <a:off x="0" y="-38100"/>
                <a:ext cx="3881501" cy="1888273"/>
              </a:xfrm>
              <a:prstGeom prst="rect">
                <a:avLst/>
              </a:prstGeom>
            </p:spPr>
            <p:txBody>
              <a:bodyPr lIns="50800" tIns="50800" rIns="50800" bIns="50800" rtlCol="0" anchor="ctr"/>
              <a:lstStyle/>
              <a:p>
                <a:pPr algn="ctr">
                  <a:lnSpc>
                    <a:spcPts val="2659"/>
                  </a:lnSpc>
                  <a:spcBef>
                    <a:spcPct val="0"/>
                  </a:spcBef>
                </a:pPr>
                <a:endParaRPr/>
              </a:p>
            </p:txBody>
          </p:sp>
        </p:grpSp>
      </p:grpSp>
      <p:grpSp>
        <p:nvGrpSpPr>
          <p:cNvPr id="9" name="Group 9"/>
          <p:cNvGrpSpPr/>
          <p:nvPr/>
        </p:nvGrpSpPr>
        <p:grpSpPr>
          <a:xfrm>
            <a:off x="1695059" y="1289913"/>
            <a:ext cx="14954585" cy="1574140"/>
            <a:chOff x="0" y="0"/>
            <a:chExt cx="19939447" cy="2098854"/>
          </a:xfrm>
        </p:grpSpPr>
        <p:grpSp>
          <p:nvGrpSpPr>
            <p:cNvPr id="10" name="Group 10"/>
            <p:cNvGrpSpPr/>
            <p:nvPr/>
          </p:nvGrpSpPr>
          <p:grpSpPr>
            <a:xfrm>
              <a:off x="389675" y="213514"/>
              <a:ext cx="19549772" cy="1885339"/>
              <a:chOff x="0" y="0"/>
              <a:chExt cx="3861683" cy="372413"/>
            </a:xfrm>
          </p:grpSpPr>
          <p:sp>
            <p:nvSpPr>
              <p:cNvPr id="11" name="Freeform 11"/>
              <p:cNvSpPr/>
              <p:nvPr/>
            </p:nvSpPr>
            <p:spPr>
              <a:xfrm>
                <a:off x="0" y="0"/>
                <a:ext cx="3861683" cy="372413"/>
              </a:xfrm>
              <a:custGeom>
                <a:avLst/>
                <a:gdLst/>
                <a:ahLst/>
                <a:cxnLst/>
                <a:rect l="l" t="t" r="r" b="b"/>
                <a:pathLst>
                  <a:path w="3861683" h="372413">
                    <a:moveTo>
                      <a:pt x="26929" y="0"/>
                    </a:moveTo>
                    <a:lnTo>
                      <a:pt x="3834755" y="0"/>
                    </a:lnTo>
                    <a:cubicBezTo>
                      <a:pt x="3849627" y="0"/>
                      <a:pt x="3861683" y="12056"/>
                      <a:pt x="3861683" y="26929"/>
                    </a:cubicBezTo>
                    <a:lnTo>
                      <a:pt x="3861683" y="345484"/>
                    </a:lnTo>
                    <a:cubicBezTo>
                      <a:pt x="3861683" y="360356"/>
                      <a:pt x="3849627" y="372413"/>
                      <a:pt x="3834755" y="372413"/>
                    </a:cubicBezTo>
                    <a:lnTo>
                      <a:pt x="26929" y="372413"/>
                    </a:lnTo>
                    <a:cubicBezTo>
                      <a:pt x="12056" y="372413"/>
                      <a:pt x="0" y="360356"/>
                      <a:pt x="0" y="345484"/>
                    </a:cubicBezTo>
                    <a:lnTo>
                      <a:pt x="0" y="26929"/>
                    </a:lnTo>
                    <a:cubicBezTo>
                      <a:pt x="0" y="12056"/>
                      <a:pt x="12056" y="0"/>
                      <a:pt x="26929" y="0"/>
                    </a:cubicBezTo>
                    <a:close/>
                  </a:path>
                </a:pathLst>
              </a:custGeom>
              <a:solidFill>
                <a:srgbClr val="18608D"/>
              </a:solidFill>
              <a:ln cap="rnd">
                <a:noFill/>
                <a:prstDash val="solid"/>
                <a:round/>
              </a:ln>
            </p:spPr>
            <p:txBody>
              <a:bodyPr/>
              <a:lstStyle/>
              <a:p>
                <a:endParaRPr lang="en-GB"/>
              </a:p>
            </p:txBody>
          </p:sp>
          <p:sp>
            <p:nvSpPr>
              <p:cNvPr id="12" name="TextBox 12"/>
              <p:cNvSpPr txBox="1"/>
              <p:nvPr/>
            </p:nvSpPr>
            <p:spPr>
              <a:xfrm>
                <a:off x="0" y="-38100"/>
                <a:ext cx="3861683" cy="410513"/>
              </a:xfrm>
              <a:prstGeom prst="rect">
                <a:avLst/>
              </a:prstGeom>
            </p:spPr>
            <p:txBody>
              <a:bodyPr lIns="50800" tIns="50800" rIns="50800" bIns="50800" rtlCol="0" anchor="ctr"/>
              <a:lstStyle/>
              <a:p>
                <a:pPr algn="ctr">
                  <a:lnSpc>
                    <a:spcPts val="2659"/>
                  </a:lnSpc>
                  <a:spcBef>
                    <a:spcPct val="0"/>
                  </a:spcBef>
                </a:pPr>
                <a:endParaRPr/>
              </a:p>
            </p:txBody>
          </p:sp>
        </p:grpSp>
        <p:grpSp>
          <p:nvGrpSpPr>
            <p:cNvPr id="13" name="Group 13"/>
            <p:cNvGrpSpPr/>
            <p:nvPr/>
          </p:nvGrpSpPr>
          <p:grpSpPr>
            <a:xfrm>
              <a:off x="0" y="0"/>
              <a:ext cx="19650098" cy="1885339"/>
              <a:chOff x="0" y="0"/>
              <a:chExt cx="3881501" cy="372413"/>
            </a:xfrm>
          </p:grpSpPr>
          <p:sp>
            <p:nvSpPr>
              <p:cNvPr id="14" name="Freeform 14"/>
              <p:cNvSpPr/>
              <p:nvPr/>
            </p:nvSpPr>
            <p:spPr>
              <a:xfrm>
                <a:off x="0" y="0"/>
                <a:ext cx="3881501" cy="372413"/>
              </a:xfrm>
              <a:custGeom>
                <a:avLst/>
                <a:gdLst/>
                <a:ahLst/>
                <a:cxnLst/>
                <a:rect l="l" t="t" r="r" b="b"/>
                <a:pathLst>
                  <a:path w="3881501" h="372413">
                    <a:moveTo>
                      <a:pt x="26791" y="0"/>
                    </a:moveTo>
                    <a:lnTo>
                      <a:pt x="3854709" y="0"/>
                    </a:lnTo>
                    <a:cubicBezTo>
                      <a:pt x="3861815" y="0"/>
                      <a:pt x="3868629" y="2823"/>
                      <a:pt x="3873654" y="7847"/>
                    </a:cubicBezTo>
                    <a:cubicBezTo>
                      <a:pt x="3878678" y="12871"/>
                      <a:pt x="3881501" y="19686"/>
                      <a:pt x="3881501" y="26791"/>
                    </a:cubicBezTo>
                    <a:lnTo>
                      <a:pt x="3881501" y="345621"/>
                    </a:lnTo>
                    <a:cubicBezTo>
                      <a:pt x="3881501" y="352727"/>
                      <a:pt x="3878678" y="359541"/>
                      <a:pt x="3873654" y="364566"/>
                    </a:cubicBezTo>
                    <a:cubicBezTo>
                      <a:pt x="3868629" y="369590"/>
                      <a:pt x="3861815" y="372413"/>
                      <a:pt x="3854709" y="372413"/>
                    </a:cubicBezTo>
                    <a:lnTo>
                      <a:pt x="26791" y="372413"/>
                    </a:lnTo>
                    <a:cubicBezTo>
                      <a:pt x="19686" y="372413"/>
                      <a:pt x="12871" y="369590"/>
                      <a:pt x="7847" y="364566"/>
                    </a:cubicBezTo>
                    <a:cubicBezTo>
                      <a:pt x="2823" y="359541"/>
                      <a:pt x="0" y="352727"/>
                      <a:pt x="0" y="345621"/>
                    </a:cubicBezTo>
                    <a:lnTo>
                      <a:pt x="0" y="26791"/>
                    </a:lnTo>
                    <a:cubicBezTo>
                      <a:pt x="0" y="19686"/>
                      <a:pt x="2823" y="12871"/>
                      <a:pt x="7847" y="7847"/>
                    </a:cubicBezTo>
                    <a:cubicBezTo>
                      <a:pt x="12871" y="2823"/>
                      <a:pt x="19686" y="0"/>
                      <a:pt x="26791" y="0"/>
                    </a:cubicBezTo>
                    <a:close/>
                  </a:path>
                </a:pathLst>
              </a:custGeom>
              <a:solidFill>
                <a:srgbClr val="3794CF"/>
              </a:solidFill>
              <a:ln cap="rnd">
                <a:noFill/>
                <a:prstDash val="solid"/>
                <a:round/>
              </a:ln>
            </p:spPr>
            <p:txBody>
              <a:bodyPr/>
              <a:lstStyle/>
              <a:p>
                <a:endParaRPr lang="en-GB"/>
              </a:p>
            </p:txBody>
          </p:sp>
          <p:sp>
            <p:nvSpPr>
              <p:cNvPr id="15" name="TextBox 15"/>
              <p:cNvSpPr txBox="1"/>
              <p:nvPr/>
            </p:nvSpPr>
            <p:spPr>
              <a:xfrm>
                <a:off x="0" y="-38100"/>
                <a:ext cx="3881501" cy="410513"/>
              </a:xfrm>
              <a:prstGeom prst="rect">
                <a:avLst/>
              </a:prstGeom>
            </p:spPr>
            <p:txBody>
              <a:bodyPr lIns="50800" tIns="50800" rIns="50800" bIns="50800" rtlCol="0" anchor="ctr"/>
              <a:lstStyle/>
              <a:p>
                <a:pPr algn="ctr">
                  <a:lnSpc>
                    <a:spcPts val="2659"/>
                  </a:lnSpc>
                  <a:spcBef>
                    <a:spcPct val="0"/>
                  </a:spcBef>
                </a:pPr>
                <a:endParaRPr/>
              </a:p>
            </p:txBody>
          </p:sp>
        </p:grpSp>
      </p:grpSp>
      <p:sp>
        <p:nvSpPr>
          <p:cNvPr id="16" name="TextBox 16"/>
          <p:cNvSpPr txBox="1"/>
          <p:nvPr/>
        </p:nvSpPr>
        <p:spPr>
          <a:xfrm>
            <a:off x="1695059" y="1621631"/>
            <a:ext cx="14662329" cy="855345"/>
          </a:xfrm>
          <a:prstGeom prst="rect">
            <a:avLst/>
          </a:prstGeom>
        </p:spPr>
        <p:txBody>
          <a:bodyPr lIns="0" tIns="0" rIns="0" bIns="0" rtlCol="0" anchor="t">
            <a:spAutoFit/>
          </a:bodyPr>
          <a:lstStyle/>
          <a:p>
            <a:pPr algn="ctr">
              <a:lnSpc>
                <a:spcPts val="6300"/>
              </a:lnSpc>
            </a:pPr>
            <a:r>
              <a:rPr lang="en-US" sz="6300">
                <a:solidFill>
                  <a:srgbClr val="FFFFFF"/>
                </a:solidFill>
                <a:latin typeface="Lilita One"/>
                <a:ea typeface="Lilita One"/>
                <a:cs typeface="Lilita One"/>
                <a:sym typeface="Lilita One"/>
              </a:rPr>
              <a:t>WHAT IF MY CHILD DOESN’T PASS?</a:t>
            </a:r>
          </a:p>
        </p:txBody>
      </p:sp>
      <p:sp>
        <p:nvSpPr>
          <p:cNvPr id="17" name="TextBox 17"/>
          <p:cNvSpPr txBox="1"/>
          <p:nvPr/>
        </p:nvSpPr>
        <p:spPr>
          <a:xfrm>
            <a:off x="2236313" y="3427218"/>
            <a:ext cx="13886247" cy="3590727"/>
          </a:xfrm>
          <a:prstGeom prst="rect">
            <a:avLst/>
          </a:prstGeom>
        </p:spPr>
        <p:txBody>
          <a:bodyPr lIns="0" tIns="0" rIns="0" bIns="0" rtlCol="0" anchor="t">
            <a:spAutoFit/>
          </a:bodyPr>
          <a:lstStyle/>
          <a:p>
            <a:pPr algn="ctr">
              <a:lnSpc>
                <a:spcPts val="3519"/>
              </a:lnSpc>
            </a:pPr>
            <a:r>
              <a:rPr lang="en-US" sz="3199" spc="-54" dirty="0">
                <a:solidFill>
                  <a:srgbClr val="063A5B"/>
                </a:solidFill>
                <a:latin typeface="Montserrat"/>
                <a:ea typeface="Montserrat"/>
                <a:cs typeface="Montserrat"/>
                <a:sym typeface="Montserrat"/>
              </a:rPr>
              <a:t>If your child was not tested or was not assessed as suitable for a Kent grammar school, y</a:t>
            </a:r>
            <a:r>
              <a:rPr lang="en-US" sz="3199" dirty="0">
                <a:solidFill>
                  <a:srgbClr val="063A5B"/>
                </a:solidFill>
                <a:latin typeface="Montserrat"/>
                <a:ea typeface="Montserrat"/>
                <a:cs typeface="Montserrat"/>
                <a:sym typeface="Montserrat"/>
              </a:rPr>
              <a:t>ou can still apply for a Kent grammar school but your application to that school will be refused when school places are offered on 1 March 2027.</a:t>
            </a:r>
          </a:p>
          <a:p>
            <a:pPr algn="ctr">
              <a:lnSpc>
                <a:spcPts val="3519"/>
              </a:lnSpc>
            </a:pPr>
            <a:endParaRPr lang="en-US" sz="3199" dirty="0">
              <a:solidFill>
                <a:srgbClr val="063A5B"/>
              </a:solidFill>
              <a:latin typeface="Montserrat"/>
              <a:ea typeface="Montserrat"/>
              <a:cs typeface="Montserrat"/>
              <a:sym typeface="Montserrat"/>
            </a:endParaRPr>
          </a:p>
          <a:p>
            <a:pPr algn="ctr">
              <a:lnSpc>
                <a:spcPts val="3519"/>
              </a:lnSpc>
            </a:pPr>
            <a:r>
              <a:rPr lang="en-US" sz="3199" dirty="0">
                <a:solidFill>
                  <a:srgbClr val="063A5B"/>
                </a:solidFill>
                <a:latin typeface="Montserrat"/>
                <a:ea typeface="Montserrat"/>
                <a:cs typeface="Montserrat"/>
                <a:sym typeface="Montserrat"/>
              </a:rPr>
              <a:t>You will then have the right to </a:t>
            </a:r>
            <a:r>
              <a:rPr lang="en-US" sz="3199" u="sng" dirty="0">
                <a:solidFill>
                  <a:srgbClr val="063A5B"/>
                </a:solidFill>
                <a:latin typeface="Montserrat"/>
                <a:ea typeface="Montserrat"/>
                <a:cs typeface="Montserrat"/>
                <a:sym typeface="Montserrat"/>
                <a:hlinkClick r:id="rId2" tooltip="https://www.kent.gov.uk/education-and-children/schools/school-places/appeal-a-school-offer"/>
              </a:rPr>
              <a:t>appeal</a:t>
            </a:r>
            <a:r>
              <a:rPr lang="en-US" sz="3199" dirty="0">
                <a:solidFill>
                  <a:srgbClr val="063A5B"/>
                </a:solidFill>
                <a:latin typeface="Montserrat"/>
                <a:ea typeface="Montserrat"/>
                <a:cs typeface="Montserrat"/>
                <a:sym typeface="Montserrat"/>
              </a:rPr>
              <a:t> to explain why you think it is a suitable option for your child.</a:t>
            </a:r>
          </a:p>
          <a:p>
            <a:pPr algn="ctr">
              <a:lnSpc>
                <a:spcPts val="3519"/>
              </a:lnSpc>
            </a:pPr>
            <a:endParaRPr lang="en-US" sz="3199" dirty="0">
              <a:solidFill>
                <a:srgbClr val="063A5B"/>
              </a:solidFill>
              <a:latin typeface="Montserrat"/>
              <a:ea typeface="Montserrat"/>
              <a:cs typeface="Montserrat"/>
              <a:sym typeface="Montserrat"/>
            </a:endParaRPr>
          </a:p>
        </p:txBody>
      </p:sp>
      <p:sp>
        <p:nvSpPr>
          <p:cNvPr id="18" name="Freeform 18"/>
          <p:cNvSpPr/>
          <p:nvPr/>
        </p:nvSpPr>
        <p:spPr>
          <a:xfrm>
            <a:off x="14846110" y="7040204"/>
            <a:ext cx="2101142" cy="2218096"/>
          </a:xfrm>
          <a:custGeom>
            <a:avLst/>
            <a:gdLst/>
            <a:ahLst/>
            <a:cxnLst/>
            <a:rect l="l" t="t" r="r" b="b"/>
            <a:pathLst>
              <a:path w="2101142" h="2218096">
                <a:moveTo>
                  <a:pt x="0" y="0"/>
                </a:moveTo>
                <a:lnTo>
                  <a:pt x="2101142" y="0"/>
                </a:lnTo>
                <a:lnTo>
                  <a:pt x="2101142" y="2218096"/>
                </a:lnTo>
                <a:lnTo>
                  <a:pt x="0" y="221809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Tree>
  </p:cSld>
  <p:clrMapOvr>
    <a:masterClrMapping/>
  </p:clrMapOvr>
  <p:transition>
    <p:wip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BF4EA"/>
        </a:solidFill>
        <a:effectLst/>
      </p:bgPr>
    </p:bg>
    <p:spTree>
      <p:nvGrpSpPr>
        <p:cNvPr id="1" name=""/>
        <p:cNvGrpSpPr/>
        <p:nvPr/>
      </p:nvGrpSpPr>
      <p:grpSpPr>
        <a:xfrm>
          <a:off x="0" y="0"/>
          <a:ext cx="0" cy="0"/>
          <a:chOff x="0" y="0"/>
          <a:chExt cx="0" cy="0"/>
        </a:xfrm>
      </p:grpSpPr>
      <p:grpSp>
        <p:nvGrpSpPr>
          <p:cNvPr id="2" name="Group 2"/>
          <p:cNvGrpSpPr/>
          <p:nvPr/>
        </p:nvGrpSpPr>
        <p:grpSpPr>
          <a:xfrm>
            <a:off x="-195419" y="7374864"/>
            <a:ext cx="18678839" cy="3094625"/>
            <a:chOff x="0" y="0"/>
            <a:chExt cx="4919530" cy="815045"/>
          </a:xfrm>
        </p:grpSpPr>
        <p:sp>
          <p:nvSpPr>
            <p:cNvPr id="3" name="Freeform 3"/>
            <p:cNvSpPr/>
            <p:nvPr/>
          </p:nvSpPr>
          <p:spPr>
            <a:xfrm>
              <a:off x="0" y="0"/>
              <a:ext cx="4919530" cy="815045"/>
            </a:xfrm>
            <a:custGeom>
              <a:avLst/>
              <a:gdLst/>
              <a:ahLst/>
              <a:cxnLst/>
              <a:rect l="l" t="t" r="r" b="b"/>
              <a:pathLst>
                <a:path w="4919530" h="815045">
                  <a:moveTo>
                    <a:pt x="0" y="0"/>
                  </a:moveTo>
                  <a:lnTo>
                    <a:pt x="4919530" y="0"/>
                  </a:lnTo>
                  <a:lnTo>
                    <a:pt x="4919530" y="815045"/>
                  </a:lnTo>
                  <a:lnTo>
                    <a:pt x="0" y="815045"/>
                  </a:lnTo>
                  <a:close/>
                </a:path>
              </a:pathLst>
            </a:custGeom>
            <a:solidFill>
              <a:srgbClr val="58BBC4"/>
            </a:solidFill>
            <a:ln cap="sq">
              <a:noFill/>
              <a:prstDash val="solid"/>
              <a:miter/>
            </a:ln>
          </p:spPr>
          <p:txBody>
            <a:bodyPr/>
            <a:lstStyle/>
            <a:p>
              <a:endParaRPr lang="en-GB"/>
            </a:p>
          </p:txBody>
        </p:sp>
        <p:sp>
          <p:nvSpPr>
            <p:cNvPr id="4" name="TextBox 4"/>
            <p:cNvSpPr txBox="1"/>
            <p:nvPr/>
          </p:nvSpPr>
          <p:spPr>
            <a:xfrm>
              <a:off x="0" y="-38100"/>
              <a:ext cx="4919530" cy="853145"/>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87217" y="358820"/>
            <a:ext cx="17960326" cy="9592418"/>
            <a:chOff x="0" y="0"/>
            <a:chExt cx="23947101" cy="12789891"/>
          </a:xfrm>
        </p:grpSpPr>
        <p:grpSp>
          <p:nvGrpSpPr>
            <p:cNvPr id="6" name="Group 6"/>
            <p:cNvGrpSpPr/>
            <p:nvPr/>
          </p:nvGrpSpPr>
          <p:grpSpPr>
            <a:xfrm>
              <a:off x="279646" y="241462"/>
              <a:ext cx="23667455" cy="12548429"/>
              <a:chOff x="0" y="0"/>
              <a:chExt cx="4675053" cy="2478702"/>
            </a:xfrm>
          </p:grpSpPr>
          <p:sp>
            <p:nvSpPr>
              <p:cNvPr id="7" name="Freeform 7"/>
              <p:cNvSpPr/>
              <p:nvPr/>
            </p:nvSpPr>
            <p:spPr>
              <a:xfrm>
                <a:off x="0" y="0"/>
                <a:ext cx="4675053" cy="2478702"/>
              </a:xfrm>
              <a:custGeom>
                <a:avLst/>
                <a:gdLst/>
                <a:ahLst/>
                <a:cxnLst/>
                <a:rect l="l" t="t" r="r" b="b"/>
                <a:pathLst>
                  <a:path w="4675053" h="2478702">
                    <a:moveTo>
                      <a:pt x="22244" y="0"/>
                    </a:moveTo>
                    <a:lnTo>
                      <a:pt x="4652809" y="0"/>
                    </a:lnTo>
                    <a:cubicBezTo>
                      <a:pt x="4665094" y="0"/>
                      <a:pt x="4675053" y="9959"/>
                      <a:pt x="4675053" y="22244"/>
                    </a:cubicBezTo>
                    <a:lnTo>
                      <a:pt x="4675053" y="2456458"/>
                    </a:lnTo>
                    <a:cubicBezTo>
                      <a:pt x="4675053" y="2462358"/>
                      <a:pt x="4672709" y="2468015"/>
                      <a:pt x="4668538" y="2472187"/>
                    </a:cubicBezTo>
                    <a:cubicBezTo>
                      <a:pt x="4664366" y="2476359"/>
                      <a:pt x="4658708" y="2478702"/>
                      <a:pt x="4652809" y="2478702"/>
                    </a:cubicBezTo>
                    <a:lnTo>
                      <a:pt x="22244" y="2478702"/>
                    </a:lnTo>
                    <a:cubicBezTo>
                      <a:pt x="16344" y="2478702"/>
                      <a:pt x="10687" y="2476359"/>
                      <a:pt x="6515" y="2472187"/>
                    </a:cubicBezTo>
                    <a:cubicBezTo>
                      <a:pt x="2344" y="2468015"/>
                      <a:pt x="0" y="2462358"/>
                      <a:pt x="0" y="2456458"/>
                    </a:cubicBezTo>
                    <a:lnTo>
                      <a:pt x="0" y="22244"/>
                    </a:lnTo>
                    <a:cubicBezTo>
                      <a:pt x="0" y="16344"/>
                      <a:pt x="2344" y="10687"/>
                      <a:pt x="6515" y="6515"/>
                    </a:cubicBezTo>
                    <a:cubicBezTo>
                      <a:pt x="10687" y="2344"/>
                      <a:pt x="16344" y="0"/>
                      <a:pt x="22244" y="0"/>
                    </a:cubicBezTo>
                    <a:close/>
                  </a:path>
                </a:pathLst>
              </a:custGeom>
              <a:solidFill>
                <a:srgbClr val="A6A6A6"/>
              </a:solidFill>
              <a:ln cap="rnd">
                <a:noFill/>
                <a:prstDash val="solid"/>
                <a:round/>
              </a:ln>
            </p:spPr>
            <p:txBody>
              <a:bodyPr/>
              <a:lstStyle/>
              <a:p>
                <a:endParaRPr lang="en-GB"/>
              </a:p>
            </p:txBody>
          </p:sp>
          <p:sp>
            <p:nvSpPr>
              <p:cNvPr id="8" name="TextBox 8"/>
              <p:cNvSpPr txBox="1"/>
              <p:nvPr/>
            </p:nvSpPr>
            <p:spPr>
              <a:xfrm>
                <a:off x="0" y="-38100"/>
                <a:ext cx="4675053" cy="2516802"/>
              </a:xfrm>
              <a:prstGeom prst="rect">
                <a:avLst/>
              </a:prstGeom>
            </p:spPr>
            <p:txBody>
              <a:bodyPr lIns="50800" tIns="50800" rIns="50800" bIns="50800" rtlCol="0" anchor="ctr"/>
              <a:lstStyle/>
              <a:p>
                <a:pPr algn="ctr">
                  <a:lnSpc>
                    <a:spcPts val="2659"/>
                  </a:lnSpc>
                  <a:spcBef>
                    <a:spcPct val="0"/>
                  </a:spcBef>
                </a:pPr>
                <a:endParaRPr/>
              </a:p>
            </p:txBody>
          </p:sp>
        </p:grpSp>
        <p:grpSp>
          <p:nvGrpSpPr>
            <p:cNvPr id="9" name="Group 9"/>
            <p:cNvGrpSpPr/>
            <p:nvPr/>
          </p:nvGrpSpPr>
          <p:grpSpPr>
            <a:xfrm>
              <a:off x="0" y="0"/>
              <a:ext cx="23667455" cy="12548429"/>
              <a:chOff x="0" y="0"/>
              <a:chExt cx="4675053" cy="2478702"/>
            </a:xfrm>
          </p:grpSpPr>
          <p:sp>
            <p:nvSpPr>
              <p:cNvPr id="10" name="Freeform 10"/>
              <p:cNvSpPr/>
              <p:nvPr/>
            </p:nvSpPr>
            <p:spPr>
              <a:xfrm>
                <a:off x="0" y="0"/>
                <a:ext cx="4675053" cy="2478702"/>
              </a:xfrm>
              <a:custGeom>
                <a:avLst/>
                <a:gdLst/>
                <a:ahLst/>
                <a:cxnLst/>
                <a:rect l="l" t="t" r="r" b="b"/>
                <a:pathLst>
                  <a:path w="4675053" h="2478702">
                    <a:moveTo>
                      <a:pt x="22244" y="0"/>
                    </a:moveTo>
                    <a:lnTo>
                      <a:pt x="4652809" y="0"/>
                    </a:lnTo>
                    <a:cubicBezTo>
                      <a:pt x="4665094" y="0"/>
                      <a:pt x="4675053" y="9959"/>
                      <a:pt x="4675053" y="22244"/>
                    </a:cubicBezTo>
                    <a:lnTo>
                      <a:pt x="4675053" y="2456458"/>
                    </a:lnTo>
                    <a:cubicBezTo>
                      <a:pt x="4675053" y="2462358"/>
                      <a:pt x="4672709" y="2468015"/>
                      <a:pt x="4668538" y="2472187"/>
                    </a:cubicBezTo>
                    <a:cubicBezTo>
                      <a:pt x="4664366" y="2476359"/>
                      <a:pt x="4658708" y="2478702"/>
                      <a:pt x="4652809" y="2478702"/>
                    </a:cubicBezTo>
                    <a:lnTo>
                      <a:pt x="22244" y="2478702"/>
                    </a:lnTo>
                    <a:cubicBezTo>
                      <a:pt x="16344" y="2478702"/>
                      <a:pt x="10687" y="2476359"/>
                      <a:pt x="6515" y="2472187"/>
                    </a:cubicBezTo>
                    <a:cubicBezTo>
                      <a:pt x="2344" y="2468015"/>
                      <a:pt x="0" y="2462358"/>
                      <a:pt x="0" y="2456458"/>
                    </a:cubicBezTo>
                    <a:lnTo>
                      <a:pt x="0" y="22244"/>
                    </a:lnTo>
                    <a:cubicBezTo>
                      <a:pt x="0" y="16344"/>
                      <a:pt x="2344" y="10687"/>
                      <a:pt x="6515" y="6515"/>
                    </a:cubicBezTo>
                    <a:cubicBezTo>
                      <a:pt x="10687" y="2344"/>
                      <a:pt x="16344" y="0"/>
                      <a:pt x="22244" y="0"/>
                    </a:cubicBezTo>
                    <a:close/>
                  </a:path>
                </a:pathLst>
              </a:custGeom>
              <a:solidFill>
                <a:srgbClr val="FFFFFF"/>
              </a:solidFill>
              <a:ln cap="rnd">
                <a:noFill/>
                <a:prstDash val="solid"/>
                <a:round/>
              </a:ln>
            </p:spPr>
            <p:txBody>
              <a:bodyPr/>
              <a:lstStyle/>
              <a:p>
                <a:endParaRPr lang="en-GB"/>
              </a:p>
            </p:txBody>
          </p:sp>
          <p:sp>
            <p:nvSpPr>
              <p:cNvPr id="11" name="TextBox 11"/>
              <p:cNvSpPr txBox="1"/>
              <p:nvPr/>
            </p:nvSpPr>
            <p:spPr>
              <a:xfrm>
                <a:off x="0" y="-38100"/>
                <a:ext cx="4675053" cy="2516802"/>
              </a:xfrm>
              <a:prstGeom prst="rect">
                <a:avLst/>
              </a:prstGeom>
            </p:spPr>
            <p:txBody>
              <a:bodyPr lIns="50800" tIns="50800" rIns="50800" bIns="50800" rtlCol="0" anchor="ctr"/>
              <a:lstStyle/>
              <a:p>
                <a:pPr algn="ctr">
                  <a:lnSpc>
                    <a:spcPts val="2659"/>
                  </a:lnSpc>
                  <a:spcBef>
                    <a:spcPct val="0"/>
                  </a:spcBef>
                </a:pPr>
                <a:endParaRPr/>
              </a:p>
            </p:txBody>
          </p:sp>
        </p:grpSp>
      </p:grpSp>
      <p:sp>
        <p:nvSpPr>
          <p:cNvPr id="12" name="TextBox 12"/>
          <p:cNvSpPr txBox="1"/>
          <p:nvPr/>
        </p:nvSpPr>
        <p:spPr>
          <a:xfrm>
            <a:off x="4599543" y="622886"/>
            <a:ext cx="9088914" cy="1166494"/>
          </a:xfrm>
          <a:prstGeom prst="rect">
            <a:avLst/>
          </a:prstGeom>
        </p:spPr>
        <p:txBody>
          <a:bodyPr lIns="0" tIns="0" rIns="0" bIns="0" rtlCol="0" anchor="t">
            <a:spAutoFit/>
          </a:bodyPr>
          <a:lstStyle/>
          <a:p>
            <a:pPr algn="ctr">
              <a:lnSpc>
                <a:spcPts val="8799"/>
              </a:lnSpc>
            </a:pPr>
            <a:r>
              <a:rPr lang="en-US" sz="8799">
                <a:solidFill>
                  <a:srgbClr val="063A5B"/>
                </a:solidFill>
                <a:latin typeface="Lilita One"/>
                <a:ea typeface="Lilita One"/>
                <a:cs typeface="Lilita One"/>
                <a:sym typeface="Lilita One"/>
              </a:rPr>
              <a:t>APPEALS</a:t>
            </a:r>
          </a:p>
        </p:txBody>
      </p:sp>
      <p:sp>
        <p:nvSpPr>
          <p:cNvPr id="13" name="Freeform 13"/>
          <p:cNvSpPr/>
          <p:nvPr/>
        </p:nvSpPr>
        <p:spPr>
          <a:xfrm>
            <a:off x="15235242" y="0"/>
            <a:ext cx="2912300" cy="2546939"/>
          </a:xfrm>
          <a:custGeom>
            <a:avLst/>
            <a:gdLst/>
            <a:ahLst/>
            <a:cxnLst/>
            <a:rect l="l" t="t" r="r" b="b"/>
            <a:pathLst>
              <a:path w="2912300" h="2546939">
                <a:moveTo>
                  <a:pt x="0" y="0"/>
                </a:moveTo>
                <a:lnTo>
                  <a:pt x="2912301" y="0"/>
                </a:lnTo>
                <a:lnTo>
                  <a:pt x="2912301" y="2546939"/>
                </a:lnTo>
                <a:lnTo>
                  <a:pt x="0" y="254693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4" name="TextBox 14"/>
          <p:cNvSpPr txBox="1"/>
          <p:nvPr/>
        </p:nvSpPr>
        <p:spPr>
          <a:xfrm>
            <a:off x="187217" y="1722705"/>
            <a:ext cx="17541488" cy="7718425"/>
          </a:xfrm>
          <a:prstGeom prst="rect">
            <a:avLst/>
          </a:prstGeom>
        </p:spPr>
        <p:txBody>
          <a:bodyPr lIns="0" tIns="0" rIns="0" bIns="0" rtlCol="0" anchor="t">
            <a:spAutoFit/>
          </a:bodyPr>
          <a:lstStyle/>
          <a:p>
            <a:pPr algn="ctr">
              <a:lnSpc>
                <a:spcPts val="5599"/>
              </a:lnSpc>
            </a:pPr>
            <a:r>
              <a:rPr lang="en-US" sz="3999">
                <a:solidFill>
                  <a:srgbClr val="063A5B"/>
                </a:solidFill>
                <a:latin typeface="Montserrat"/>
                <a:ea typeface="Montserrat"/>
                <a:cs typeface="Montserrat"/>
                <a:sym typeface="Montserrat"/>
              </a:rPr>
              <a:t>It is recommended you still accept the place your child has been offered. This will not affect your appeal and will guarantee your child has a school place if your appeal is unsuccessful. </a:t>
            </a:r>
          </a:p>
          <a:p>
            <a:pPr algn="ctr">
              <a:lnSpc>
                <a:spcPts val="5599"/>
              </a:lnSpc>
            </a:pPr>
            <a:endParaRPr lang="en-US" sz="3999">
              <a:solidFill>
                <a:srgbClr val="063A5B"/>
              </a:solidFill>
              <a:latin typeface="Montserrat"/>
              <a:ea typeface="Montserrat"/>
              <a:cs typeface="Montserrat"/>
              <a:sym typeface="Montserrat"/>
            </a:endParaRPr>
          </a:p>
          <a:p>
            <a:pPr algn="ctr">
              <a:lnSpc>
                <a:spcPts val="5599"/>
              </a:lnSpc>
            </a:pPr>
            <a:r>
              <a:rPr lang="en-US" sz="3999">
                <a:solidFill>
                  <a:srgbClr val="063A5B"/>
                </a:solidFill>
                <a:latin typeface="Montserrat"/>
                <a:ea typeface="Montserrat"/>
                <a:cs typeface="Montserrat"/>
                <a:sym typeface="Montserrat"/>
              </a:rPr>
              <a:t>The school may have already completed a headteacher appeal if your child was close to passing.</a:t>
            </a:r>
          </a:p>
          <a:p>
            <a:pPr algn="ctr">
              <a:lnSpc>
                <a:spcPts val="5599"/>
              </a:lnSpc>
            </a:pPr>
            <a:endParaRPr lang="en-US" sz="3999">
              <a:solidFill>
                <a:srgbClr val="063A5B"/>
              </a:solidFill>
              <a:latin typeface="Montserrat"/>
              <a:ea typeface="Montserrat"/>
              <a:cs typeface="Montserrat"/>
              <a:sym typeface="Montserrat"/>
            </a:endParaRPr>
          </a:p>
          <a:p>
            <a:pPr algn="ctr">
              <a:lnSpc>
                <a:spcPts val="5599"/>
              </a:lnSpc>
              <a:spcBef>
                <a:spcPct val="0"/>
              </a:spcBef>
            </a:pPr>
            <a:r>
              <a:rPr lang="en-US" sz="3999">
                <a:solidFill>
                  <a:srgbClr val="063A5B"/>
                </a:solidFill>
                <a:latin typeface="Montserrat"/>
                <a:ea typeface="Montserrat"/>
                <a:cs typeface="Montserrat"/>
                <a:sym typeface="Montserrat"/>
              </a:rPr>
              <a:t>For parent appeals, the school may not support an appeal to a grammar school if we do not feel there is sufficient evidence to do so. This includes work in books and previous results from assessments.  </a:t>
            </a:r>
          </a:p>
        </p:txBody>
      </p:sp>
    </p:spTree>
  </p:cSld>
  <p:clrMapOvr>
    <a:masterClrMapping/>
  </p:clrMapOvr>
  <p:transition>
    <p:wip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BF4EA"/>
        </a:solidFill>
        <a:effectLst/>
      </p:bgPr>
    </p:bg>
    <p:spTree>
      <p:nvGrpSpPr>
        <p:cNvPr id="1" name=""/>
        <p:cNvGrpSpPr/>
        <p:nvPr/>
      </p:nvGrpSpPr>
      <p:grpSpPr>
        <a:xfrm>
          <a:off x="0" y="0"/>
          <a:ext cx="0" cy="0"/>
          <a:chOff x="0" y="0"/>
          <a:chExt cx="0" cy="0"/>
        </a:xfrm>
      </p:grpSpPr>
      <p:grpSp>
        <p:nvGrpSpPr>
          <p:cNvPr id="2" name="Group 2"/>
          <p:cNvGrpSpPr/>
          <p:nvPr/>
        </p:nvGrpSpPr>
        <p:grpSpPr>
          <a:xfrm>
            <a:off x="198750" y="1805636"/>
            <a:ext cx="17830305" cy="8220164"/>
            <a:chOff x="0" y="0"/>
            <a:chExt cx="23773740" cy="10960218"/>
          </a:xfrm>
        </p:grpSpPr>
        <p:grpSp>
          <p:nvGrpSpPr>
            <p:cNvPr id="3" name="Group 3"/>
            <p:cNvGrpSpPr/>
            <p:nvPr/>
          </p:nvGrpSpPr>
          <p:grpSpPr>
            <a:xfrm>
              <a:off x="344990" y="253874"/>
              <a:ext cx="23428750" cy="10706345"/>
              <a:chOff x="0" y="0"/>
              <a:chExt cx="4627901" cy="2114833"/>
            </a:xfrm>
          </p:grpSpPr>
          <p:sp>
            <p:nvSpPr>
              <p:cNvPr id="4" name="Freeform 4"/>
              <p:cNvSpPr/>
              <p:nvPr/>
            </p:nvSpPr>
            <p:spPr>
              <a:xfrm>
                <a:off x="0" y="0"/>
                <a:ext cx="4627901" cy="2114834"/>
              </a:xfrm>
              <a:custGeom>
                <a:avLst/>
                <a:gdLst/>
                <a:ahLst/>
                <a:cxnLst/>
                <a:rect l="l" t="t" r="r" b="b"/>
                <a:pathLst>
                  <a:path w="4627901" h="2114834">
                    <a:moveTo>
                      <a:pt x="22470" y="0"/>
                    </a:moveTo>
                    <a:lnTo>
                      <a:pt x="4605431" y="0"/>
                    </a:lnTo>
                    <a:cubicBezTo>
                      <a:pt x="4617841" y="0"/>
                      <a:pt x="4627901" y="10060"/>
                      <a:pt x="4627901" y="22470"/>
                    </a:cubicBezTo>
                    <a:lnTo>
                      <a:pt x="4627901" y="2092363"/>
                    </a:lnTo>
                    <a:cubicBezTo>
                      <a:pt x="4627901" y="2098323"/>
                      <a:pt x="4625534" y="2104038"/>
                      <a:pt x="4621320" y="2108252"/>
                    </a:cubicBezTo>
                    <a:cubicBezTo>
                      <a:pt x="4617106" y="2112466"/>
                      <a:pt x="4611391" y="2114834"/>
                      <a:pt x="4605431" y="2114834"/>
                    </a:cubicBezTo>
                    <a:lnTo>
                      <a:pt x="22470" y="2114834"/>
                    </a:lnTo>
                    <a:cubicBezTo>
                      <a:pt x="10060" y="2114834"/>
                      <a:pt x="0" y="2104773"/>
                      <a:pt x="0" y="2092363"/>
                    </a:cubicBezTo>
                    <a:lnTo>
                      <a:pt x="0" y="22470"/>
                    </a:lnTo>
                    <a:cubicBezTo>
                      <a:pt x="0" y="10060"/>
                      <a:pt x="10060" y="0"/>
                      <a:pt x="22470" y="0"/>
                    </a:cubicBezTo>
                    <a:close/>
                  </a:path>
                </a:pathLst>
              </a:custGeom>
              <a:solidFill>
                <a:srgbClr val="A6A6A6"/>
              </a:solidFill>
              <a:ln cap="rnd">
                <a:noFill/>
                <a:prstDash val="solid"/>
                <a:round/>
              </a:ln>
            </p:spPr>
            <p:txBody>
              <a:bodyPr/>
              <a:lstStyle/>
              <a:p>
                <a:endParaRPr lang="en-GB"/>
              </a:p>
            </p:txBody>
          </p:sp>
          <p:sp>
            <p:nvSpPr>
              <p:cNvPr id="5" name="TextBox 5"/>
              <p:cNvSpPr txBox="1"/>
              <p:nvPr/>
            </p:nvSpPr>
            <p:spPr>
              <a:xfrm>
                <a:off x="0" y="-38100"/>
                <a:ext cx="4627901" cy="2152933"/>
              </a:xfrm>
              <a:prstGeom prst="rect">
                <a:avLst/>
              </a:prstGeom>
            </p:spPr>
            <p:txBody>
              <a:bodyPr lIns="50800" tIns="50800" rIns="50800" bIns="50800" rtlCol="0" anchor="ctr"/>
              <a:lstStyle/>
              <a:p>
                <a:pPr algn="ctr">
                  <a:lnSpc>
                    <a:spcPts val="2659"/>
                  </a:lnSpc>
                  <a:spcBef>
                    <a:spcPct val="0"/>
                  </a:spcBef>
                </a:pPr>
                <a:endParaRPr/>
              </a:p>
            </p:txBody>
          </p:sp>
        </p:grpSp>
        <p:grpSp>
          <p:nvGrpSpPr>
            <p:cNvPr id="6" name="Group 6"/>
            <p:cNvGrpSpPr/>
            <p:nvPr/>
          </p:nvGrpSpPr>
          <p:grpSpPr>
            <a:xfrm>
              <a:off x="0" y="0"/>
              <a:ext cx="23428750" cy="10706345"/>
              <a:chOff x="0" y="0"/>
              <a:chExt cx="4627901" cy="2114833"/>
            </a:xfrm>
          </p:grpSpPr>
          <p:sp>
            <p:nvSpPr>
              <p:cNvPr id="7" name="Freeform 7"/>
              <p:cNvSpPr/>
              <p:nvPr/>
            </p:nvSpPr>
            <p:spPr>
              <a:xfrm>
                <a:off x="0" y="0"/>
                <a:ext cx="4627901" cy="2114834"/>
              </a:xfrm>
              <a:custGeom>
                <a:avLst/>
                <a:gdLst/>
                <a:ahLst/>
                <a:cxnLst/>
                <a:rect l="l" t="t" r="r" b="b"/>
                <a:pathLst>
                  <a:path w="4627901" h="2114834">
                    <a:moveTo>
                      <a:pt x="22470" y="0"/>
                    </a:moveTo>
                    <a:lnTo>
                      <a:pt x="4605431" y="0"/>
                    </a:lnTo>
                    <a:cubicBezTo>
                      <a:pt x="4617841" y="0"/>
                      <a:pt x="4627901" y="10060"/>
                      <a:pt x="4627901" y="22470"/>
                    </a:cubicBezTo>
                    <a:lnTo>
                      <a:pt x="4627901" y="2092363"/>
                    </a:lnTo>
                    <a:cubicBezTo>
                      <a:pt x="4627901" y="2098323"/>
                      <a:pt x="4625534" y="2104038"/>
                      <a:pt x="4621320" y="2108252"/>
                    </a:cubicBezTo>
                    <a:cubicBezTo>
                      <a:pt x="4617106" y="2112466"/>
                      <a:pt x="4611391" y="2114834"/>
                      <a:pt x="4605431" y="2114834"/>
                    </a:cubicBezTo>
                    <a:lnTo>
                      <a:pt x="22470" y="2114834"/>
                    </a:lnTo>
                    <a:cubicBezTo>
                      <a:pt x="10060" y="2114834"/>
                      <a:pt x="0" y="2104773"/>
                      <a:pt x="0" y="2092363"/>
                    </a:cubicBezTo>
                    <a:lnTo>
                      <a:pt x="0" y="22470"/>
                    </a:lnTo>
                    <a:cubicBezTo>
                      <a:pt x="0" y="10060"/>
                      <a:pt x="10060" y="0"/>
                      <a:pt x="22470" y="0"/>
                    </a:cubicBezTo>
                    <a:close/>
                  </a:path>
                </a:pathLst>
              </a:custGeom>
              <a:solidFill>
                <a:srgbClr val="FFFFFF"/>
              </a:solidFill>
              <a:ln cap="rnd">
                <a:noFill/>
                <a:prstDash val="solid"/>
                <a:round/>
              </a:ln>
            </p:spPr>
            <p:txBody>
              <a:bodyPr/>
              <a:lstStyle/>
              <a:p>
                <a:endParaRPr lang="en-GB"/>
              </a:p>
            </p:txBody>
          </p:sp>
          <p:sp>
            <p:nvSpPr>
              <p:cNvPr id="8" name="TextBox 8"/>
              <p:cNvSpPr txBox="1"/>
              <p:nvPr/>
            </p:nvSpPr>
            <p:spPr>
              <a:xfrm>
                <a:off x="0" y="-38100"/>
                <a:ext cx="4627901" cy="2152933"/>
              </a:xfrm>
              <a:prstGeom prst="rect">
                <a:avLst/>
              </a:prstGeom>
            </p:spPr>
            <p:txBody>
              <a:bodyPr lIns="50800" tIns="50800" rIns="50800" bIns="50800" rtlCol="0" anchor="ctr"/>
              <a:lstStyle/>
              <a:p>
                <a:pPr algn="ctr">
                  <a:lnSpc>
                    <a:spcPts val="2659"/>
                  </a:lnSpc>
                  <a:spcBef>
                    <a:spcPct val="0"/>
                  </a:spcBef>
                </a:pPr>
                <a:endParaRPr/>
              </a:p>
            </p:txBody>
          </p:sp>
        </p:grpSp>
      </p:grpSp>
      <p:grpSp>
        <p:nvGrpSpPr>
          <p:cNvPr id="9" name="Group 9"/>
          <p:cNvGrpSpPr/>
          <p:nvPr/>
        </p:nvGrpSpPr>
        <p:grpSpPr>
          <a:xfrm>
            <a:off x="1695059" y="1289913"/>
            <a:ext cx="14954585" cy="1574140"/>
            <a:chOff x="0" y="0"/>
            <a:chExt cx="19939447" cy="2098854"/>
          </a:xfrm>
        </p:grpSpPr>
        <p:grpSp>
          <p:nvGrpSpPr>
            <p:cNvPr id="10" name="Group 10"/>
            <p:cNvGrpSpPr/>
            <p:nvPr/>
          </p:nvGrpSpPr>
          <p:grpSpPr>
            <a:xfrm>
              <a:off x="389675" y="213514"/>
              <a:ext cx="19549772" cy="1885339"/>
              <a:chOff x="0" y="0"/>
              <a:chExt cx="3861683" cy="372413"/>
            </a:xfrm>
          </p:grpSpPr>
          <p:sp>
            <p:nvSpPr>
              <p:cNvPr id="11" name="Freeform 11"/>
              <p:cNvSpPr/>
              <p:nvPr/>
            </p:nvSpPr>
            <p:spPr>
              <a:xfrm>
                <a:off x="0" y="0"/>
                <a:ext cx="3861683" cy="372413"/>
              </a:xfrm>
              <a:custGeom>
                <a:avLst/>
                <a:gdLst/>
                <a:ahLst/>
                <a:cxnLst/>
                <a:rect l="l" t="t" r="r" b="b"/>
                <a:pathLst>
                  <a:path w="3861683" h="372413">
                    <a:moveTo>
                      <a:pt x="26929" y="0"/>
                    </a:moveTo>
                    <a:lnTo>
                      <a:pt x="3834755" y="0"/>
                    </a:lnTo>
                    <a:cubicBezTo>
                      <a:pt x="3849627" y="0"/>
                      <a:pt x="3861683" y="12056"/>
                      <a:pt x="3861683" y="26929"/>
                    </a:cubicBezTo>
                    <a:lnTo>
                      <a:pt x="3861683" y="345484"/>
                    </a:lnTo>
                    <a:cubicBezTo>
                      <a:pt x="3861683" y="360356"/>
                      <a:pt x="3849627" y="372413"/>
                      <a:pt x="3834755" y="372413"/>
                    </a:cubicBezTo>
                    <a:lnTo>
                      <a:pt x="26929" y="372413"/>
                    </a:lnTo>
                    <a:cubicBezTo>
                      <a:pt x="12056" y="372413"/>
                      <a:pt x="0" y="360356"/>
                      <a:pt x="0" y="345484"/>
                    </a:cubicBezTo>
                    <a:lnTo>
                      <a:pt x="0" y="26929"/>
                    </a:lnTo>
                    <a:cubicBezTo>
                      <a:pt x="0" y="12056"/>
                      <a:pt x="12056" y="0"/>
                      <a:pt x="26929" y="0"/>
                    </a:cubicBezTo>
                    <a:close/>
                  </a:path>
                </a:pathLst>
              </a:custGeom>
              <a:solidFill>
                <a:srgbClr val="18608D"/>
              </a:solidFill>
              <a:ln cap="rnd">
                <a:noFill/>
                <a:prstDash val="solid"/>
                <a:round/>
              </a:ln>
            </p:spPr>
            <p:txBody>
              <a:bodyPr/>
              <a:lstStyle/>
              <a:p>
                <a:endParaRPr lang="en-GB"/>
              </a:p>
            </p:txBody>
          </p:sp>
          <p:sp>
            <p:nvSpPr>
              <p:cNvPr id="12" name="TextBox 12"/>
              <p:cNvSpPr txBox="1"/>
              <p:nvPr/>
            </p:nvSpPr>
            <p:spPr>
              <a:xfrm>
                <a:off x="0" y="-38100"/>
                <a:ext cx="3861683" cy="410513"/>
              </a:xfrm>
              <a:prstGeom prst="rect">
                <a:avLst/>
              </a:prstGeom>
            </p:spPr>
            <p:txBody>
              <a:bodyPr lIns="50800" tIns="50800" rIns="50800" bIns="50800" rtlCol="0" anchor="ctr"/>
              <a:lstStyle/>
              <a:p>
                <a:pPr algn="ctr">
                  <a:lnSpc>
                    <a:spcPts val="2659"/>
                  </a:lnSpc>
                  <a:spcBef>
                    <a:spcPct val="0"/>
                  </a:spcBef>
                </a:pPr>
                <a:endParaRPr/>
              </a:p>
            </p:txBody>
          </p:sp>
        </p:grpSp>
        <p:grpSp>
          <p:nvGrpSpPr>
            <p:cNvPr id="13" name="Group 13"/>
            <p:cNvGrpSpPr/>
            <p:nvPr/>
          </p:nvGrpSpPr>
          <p:grpSpPr>
            <a:xfrm>
              <a:off x="0" y="0"/>
              <a:ext cx="19650098" cy="1885339"/>
              <a:chOff x="0" y="0"/>
              <a:chExt cx="3881501" cy="372413"/>
            </a:xfrm>
          </p:grpSpPr>
          <p:sp>
            <p:nvSpPr>
              <p:cNvPr id="14" name="Freeform 14"/>
              <p:cNvSpPr/>
              <p:nvPr/>
            </p:nvSpPr>
            <p:spPr>
              <a:xfrm>
                <a:off x="0" y="0"/>
                <a:ext cx="3881501" cy="372413"/>
              </a:xfrm>
              <a:custGeom>
                <a:avLst/>
                <a:gdLst/>
                <a:ahLst/>
                <a:cxnLst/>
                <a:rect l="l" t="t" r="r" b="b"/>
                <a:pathLst>
                  <a:path w="3881501" h="372413">
                    <a:moveTo>
                      <a:pt x="26791" y="0"/>
                    </a:moveTo>
                    <a:lnTo>
                      <a:pt x="3854709" y="0"/>
                    </a:lnTo>
                    <a:cubicBezTo>
                      <a:pt x="3861815" y="0"/>
                      <a:pt x="3868629" y="2823"/>
                      <a:pt x="3873654" y="7847"/>
                    </a:cubicBezTo>
                    <a:cubicBezTo>
                      <a:pt x="3878678" y="12871"/>
                      <a:pt x="3881501" y="19686"/>
                      <a:pt x="3881501" y="26791"/>
                    </a:cubicBezTo>
                    <a:lnTo>
                      <a:pt x="3881501" y="345621"/>
                    </a:lnTo>
                    <a:cubicBezTo>
                      <a:pt x="3881501" y="352727"/>
                      <a:pt x="3878678" y="359541"/>
                      <a:pt x="3873654" y="364566"/>
                    </a:cubicBezTo>
                    <a:cubicBezTo>
                      <a:pt x="3868629" y="369590"/>
                      <a:pt x="3861815" y="372413"/>
                      <a:pt x="3854709" y="372413"/>
                    </a:cubicBezTo>
                    <a:lnTo>
                      <a:pt x="26791" y="372413"/>
                    </a:lnTo>
                    <a:cubicBezTo>
                      <a:pt x="19686" y="372413"/>
                      <a:pt x="12871" y="369590"/>
                      <a:pt x="7847" y="364566"/>
                    </a:cubicBezTo>
                    <a:cubicBezTo>
                      <a:pt x="2823" y="359541"/>
                      <a:pt x="0" y="352727"/>
                      <a:pt x="0" y="345621"/>
                    </a:cubicBezTo>
                    <a:lnTo>
                      <a:pt x="0" y="26791"/>
                    </a:lnTo>
                    <a:cubicBezTo>
                      <a:pt x="0" y="19686"/>
                      <a:pt x="2823" y="12871"/>
                      <a:pt x="7847" y="7847"/>
                    </a:cubicBezTo>
                    <a:cubicBezTo>
                      <a:pt x="12871" y="2823"/>
                      <a:pt x="19686" y="0"/>
                      <a:pt x="26791" y="0"/>
                    </a:cubicBezTo>
                    <a:close/>
                  </a:path>
                </a:pathLst>
              </a:custGeom>
              <a:solidFill>
                <a:srgbClr val="3794CF"/>
              </a:solidFill>
              <a:ln cap="rnd">
                <a:noFill/>
                <a:prstDash val="solid"/>
                <a:round/>
              </a:ln>
            </p:spPr>
            <p:txBody>
              <a:bodyPr/>
              <a:lstStyle/>
              <a:p>
                <a:endParaRPr lang="en-GB"/>
              </a:p>
            </p:txBody>
          </p:sp>
          <p:sp>
            <p:nvSpPr>
              <p:cNvPr id="15" name="TextBox 15"/>
              <p:cNvSpPr txBox="1"/>
              <p:nvPr/>
            </p:nvSpPr>
            <p:spPr>
              <a:xfrm>
                <a:off x="0" y="-95250"/>
                <a:ext cx="3881501" cy="467663"/>
              </a:xfrm>
              <a:prstGeom prst="rect">
                <a:avLst/>
              </a:prstGeom>
            </p:spPr>
            <p:txBody>
              <a:bodyPr lIns="50800" tIns="50800" rIns="50800" bIns="50800" rtlCol="0" anchor="ctr"/>
              <a:lstStyle/>
              <a:p>
                <a:pPr algn="ctr">
                  <a:lnSpc>
                    <a:spcPts val="7000"/>
                  </a:lnSpc>
                  <a:spcBef>
                    <a:spcPct val="0"/>
                  </a:spcBef>
                </a:pPr>
                <a:r>
                  <a:rPr lang="en-US" sz="5000" b="1">
                    <a:solidFill>
                      <a:srgbClr val="FFFFFF"/>
                    </a:solidFill>
                    <a:latin typeface="Montserrat Bold"/>
                    <a:ea typeface="Montserrat Bold"/>
                    <a:cs typeface="Montserrat Bold"/>
                    <a:sym typeface="Montserrat Bold"/>
                  </a:rPr>
                  <a:t>Applying to a grammar school</a:t>
                </a:r>
              </a:p>
            </p:txBody>
          </p:sp>
        </p:grpSp>
      </p:grpSp>
      <p:sp>
        <p:nvSpPr>
          <p:cNvPr id="16" name="Freeform 16"/>
          <p:cNvSpPr/>
          <p:nvPr/>
        </p:nvSpPr>
        <p:spPr>
          <a:xfrm>
            <a:off x="15599074" y="180865"/>
            <a:ext cx="2101142" cy="2218096"/>
          </a:xfrm>
          <a:custGeom>
            <a:avLst/>
            <a:gdLst/>
            <a:ahLst/>
            <a:cxnLst/>
            <a:rect l="l" t="t" r="r" b="b"/>
            <a:pathLst>
              <a:path w="2101142" h="2218096">
                <a:moveTo>
                  <a:pt x="0" y="0"/>
                </a:moveTo>
                <a:lnTo>
                  <a:pt x="2101141" y="0"/>
                </a:lnTo>
                <a:lnTo>
                  <a:pt x="2101141" y="2218096"/>
                </a:lnTo>
                <a:lnTo>
                  <a:pt x="0" y="221809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7" name="TextBox 17"/>
          <p:cNvSpPr txBox="1"/>
          <p:nvPr/>
        </p:nvSpPr>
        <p:spPr>
          <a:xfrm>
            <a:off x="1028700" y="2838450"/>
            <a:ext cx="16380755" cy="7448550"/>
          </a:xfrm>
          <a:prstGeom prst="rect">
            <a:avLst/>
          </a:prstGeom>
        </p:spPr>
        <p:txBody>
          <a:bodyPr lIns="0" tIns="0" rIns="0" bIns="0" rtlCol="0" anchor="t">
            <a:spAutoFit/>
          </a:bodyPr>
          <a:lstStyle/>
          <a:p>
            <a:pPr algn="ctr">
              <a:lnSpc>
                <a:spcPts val="4200"/>
              </a:lnSpc>
              <a:spcBef>
                <a:spcPct val="0"/>
              </a:spcBef>
            </a:pPr>
            <a:r>
              <a:rPr lang="en-US" sz="3000">
                <a:solidFill>
                  <a:srgbClr val="000000"/>
                </a:solidFill>
                <a:latin typeface="Montserrat"/>
                <a:ea typeface="Montserrat"/>
                <a:cs typeface="Montserrat"/>
                <a:sym typeface="Montserrat"/>
              </a:rPr>
              <a:t>You will be able to name up to 4 secondary school preferences. </a:t>
            </a:r>
            <a:r>
              <a:rPr lang="en-US" sz="3000" u="sng">
                <a:solidFill>
                  <a:srgbClr val="000000"/>
                </a:solidFill>
                <a:latin typeface="Montserrat"/>
                <a:ea typeface="Montserrat"/>
                <a:cs typeface="Montserrat"/>
                <a:sym typeface="Montserrat"/>
                <a:hlinkClick r:id="rId3" tooltip="https://www.kent.gov.uk/education-and-children/schools/school-places/secondary-school-places"/>
              </a:rPr>
              <a:t>Read more about how to apply for a secondary school place</a:t>
            </a:r>
            <a:r>
              <a:rPr lang="en-US" sz="3000">
                <a:solidFill>
                  <a:srgbClr val="000000"/>
                </a:solidFill>
                <a:latin typeface="Montserrat"/>
                <a:ea typeface="Montserrat"/>
                <a:cs typeface="Montserrat"/>
                <a:sym typeface="Montserrat"/>
              </a:rPr>
              <a:t>.</a:t>
            </a:r>
          </a:p>
          <a:p>
            <a:pPr marL="647700" lvl="1" indent="-323850" algn="ctr">
              <a:lnSpc>
                <a:spcPts val="4200"/>
              </a:lnSpc>
              <a:spcBef>
                <a:spcPct val="0"/>
              </a:spcBef>
              <a:buFont typeface="Arial"/>
              <a:buChar char="•"/>
            </a:pPr>
            <a:r>
              <a:rPr lang="en-US" sz="3000">
                <a:solidFill>
                  <a:srgbClr val="000000"/>
                </a:solidFill>
                <a:latin typeface="Montserrat"/>
                <a:ea typeface="Montserrat"/>
                <a:cs typeface="Montserrat"/>
                <a:sym typeface="Montserrat"/>
              </a:rPr>
              <a:t>Any Kent grammar school you apply for will consider your application, but this does not guarantee your child will be offered a place.</a:t>
            </a:r>
          </a:p>
          <a:p>
            <a:pPr marL="647700" lvl="1" indent="-323850" algn="ctr">
              <a:lnSpc>
                <a:spcPts val="4200"/>
              </a:lnSpc>
              <a:spcBef>
                <a:spcPct val="0"/>
              </a:spcBef>
              <a:buFont typeface="Arial"/>
              <a:buChar char="•"/>
            </a:pPr>
            <a:r>
              <a:rPr lang="en-US" sz="3000">
                <a:solidFill>
                  <a:srgbClr val="000000"/>
                </a:solidFill>
                <a:latin typeface="Montserrat"/>
                <a:ea typeface="Montserrat"/>
                <a:cs typeface="Montserrat"/>
                <a:sym typeface="Montserrat"/>
              </a:rPr>
              <a:t>Grammar schools are often oversubscribed, meaning they receive more applications than there are available places. Schools use their </a:t>
            </a:r>
            <a:r>
              <a:rPr lang="en-US" sz="3000" u="sng">
                <a:solidFill>
                  <a:srgbClr val="000000"/>
                </a:solidFill>
                <a:latin typeface="Montserrat"/>
                <a:ea typeface="Montserrat"/>
                <a:cs typeface="Montserrat"/>
                <a:sym typeface="Montserrat"/>
                <a:hlinkClick r:id="rId4" tooltip="https://www.kent.gov.uk/education-and-children/schools/school-places/admissions-criteria"/>
              </a:rPr>
              <a:t>admissions criteria</a:t>
            </a:r>
            <a:r>
              <a:rPr lang="en-US" sz="3000">
                <a:solidFill>
                  <a:srgbClr val="000000"/>
                </a:solidFill>
                <a:latin typeface="Montserrat"/>
                <a:ea typeface="Montserrat"/>
                <a:cs typeface="Montserrat"/>
                <a:sym typeface="Montserrat"/>
              </a:rPr>
              <a:t> to rank all applicants in priority order, so it’s important to read the admissions criteria for schools you are interested in.</a:t>
            </a:r>
          </a:p>
          <a:p>
            <a:pPr marL="647700" lvl="1" indent="-323850" algn="ctr">
              <a:lnSpc>
                <a:spcPts val="4200"/>
              </a:lnSpc>
              <a:spcBef>
                <a:spcPct val="0"/>
              </a:spcBef>
              <a:buFont typeface="Arial"/>
              <a:buChar char="•"/>
            </a:pPr>
            <a:r>
              <a:rPr lang="en-US" sz="3000">
                <a:solidFill>
                  <a:srgbClr val="000000"/>
                </a:solidFill>
                <a:latin typeface="Montserrat"/>
                <a:ea typeface="Montserrat"/>
                <a:cs typeface="Montserrat"/>
                <a:sym typeface="Montserrat"/>
              </a:rPr>
              <a:t>A Kent grammar school can only consider your child for a place if you have named it on your application and your child has been tested and assessed suitable for admission.</a:t>
            </a:r>
          </a:p>
          <a:p>
            <a:pPr marL="647700" lvl="1" indent="-323850" algn="ctr">
              <a:lnSpc>
                <a:spcPts val="4200"/>
              </a:lnSpc>
              <a:spcBef>
                <a:spcPct val="0"/>
              </a:spcBef>
              <a:buFont typeface="Arial"/>
              <a:buChar char="•"/>
            </a:pPr>
            <a:r>
              <a:rPr lang="en-US" sz="3000">
                <a:solidFill>
                  <a:srgbClr val="000000"/>
                </a:solidFill>
                <a:latin typeface="Montserrat"/>
                <a:ea typeface="Montserrat"/>
                <a:cs typeface="Montserrat"/>
                <a:sym typeface="Montserrat"/>
              </a:rPr>
              <a:t>If your child is not offered a place at the school, you will be able to </a:t>
            </a:r>
            <a:r>
              <a:rPr lang="en-US" sz="3000" u="sng">
                <a:solidFill>
                  <a:srgbClr val="000000"/>
                </a:solidFill>
                <a:latin typeface="Montserrat"/>
                <a:ea typeface="Montserrat"/>
                <a:cs typeface="Montserrat"/>
                <a:sym typeface="Montserrat"/>
                <a:hlinkClick r:id="rId5" tooltip="https://www.kent.gov.uk/education-and-children/schools/school-places/appeal-a-school-offer"/>
              </a:rPr>
              <a:t>appeal</a:t>
            </a:r>
            <a:r>
              <a:rPr lang="en-US" sz="3000">
                <a:solidFill>
                  <a:srgbClr val="000000"/>
                </a:solidFill>
                <a:latin typeface="Montserrat"/>
                <a:ea typeface="Montserrat"/>
                <a:cs typeface="Montserrat"/>
                <a:sym typeface="Montserrat"/>
              </a:rPr>
              <a:t> to an independent appeal panel and may be able to join the school’s </a:t>
            </a:r>
            <a:r>
              <a:rPr lang="en-US" sz="3000" u="sng">
                <a:solidFill>
                  <a:srgbClr val="000000"/>
                </a:solidFill>
                <a:latin typeface="Montserrat"/>
                <a:ea typeface="Montserrat"/>
                <a:cs typeface="Montserrat"/>
                <a:sym typeface="Montserrat"/>
                <a:hlinkClick r:id="rId6" tooltip="https://www.kent.gov.uk/education-and-children/schools/school-places/after-you-get-your-school-offer"/>
              </a:rPr>
              <a:t>waiting list</a:t>
            </a:r>
            <a:r>
              <a:rPr lang="en-US" sz="3000">
                <a:solidFill>
                  <a:srgbClr val="000000"/>
                </a:solidFill>
                <a:latin typeface="Montserrat"/>
                <a:ea typeface="Montserrat"/>
                <a:cs typeface="Montserrat"/>
                <a:sym typeface="Montserrat"/>
              </a:rPr>
              <a:t>.</a:t>
            </a:r>
          </a:p>
          <a:p>
            <a:pPr algn="ctr">
              <a:lnSpc>
                <a:spcPts val="4200"/>
              </a:lnSpc>
              <a:spcBef>
                <a:spcPct val="0"/>
              </a:spcBef>
            </a:pPr>
            <a:endParaRPr lang="en-US" sz="3000">
              <a:solidFill>
                <a:srgbClr val="000000"/>
              </a:solidFill>
              <a:latin typeface="Montserrat"/>
              <a:ea typeface="Montserrat"/>
              <a:cs typeface="Montserrat"/>
              <a:sym typeface="Montserrat"/>
            </a:endParaRPr>
          </a:p>
        </p:txBody>
      </p:sp>
    </p:spTree>
  </p:cSld>
  <p:clrMapOvr>
    <a:masterClrMapping/>
  </p:clrMapOvr>
  <p:transition>
    <p:wip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BF4EA"/>
        </a:solidFill>
        <a:effectLst/>
      </p:bgPr>
    </p:bg>
    <p:spTree>
      <p:nvGrpSpPr>
        <p:cNvPr id="1" name="">
          <a:extLst>
            <a:ext uri="{FF2B5EF4-FFF2-40B4-BE49-F238E27FC236}">
              <a16:creationId xmlns:a16="http://schemas.microsoft.com/office/drawing/2014/main" id="{4272EAB2-DB71-A940-34C3-122A7FCF2D01}"/>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D3CB2C81-FC13-1571-9A3B-1D8849269E97}"/>
              </a:ext>
            </a:extLst>
          </p:cNvPr>
          <p:cNvGrpSpPr/>
          <p:nvPr/>
        </p:nvGrpSpPr>
        <p:grpSpPr>
          <a:xfrm>
            <a:off x="278401" y="1717490"/>
            <a:ext cx="17830305" cy="8220164"/>
            <a:chOff x="0" y="0"/>
            <a:chExt cx="23773740" cy="10960218"/>
          </a:xfrm>
        </p:grpSpPr>
        <p:grpSp>
          <p:nvGrpSpPr>
            <p:cNvPr id="3" name="Group 3">
              <a:extLst>
                <a:ext uri="{FF2B5EF4-FFF2-40B4-BE49-F238E27FC236}">
                  <a16:creationId xmlns:a16="http://schemas.microsoft.com/office/drawing/2014/main" id="{051E0DCF-69C0-5172-D184-6346CEC40D6A}"/>
                </a:ext>
              </a:extLst>
            </p:cNvPr>
            <p:cNvGrpSpPr/>
            <p:nvPr/>
          </p:nvGrpSpPr>
          <p:grpSpPr>
            <a:xfrm>
              <a:off x="344990" y="253874"/>
              <a:ext cx="23428750" cy="10706345"/>
              <a:chOff x="0" y="0"/>
              <a:chExt cx="4627901" cy="2114833"/>
            </a:xfrm>
          </p:grpSpPr>
          <p:sp>
            <p:nvSpPr>
              <p:cNvPr id="4" name="Freeform 4">
                <a:extLst>
                  <a:ext uri="{FF2B5EF4-FFF2-40B4-BE49-F238E27FC236}">
                    <a16:creationId xmlns:a16="http://schemas.microsoft.com/office/drawing/2014/main" id="{36F5247A-2A08-381E-EF28-A9FB03F8FE72}"/>
                  </a:ext>
                </a:extLst>
              </p:cNvPr>
              <p:cNvSpPr/>
              <p:nvPr/>
            </p:nvSpPr>
            <p:spPr>
              <a:xfrm>
                <a:off x="0" y="0"/>
                <a:ext cx="4627901" cy="2114834"/>
              </a:xfrm>
              <a:custGeom>
                <a:avLst/>
                <a:gdLst/>
                <a:ahLst/>
                <a:cxnLst/>
                <a:rect l="l" t="t" r="r" b="b"/>
                <a:pathLst>
                  <a:path w="4627901" h="2114834">
                    <a:moveTo>
                      <a:pt x="22470" y="0"/>
                    </a:moveTo>
                    <a:lnTo>
                      <a:pt x="4605431" y="0"/>
                    </a:lnTo>
                    <a:cubicBezTo>
                      <a:pt x="4617841" y="0"/>
                      <a:pt x="4627901" y="10060"/>
                      <a:pt x="4627901" y="22470"/>
                    </a:cubicBezTo>
                    <a:lnTo>
                      <a:pt x="4627901" y="2092363"/>
                    </a:lnTo>
                    <a:cubicBezTo>
                      <a:pt x="4627901" y="2098323"/>
                      <a:pt x="4625534" y="2104038"/>
                      <a:pt x="4621320" y="2108252"/>
                    </a:cubicBezTo>
                    <a:cubicBezTo>
                      <a:pt x="4617106" y="2112466"/>
                      <a:pt x="4611391" y="2114834"/>
                      <a:pt x="4605431" y="2114834"/>
                    </a:cubicBezTo>
                    <a:lnTo>
                      <a:pt x="22470" y="2114834"/>
                    </a:lnTo>
                    <a:cubicBezTo>
                      <a:pt x="10060" y="2114834"/>
                      <a:pt x="0" y="2104773"/>
                      <a:pt x="0" y="2092363"/>
                    </a:cubicBezTo>
                    <a:lnTo>
                      <a:pt x="0" y="22470"/>
                    </a:lnTo>
                    <a:cubicBezTo>
                      <a:pt x="0" y="10060"/>
                      <a:pt x="10060" y="0"/>
                      <a:pt x="22470" y="0"/>
                    </a:cubicBezTo>
                    <a:close/>
                  </a:path>
                </a:pathLst>
              </a:custGeom>
              <a:solidFill>
                <a:srgbClr val="A6A6A6"/>
              </a:solidFill>
              <a:ln cap="rnd">
                <a:noFill/>
                <a:prstDash val="solid"/>
                <a:round/>
              </a:ln>
            </p:spPr>
            <p:txBody>
              <a:bodyPr/>
              <a:lstStyle/>
              <a:p>
                <a:endParaRPr lang="en-GB"/>
              </a:p>
            </p:txBody>
          </p:sp>
          <p:sp>
            <p:nvSpPr>
              <p:cNvPr id="5" name="TextBox 5">
                <a:extLst>
                  <a:ext uri="{FF2B5EF4-FFF2-40B4-BE49-F238E27FC236}">
                    <a16:creationId xmlns:a16="http://schemas.microsoft.com/office/drawing/2014/main" id="{D5CCFE71-9767-0B9C-3F00-331C86FE9901}"/>
                  </a:ext>
                </a:extLst>
              </p:cNvPr>
              <p:cNvSpPr txBox="1"/>
              <p:nvPr/>
            </p:nvSpPr>
            <p:spPr>
              <a:xfrm>
                <a:off x="0" y="-38100"/>
                <a:ext cx="4627901" cy="2152933"/>
              </a:xfrm>
              <a:prstGeom prst="rect">
                <a:avLst/>
              </a:prstGeom>
            </p:spPr>
            <p:txBody>
              <a:bodyPr lIns="50800" tIns="50800" rIns="50800" bIns="50800" rtlCol="0" anchor="ctr"/>
              <a:lstStyle/>
              <a:p>
                <a:pPr algn="ctr">
                  <a:lnSpc>
                    <a:spcPts val="2659"/>
                  </a:lnSpc>
                  <a:spcBef>
                    <a:spcPct val="0"/>
                  </a:spcBef>
                </a:pPr>
                <a:endParaRPr/>
              </a:p>
            </p:txBody>
          </p:sp>
        </p:grpSp>
        <p:grpSp>
          <p:nvGrpSpPr>
            <p:cNvPr id="6" name="Group 6">
              <a:extLst>
                <a:ext uri="{FF2B5EF4-FFF2-40B4-BE49-F238E27FC236}">
                  <a16:creationId xmlns:a16="http://schemas.microsoft.com/office/drawing/2014/main" id="{7BDAE0B8-9D21-E0AD-1BD3-5ED6429DCD95}"/>
                </a:ext>
              </a:extLst>
            </p:cNvPr>
            <p:cNvGrpSpPr/>
            <p:nvPr/>
          </p:nvGrpSpPr>
          <p:grpSpPr>
            <a:xfrm>
              <a:off x="0" y="0"/>
              <a:ext cx="23428750" cy="10706345"/>
              <a:chOff x="0" y="0"/>
              <a:chExt cx="4627901" cy="2114833"/>
            </a:xfrm>
          </p:grpSpPr>
          <p:sp>
            <p:nvSpPr>
              <p:cNvPr id="7" name="Freeform 7">
                <a:extLst>
                  <a:ext uri="{FF2B5EF4-FFF2-40B4-BE49-F238E27FC236}">
                    <a16:creationId xmlns:a16="http://schemas.microsoft.com/office/drawing/2014/main" id="{46E49F02-FD9C-6DFC-D322-20416DC769F1}"/>
                  </a:ext>
                </a:extLst>
              </p:cNvPr>
              <p:cNvSpPr/>
              <p:nvPr/>
            </p:nvSpPr>
            <p:spPr>
              <a:xfrm>
                <a:off x="0" y="0"/>
                <a:ext cx="4627901" cy="2114834"/>
              </a:xfrm>
              <a:custGeom>
                <a:avLst/>
                <a:gdLst/>
                <a:ahLst/>
                <a:cxnLst/>
                <a:rect l="l" t="t" r="r" b="b"/>
                <a:pathLst>
                  <a:path w="4627901" h="2114834">
                    <a:moveTo>
                      <a:pt x="22470" y="0"/>
                    </a:moveTo>
                    <a:lnTo>
                      <a:pt x="4605431" y="0"/>
                    </a:lnTo>
                    <a:cubicBezTo>
                      <a:pt x="4617841" y="0"/>
                      <a:pt x="4627901" y="10060"/>
                      <a:pt x="4627901" y="22470"/>
                    </a:cubicBezTo>
                    <a:lnTo>
                      <a:pt x="4627901" y="2092363"/>
                    </a:lnTo>
                    <a:cubicBezTo>
                      <a:pt x="4627901" y="2098323"/>
                      <a:pt x="4625534" y="2104038"/>
                      <a:pt x="4621320" y="2108252"/>
                    </a:cubicBezTo>
                    <a:cubicBezTo>
                      <a:pt x="4617106" y="2112466"/>
                      <a:pt x="4611391" y="2114834"/>
                      <a:pt x="4605431" y="2114834"/>
                    </a:cubicBezTo>
                    <a:lnTo>
                      <a:pt x="22470" y="2114834"/>
                    </a:lnTo>
                    <a:cubicBezTo>
                      <a:pt x="10060" y="2114834"/>
                      <a:pt x="0" y="2104773"/>
                      <a:pt x="0" y="2092363"/>
                    </a:cubicBezTo>
                    <a:lnTo>
                      <a:pt x="0" y="22470"/>
                    </a:lnTo>
                    <a:cubicBezTo>
                      <a:pt x="0" y="10060"/>
                      <a:pt x="10060" y="0"/>
                      <a:pt x="22470" y="0"/>
                    </a:cubicBezTo>
                    <a:close/>
                  </a:path>
                </a:pathLst>
              </a:custGeom>
              <a:solidFill>
                <a:srgbClr val="FFFFFF"/>
              </a:solidFill>
              <a:ln cap="rnd">
                <a:noFill/>
                <a:prstDash val="solid"/>
                <a:round/>
              </a:ln>
            </p:spPr>
            <p:txBody>
              <a:bodyPr/>
              <a:lstStyle/>
              <a:p>
                <a:endParaRPr lang="en-GB"/>
              </a:p>
            </p:txBody>
          </p:sp>
          <p:sp>
            <p:nvSpPr>
              <p:cNvPr id="8" name="TextBox 8">
                <a:extLst>
                  <a:ext uri="{FF2B5EF4-FFF2-40B4-BE49-F238E27FC236}">
                    <a16:creationId xmlns:a16="http://schemas.microsoft.com/office/drawing/2014/main" id="{2C763D68-3665-B610-13D6-3B38ABF7419C}"/>
                  </a:ext>
                </a:extLst>
              </p:cNvPr>
              <p:cNvSpPr txBox="1"/>
              <p:nvPr/>
            </p:nvSpPr>
            <p:spPr>
              <a:xfrm>
                <a:off x="0" y="-38100"/>
                <a:ext cx="4627901" cy="2152933"/>
              </a:xfrm>
              <a:prstGeom prst="rect">
                <a:avLst/>
              </a:prstGeom>
            </p:spPr>
            <p:txBody>
              <a:bodyPr lIns="50800" tIns="50800" rIns="50800" bIns="50800" rtlCol="0" anchor="ctr"/>
              <a:lstStyle/>
              <a:p>
                <a:pPr algn="ctr">
                  <a:lnSpc>
                    <a:spcPts val="2659"/>
                  </a:lnSpc>
                  <a:spcBef>
                    <a:spcPct val="0"/>
                  </a:spcBef>
                </a:pPr>
                <a:endParaRPr/>
              </a:p>
            </p:txBody>
          </p:sp>
        </p:grpSp>
      </p:grpSp>
      <p:grpSp>
        <p:nvGrpSpPr>
          <p:cNvPr id="9" name="Group 9">
            <a:extLst>
              <a:ext uri="{FF2B5EF4-FFF2-40B4-BE49-F238E27FC236}">
                <a16:creationId xmlns:a16="http://schemas.microsoft.com/office/drawing/2014/main" id="{97EC15AA-3515-4592-220B-0E589CAFD9F9}"/>
              </a:ext>
            </a:extLst>
          </p:cNvPr>
          <p:cNvGrpSpPr/>
          <p:nvPr/>
        </p:nvGrpSpPr>
        <p:grpSpPr>
          <a:xfrm>
            <a:off x="1709799" y="80682"/>
            <a:ext cx="14939846" cy="2783371"/>
            <a:chOff x="19653" y="-1612309"/>
            <a:chExt cx="19919794" cy="3711162"/>
          </a:xfrm>
        </p:grpSpPr>
        <p:grpSp>
          <p:nvGrpSpPr>
            <p:cNvPr id="10" name="Group 10">
              <a:extLst>
                <a:ext uri="{FF2B5EF4-FFF2-40B4-BE49-F238E27FC236}">
                  <a16:creationId xmlns:a16="http://schemas.microsoft.com/office/drawing/2014/main" id="{C07E92CC-BEB5-0624-53A6-27AE81D069DC}"/>
                </a:ext>
              </a:extLst>
            </p:cNvPr>
            <p:cNvGrpSpPr/>
            <p:nvPr/>
          </p:nvGrpSpPr>
          <p:grpSpPr>
            <a:xfrm>
              <a:off x="207202" y="-924677"/>
              <a:ext cx="19732245" cy="3023530"/>
              <a:chOff x="-36044" y="-224828"/>
              <a:chExt cx="3897727" cy="597241"/>
            </a:xfrm>
          </p:grpSpPr>
          <p:sp>
            <p:nvSpPr>
              <p:cNvPr id="11" name="Freeform 11">
                <a:extLst>
                  <a:ext uri="{FF2B5EF4-FFF2-40B4-BE49-F238E27FC236}">
                    <a16:creationId xmlns:a16="http://schemas.microsoft.com/office/drawing/2014/main" id="{26D60376-F1BC-4632-7D0D-8A2CEB6EA104}"/>
                  </a:ext>
                </a:extLst>
              </p:cNvPr>
              <p:cNvSpPr/>
              <p:nvPr/>
            </p:nvSpPr>
            <p:spPr>
              <a:xfrm>
                <a:off x="-36044" y="-224828"/>
                <a:ext cx="3861683" cy="372413"/>
              </a:xfrm>
              <a:custGeom>
                <a:avLst/>
                <a:gdLst/>
                <a:ahLst/>
                <a:cxnLst/>
                <a:rect l="l" t="t" r="r" b="b"/>
                <a:pathLst>
                  <a:path w="3861683" h="372413">
                    <a:moveTo>
                      <a:pt x="26929" y="0"/>
                    </a:moveTo>
                    <a:lnTo>
                      <a:pt x="3834755" y="0"/>
                    </a:lnTo>
                    <a:cubicBezTo>
                      <a:pt x="3849627" y="0"/>
                      <a:pt x="3861683" y="12056"/>
                      <a:pt x="3861683" y="26929"/>
                    </a:cubicBezTo>
                    <a:lnTo>
                      <a:pt x="3861683" y="345484"/>
                    </a:lnTo>
                    <a:cubicBezTo>
                      <a:pt x="3861683" y="360356"/>
                      <a:pt x="3849627" y="372413"/>
                      <a:pt x="3834755" y="372413"/>
                    </a:cubicBezTo>
                    <a:lnTo>
                      <a:pt x="26929" y="372413"/>
                    </a:lnTo>
                    <a:cubicBezTo>
                      <a:pt x="12056" y="372413"/>
                      <a:pt x="0" y="360356"/>
                      <a:pt x="0" y="345484"/>
                    </a:cubicBezTo>
                    <a:lnTo>
                      <a:pt x="0" y="26929"/>
                    </a:lnTo>
                    <a:cubicBezTo>
                      <a:pt x="0" y="12056"/>
                      <a:pt x="12056" y="0"/>
                      <a:pt x="26929" y="0"/>
                    </a:cubicBezTo>
                    <a:close/>
                  </a:path>
                </a:pathLst>
              </a:custGeom>
              <a:solidFill>
                <a:srgbClr val="18608D"/>
              </a:solidFill>
              <a:ln cap="rnd">
                <a:noFill/>
                <a:prstDash val="solid"/>
                <a:round/>
              </a:ln>
            </p:spPr>
            <p:txBody>
              <a:bodyPr/>
              <a:lstStyle/>
              <a:p>
                <a:endParaRPr lang="en-GB"/>
              </a:p>
            </p:txBody>
          </p:sp>
          <p:sp>
            <p:nvSpPr>
              <p:cNvPr id="12" name="TextBox 12">
                <a:extLst>
                  <a:ext uri="{FF2B5EF4-FFF2-40B4-BE49-F238E27FC236}">
                    <a16:creationId xmlns:a16="http://schemas.microsoft.com/office/drawing/2014/main" id="{A7F557C4-A61B-20D1-880A-43505BBA2B33}"/>
                  </a:ext>
                </a:extLst>
              </p:cNvPr>
              <p:cNvSpPr txBox="1"/>
              <p:nvPr/>
            </p:nvSpPr>
            <p:spPr>
              <a:xfrm>
                <a:off x="0" y="-38100"/>
                <a:ext cx="3861683" cy="410513"/>
              </a:xfrm>
              <a:prstGeom prst="rect">
                <a:avLst/>
              </a:prstGeom>
            </p:spPr>
            <p:txBody>
              <a:bodyPr lIns="50800" tIns="50800" rIns="50800" bIns="50800" rtlCol="0" anchor="ctr"/>
              <a:lstStyle/>
              <a:p>
                <a:pPr algn="ctr">
                  <a:lnSpc>
                    <a:spcPts val="2659"/>
                  </a:lnSpc>
                  <a:spcBef>
                    <a:spcPct val="0"/>
                  </a:spcBef>
                </a:pPr>
                <a:endParaRPr/>
              </a:p>
            </p:txBody>
          </p:sp>
        </p:grpSp>
        <p:grpSp>
          <p:nvGrpSpPr>
            <p:cNvPr id="13" name="Group 13">
              <a:extLst>
                <a:ext uri="{FF2B5EF4-FFF2-40B4-BE49-F238E27FC236}">
                  <a16:creationId xmlns:a16="http://schemas.microsoft.com/office/drawing/2014/main" id="{38F15C8D-5D6E-A92E-037C-E7BCB6B739DD}"/>
                </a:ext>
              </a:extLst>
            </p:cNvPr>
            <p:cNvGrpSpPr/>
            <p:nvPr/>
          </p:nvGrpSpPr>
          <p:grpSpPr>
            <a:xfrm>
              <a:off x="19653" y="-1612309"/>
              <a:ext cx="19803390" cy="2367542"/>
              <a:chOff x="3882" y="-318481"/>
              <a:chExt cx="3911781" cy="467663"/>
            </a:xfrm>
          </p:grpSpPr>
          <p:sp>
            <p:nvSpPr>
              <p:cNvPr id="14" name="Freeform 14">
                <a:extLst>
                  <a:ext uri="{FF2B5EF4-FFF2-40B4-BE49-F238E27FC236}">
                    <a16:creationId xmlns:a16="http://schemas.microsoft.com/office/drawing/2014/main" id="{2339501D-33C9-6E77-CFF2-0B6FA983CD19}"/>
                  </a:ext>
                </a:extLst>
              </p:cNvPr>
              <p:cNvSpPr/>
              <p:nvPr/>
            </p:nvSpPr>
            <p:spPr>
              <a:xfrm>
                <a:off x="34162" y="-259800"/>
                <a:ext cx="3881501" cy="372413"/>
              </a:xfrm>
              <a:custGeom>
                <a:avLst/>
                <a:gdLst/>
                <a:ahLst/>
                <a:cxnLst/>
                <a:rect l="l" t="t" r="r" b="b"/>
                <a:pathLst>
                  <a:path w="3881501" h="372413">
                    <a:moveTo>
                      <a:pt x="26791" y="0"/>
                    </a:moveTo>
                    <a:lnTo>
                      <a:pt x="3854709" y="0"/>
                    </a:lnTo>
                    <a:cubicBezTo>
                      <a:pt x="3861815" y="0"/>
                      <a:pt x="3868629" y="2823"/>
                      <a:pt x="3873654" y="7847"/>
                    </a:cubicBezTo>
                    <a:cubicBezTo>
                      <a:pt x="3878678" y="12871"/>
                      <a:pt x="3881501" y="19686"/>
                      <a:pt x="3881501" y="26791"/>
                    </a:cubicBezTo>
                    <a:lnTo>
                      <a:pt x="3881501" y="345621"/>
                    </a:lnTo>
                    <a:cubicBezTo>
                      <a:pt x="3881501" y="352727"/>
                      <a:pt x="3878678" y="359541"/>
                      <a:pt x="3873654" y="364566"/>
                    </a:cubicBezTo>
                    <a:cubicBezTo>
                      <a:pt x="3868629" y="369590"/>
                      <a:pt x="3861815" y="372413"/>
                      <a:pt x="3854709" y="372413"/>
                    </a:cubicBezTo>
                    <a:lnTo>
                      <a:pt x="26791" y="372413"/>
                    </a:lnTo>
                    <a:cubicBezTo>
                      <a:pt x="19686" y="372413"/>
                      <a:pt x="12871" y="369590"/>
                      <a:pt x="7847" y="364566"/>
                    </a:cubicBezTo>
                    <a:cubicBezTo>
                      <a:pt x="2823" y="359541"/>
                      <a:pt x="0" y="352727"/>
                      <a:pt x="0" y="345621"/>
                    </a:cubicBezTo>
                    <a:lnTo>
                      <a:pt x="0" y="26791"/>
                    </a:lnTo>
                    <a:cubicBezTo>
                      <a:pt x="0" y="19686"/>
                      <a:pt x="2823" y="12871"/>
                      <a:pt x="7847" y="7847"/>
                    </a:cubicBezTo>
                    <a:cubicBezTo>
                      <a:pt x="12871" y="2823"/>
                      <a:pt x="19686" y="0"/>
                      <a:pt x="26791" y="0"/>
                    </a:cubicBezTo>
                    <a:close/>
                  </a:path>
                </a:pathLst>
              </a:custGeom>
              <a:solidFill>
                <a:srgbClr val="3794CF"/>
              </a:solidFill>
              <a:ln cap="rnd">
                <a:noFill/>
                <a:prstDash val="solid"/>
                <a:round/>
              </a:ln>
            </p:spPr>
            <p:txBody>
              <a:bodyPr/>
              <a:lstStyle/>
              <a:p>
                <a:endParaRPr lang="en-GB"/>
              </a:p>
            </p:txBody>
          </p:sp>
          <p:sp>
            <p:nvSpPr>
              <p:cNvPr id="15" name="TextBox 15">
                <a:extLst>
                  <a:ext uri="{FF2B5EF4-FFF2-40B4-BE49-F238E27FC236}">
                    <a16:creationId xmlns:a16="http://schemas.microsoft.com/office/drawing/2014/main" id="{F9852E9F-E5E5-F5DC-0780-6B08DB414635}"/>
                  </a:ext>
                </a:extLst>
              </p:cNvPr>
              <p:cNvSpPr txBox="1"/>
              <p:nvPr/>
            </p:nvSpPr>
            <p:spPr>
              <a:xfrm>
                <a:off x="3882" y="-318481"/>
                <a:ext cx="3881501" cy="467663"/>
              </a:xfrm>
              <a:prstGeom prst="rect">
                <a:avLst/>
              </a:prstGeom>
            </p:spPr>
            <p:txBody>
              <a:bodyPr lIns="50800" tIns="50800" rIns="50800" bIns="50800" rtlCol="0" anchor="ctr"/>
              <a:lstStyle/>
              <a:p>
                <a:pPr algn="ctr">
                  <a:lnSpc>
                    <a:spcPts val="7000"/>
                  </a:lnSpc>
                  <a:spcBef>
                    <a:spcPct val="0"/>
                  </a:spcBef>
                </a:pPr>
                <a:r>
                  <a:rPr lang="en-US" sz="5000" b="1" dirty="0">
                    <a:solidFill>
                      <a:srgbClr val="FFFFFF"/>
                    </a:solidFill>
                    <a:latin typeface="Montserrat Bold"/>
                    <a:ea typeface="Montserrat Bold"/>
                    <a:cs typeface="Montserrat Bold"/>
                    <a:sym typeface="Montserrat Bold"/>
                  </a:rPr>
                  <a:t>Access Arrangements</a:t>
                </a:r>
              </a:p>
            </p:txBody>
          </p:sp>
        </p:grpSp>
      </p:grpSp>
      <p:sp>
        <p:nvSpPr>
          <p:cNvPr id="16" name="Freeform 16">
            <a:extLst>
              <a:ext uri="{FF2B5EF4-FFF2-40B4-BE49-F238E27FC236}">
                <a16:creationId xmlns:a16="http://schemas.microsoft.com/office/drawing/2014/main" id="{E03381D5-ACE9-1970-BF3C-5A01131689CA}"/>
              </a:ext>
            </a:extLst>
          </p:cNvPr>
          <p:cNvSpPr/>
          <p:nvPr/>
        </p:nvSpPr>
        <p:spPr>
          <a:xfrm>
            <a:off x="15599074" y="180865"/>
            <a:ext cx="2101142" cy="2218096"/>
          </a:xfrm>
          <a:custGeom>
            <a:avLst/>
            <a:gdLst/>
            <a:ahLst/>
            <a:cxnLst/>
            <a:rect l="l" t="t" r="r" b="b"/>
            <a:pathLst>
              <a:path w="2101142" h="2218096">
                <a:moveTo>
                  <a:pt x="0" y="0"/>
                </a:moveTo>
                <a:lnTo>
                  <a:pt x="2101141" y="0"/>
                </a:lnTo>
                <a:lnTo>
                  <a:pt x="2101141" y="2218096"/>
                </a:lnTo>
                <a:lnTo>
                  <a:pt x="0" y="221809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pic>
        <p:nvPicPr>
          <p:cNvPr id="19" name="Picture 18">
            <a:extLst>
              <a:ext uri="{FF2B5EF4-FFF2-40B4-BE49-F238E27FC236}">
                <a16:creationId xmlns:a16="http://schemas.microsoft.com/office/drawing/2014/main" id="{A60867C8-8397-38BA-DB97-4DD00770B23E}"/>
              </a:ext>
            </a:extLst>
          </p:cNvPr>
          <p:cNvPicPr>
            <a:picLocks noChangeAspect="1"/>
          </p:cNvPicPr>
          <p:nvPr/>
        </p:nvPicPr>
        <p:blipFill>
          <a:blip r:embed="rId3"/>
          <a:srcRect t="1787" r="-2" b="7178"/>
          <a:stretch>
            <a:fillRect/>
          </a:stretch>
        </p:blipFill>
        <p:spPr>
          <a:xfrm>
            <a:off x="179293" y="6307710"/>
            <a:ext cx="8736107" cy="3439539"/>
          </a:xfrm>
          <a:prstGeom prst="rect">
            <a:avLst/>
          </a:prstGeom>
        </p:spPr>
      </p:pic>
      <p:pic>
        <p:nvPicPr>
          <p:cNvPr id="20" name="Picture 19">
            <a:extLst>
              <a:ext uri="{FF2B5EF4-FFF2-40B4-BE49-F238E27FC236}">
                <a16:creationId xmlns:a16="http://schemas.microsoft.com/office/drawing/2014/main" id="{09F3431B-6031-DCA7-25D0-6151A4D77B66}"/>
              </a:ext>
            </a:extLst>
          </p:cNvPr>
          <p:cNvPicPr>
            <a:picLocks noChangeAspect="1"/>
          </p:cNvPicPr>
          <p:nvPr/>
        </p:nvPicPr>
        <p:blipFill>
          <a:blip r:embed="rId4"/>
          <a:srcRect t="3840" r="-2" b="277"/>
          <a:stretch>
            <a:fillRect/>
          </a:stretch>
        </p:blipFill>
        <p:spPr>
          <a:xfrm>
            <a:off x="8483064" y="2839271"/>
            <a:ext cx="9267791" cy="3643283"/>
          </a:xfrm>
          <a:prstGeom prst="rect">
            <a:avLst/>
          </a:prstGeom>
        </p:spPr>
      </p:pic>
      <p:pic>
        <p:nvPicPr>
          <p:cNvPr id="18" name="Picture 17">
            <a:extLst>
              <a:ext uri="{FF2B5EF4-FFF2-40B4-BE49-F238E27FC236}">
                <a16:creationId xmlns:a16="http://schemas.microsoft.com/office/drawing/2014/main" id="{FAB564D3-0561-B4C5-3045-6ABB8FD0B1D6}"/>
              </a:ext>
            </a:extLst>
          </p:cNvPr>
          <p:cNvPicPr>
            <a:picLocks noChangeAspect="1"/>
          </p:cNvPicPr>
          <p:nvPr/>
        </p:nvPicPr>
        <p:blipFill>
          <a:blip r:embed="rId5"/>
          <a:srcRect r="3486" b="3"/>
          <a:stretch>
            <a:fillRect/>
          </a:stretch>
        </p:blipFill>
        <p:spPr>
          <a:xfrm>
            <a:off x="179293" y="2592096"/>
            <a:ext cx="8583707" cy="3643283"/>
          </a:xfrm>
          <a:prstGeom prst="rect">
            <a:avLst/>
          </a:prstGeom>
        </p:spPr>
      </p:pic>
      <p:pic>
        <p:nvPicPr>
          <p:cNvPr id="21" name="Picture 20">
            <a:extLst>
              <a:ext uri="{FF2B5EF4-FFF2-40B4-BE49-F238E27FC236}">
                <a16:creationId xmlns:a16="http://schemas.microsoft.com/office/drawing/2014/main" id="{9A957F4D-DEE3-F385-2861-D6CF458CCD6D}"/>
              </a:ext>
            </a:extLst>
          </p:cNvPr>
          <p:cNvPicPr>
            <a:picLocks noChangeAspect="1"/>
          </p:cNvPicPr>
          <p:nvPr/>
        </p:nvPicPr>
        <p:blipFill>
          <a:blip r:embed="rId6"/>
          <a:srcRect r="4604" b="-4"/>
          <a:stretch>
            <a:fillRect/>
          </a:stretch>
        </p:blipFill>
        <p:spPr>
          <a:xfrm>
            <a:off x="8582172" y="6149711"/>
            <a:ext cx="9267791" cy="3643283"/>
          </a:xfrm>
          <a:prstGeom prst="rect">
            <a:avLst/>
          </a:prstGeom>
        </p:spPr>
      </p:pic>
    </p:spTree>
    <p:extLst>
      <p:ext uri="{BB962C8B-B14F-4D97-AF65-F5344CB8AC3E}">
        <p14:creationId xmlns:p14="http://schemas.microsoft.com/office/powerpoint/2010/main" val="3236579299"/>
      </p:ext>
    </p:extLst>
  </p:cSld>
  <p:clrMapOvr>
    <a:masterClrMapping/>
  </p:clrMapOvr>
  <p:transition>
    <p:wip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1027</Words>
  <Application>Microsoft Office PowerPoint</Application>
  <PresentationFormat>Custom</PresentationFormat>
  <Paragraphs>59</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Kent Test infomation</dc:title>
  <dc:creator>Hannah Dannell</dc:creator>
  <cp:lastModifiedBy>Hannah Dannell</cp:lastModifiedBy>
  <cp:revision>3</cp:revision>
  <dcterms:created xsi:type="dcterms:W3CDTF">2006-08-16T00:00:00Z</dcterms:created>
  <dcterms:modified xsi:type="dcterms:W3CDTF">2026-06-09T10:45:39Z</dcterms:modified>
  <dc:identifier>DAHI4AM2YF4</dc:identifier>
</cp:coreProperties>
</file>