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3" r:id="rId3"/>
    <p:sldId id="516" r:id="rId4"/>
    <p:sldId id="541" r:id="rId5"/>
    <p:sldId id="542" r:id="rId6"/>
    <p:sldId id="531" r:id="rId7"/>
    <p:sldId id="543" r:id="rId8"/>
    <p:sldId id="350"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Sassoon Infant Rg" panose="02000503030000020003" charset="0"/>
      <p:regular r:id="rId16"/>
      <p:bold r:id="rId17"/>
    </p:embeddedFont>
    <p:embeddedFont>
      <p:font typeface="XCCW Joined 8a" panose="03050602040000000000" pitchFamily="66" charset="0"/>
      <p:regular r:id="rId18"/>
    </p:embeddedFont>
    <p:embeddedFont>
      <p:font typeface="Sassoon Infant Md" panose="02000603050000020003" charset="0"/>
      <p:regular r:id="rId1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44B"/>
    <a:srgbClr val="A4FEA8"/>
    <a:srgbClr val="FFD550"/>
    <a:srgbClr val="F8A9A9"/>
    <a:srgbClr val="A7E6DE"/>
    <a:srgbClr val="E6A5BC"/>
    <a:srgbClr val="977BAA"/>
    <a:srgbClr val="6CAF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p:cViewPr varScale="1">
        <p:scale>
          <a:sx n="83" d="100"/>
          <a:sy n="83" d="100"/>
        </p:scale>
        <p:origin x="1531" y="67"/>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A060A94-3864-4BB4-A91E-4ED86B6EA501}" type="datetimeFigureOut">
              <a:rPr lang="en-GB"/>
              <a:pPr>
                <a:defRPr/>
              </a:pPr>
              <a:t>19/04/2020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BC325D4-3AAA-4DF6-B847-155B3174409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04401CD-4208-4218-929A-2F33EE4368E3}" type="datetimeFigureOut">
              <a:rPr lang="en-GB"/>
              <a:pPr>
                <a:defRPr/>
              </a:pPr>
              <a:t>19/04/2020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2ADF562-6BB7-4030-AA88-C25D3AFE4065}"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4CB9B431-D81A-4844-8192-AFC104BF27D8}"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E19B061C-DB6F-4858-AC94-E899AA1FB3EB}"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D78D0A63-24BC-4200-BF5D-48F38BB1D108}"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8E24FC21-59BE-4003-893F-695BBBDDB770}"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CD436A54-5A05-4D7E-B9C3-B49547C99CE8}"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353123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40124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47195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369049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30317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28364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993" r:id="rId1"/>
    <p:sldLayoutId id="2147483994" r:id="rId2"/>
    <p:sldLayoutId id="2147483995" r:id="rId3"/>
    <p:sldLayoutId id="2147483991" r:id="rId4"/>
    <p:sldLayoutId id="2147483992" r:id="rId5"/>
    <p:sldLayoutId id="214748399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notesSlide" Target="../notesSlides/notesSlide1.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6.png"/><Relationship Id="rId5" Type="http://schemas.openxmlformats.org/officeDocument/2006/relationships/image" Target="../media/image11.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 Id="rId14"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2.xml"/><Relationship Id="rId7" Type="http://schemas.openxmlformats.org/officeDocument/2006/relationships/image" Target="../media/image2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1.png"/><Relationship Id="rId5" Type="http://schemas.openxmlformats.org/officeDocument/2006/relationships/image" Target="../media/image3.png"/><Relationship Id="rId4" Type="http://schemas.openxmlformats.org/officeDocument/2006/relationships/notesSlide" Target="../notesSlides/notesSlide3.xml"/><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slideLayout" Target="../slideLayouts/slideLayout2.xml"/><Relationship Id="rId7" Type="http://schemas.openxmlformats.org/officeDocument/2006/relationships/image" Target="../media/image2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27.png"/><Relationship Id="rId4" Type="http://schemas.openxmlformats.org/officeDocument/2006/relationships/notesSlide" Target="../notesSlides/notesSlide4.xml"/><Relationship Id="rId9"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9.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819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8198" name="Content Placeholder 15"/>
          <p:cNvSpPr>
            <a:spLocks noGrp="1"/>
          </p:cNvSpPr>
          <p:nvPr>
            <p:ph idx="1"/>
          </p:nvPr>
        </p:nvSpPr>
        <p:spPr>
          <a:xfrm>
            <a:off x="628650" y="1127125"/>
            <a:ext cx="7292975" cy="1409700"/>
          </a:xfrm>
        </p:spPr>
        <p:txBody>
          <a:bodyPr/>
          <a:lstStyle/>
          <a:p>
            <a:pPr eaLnBrk="1" hangingPunct="1"/>
            <a:r>
              <a:rPr lang="en-GB" altLang="en-US" smtClean="0"/>
              <a:t>I can identify the characteristics of different types of animals.</a:t>
            </a:r>
          </a:p>
          <a:p>
            <a:pPr eaLnBrk="1" hangingPunct="1"/>
            <a:r>
              <a:rPr lang="en-GB" altLang="en-US" smtClean="0"/>
              <a:t>I can classify a creature based on its characteristics.</a:t>
            </a:r>
          </a:p>
        </p:txBody>
      </p:sp>
      <p:sp>
        <p:nvSpPr>
          <p:cNvPr id="8199"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r>
              <a:rPr lang="en-GB" altLang="en-US"/>
              <a:t>I can identify different types of animals.</a:t>
            </a:r>
          </a:p>
          <a:p>
            <a:r>
              <a:rPr lang="en-GB" altLang="en-US"/>
              <a:t>I can match the types of animals to their characteristics.</a:t>
            </a:r>
          </a:p>
          <a:p>
            <a:r>
              <a:rPr lang="en-GB" altLang="en-US"/>
              <a:t>I can design a creature that has a set of characteristics of one type of animal.</a:t>
            </a:r>
          </a:p>
          <a:p>
            <a:r>
              <a:rPr lang="en-GB" altLang="en-US"/>
              <a:t>I can classify creatures based on their characteristics.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rot="10800000">
            <a:off x="4310063" y="1574800"/>
            <a:ext cx="4176712" cy="46069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rot="10800000">
            <a:off x="657225" y="1573213"/>
            <a:ext cx="4968875" cy="46069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Groups of Animals</a:t>
            </a:r>
            <a:endParaRPr lang="en-GB" altLang="en-US" dirty="0" smtClean="0"/>
          </a:p>
        </p:txBody>
      </p:sp>
      <p:pic>
        <p:nvPicPr>
          <p:cNvPr id="9221" name="Picture 5"/>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958423">
            <a:off x="5851525" y="1428750"/>
            <a:ext cx="1376363" cy="160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49476">
            <a:off x="5988050" y="1733550"/>
            <a:ext cx="9620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8"/>
          <a:stretch>
            <a:fillRect/>
          </a:stretch>
        </p:blipFill>
        <p:spPr>
          <a:xfrm flipH="1">
            <a:off x="5731594" y="3678964"/>
            <a:ext cx="2799629" cy="2501968"/>
          </a:xfrm>
          <a:prstGeom prst="snipRoundRect">
            <a:avLst>
              <a:gd name="adj1" fmla="val 41450"/>
              <a:gd name="adj2" fmla="val 16667"/>
            </a:avLst>
          </a:prstGeom>
        </p:spPr>
      </p:pic>
      <p:pic>
        <p:nvPicPr>
          <p:cNvPr id="9224" name="Talking Partners"/>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728663" y="1722438"/>
            <a:ext cx="4814887" cy="3416300"/>
          </a:xfrm>
          <a:prstGeom prst="rect">
            <a:avLst/>
          </a:prstGeom>
        </p:spPr>
        <p:txBody>
          <a:bodyPr>
            <a:spAutoFit/>
          </a:bodyPr>
          <a:lstStyle/>
          <a:p>
            <a:pPr algn="ctr">
              <a:spcAft>
                <a:spcPts val="1200"/>
              </a:spcAft>
              <a:buFont typeface="Arial" panose="020B0604020202020204" pitchFamily="34" charset="0"/>
              <a:buNone/>
              <a:defRPr/>
            </a:pPr>
            <a:r>
              <a:rPr lang="en-GB" altLang="en-US" sz="1600" dirty="0">
                <a:latin typeface="+mn-lt"/>
              </a:rPr>
              <a:t>In Year 4 you learnt about different types of animals. These animals can be classified into two groups, vertebrates and invertebrates.</a:t>
            </a:r>
          </a:p>
          <a:p>
            <a:pPr algn="ctr">
              <a:spcAft>
                <a:spcPts val="1200"/>
              </a:spcAft>
              <a:buFont typeface="Arial" panose="020B0604020202020204" pitchFamily="34" charset="0"/>
              <a:buNone/>
              <a:defRPr/>
            </a:pPr>
            <a:r>
              <a:rPr lang="en-GB" altLang="en-US" sz="1600" dirty="0">
                <a:latin typeface="+mn-lt"/>
              </a:rPr>
              <a:t>Can you remember the difference? Vertebrates have a backbone, and invertebrates don't have a backbone.</a:t>
            </a:r>
          </a:p>
          <a:p>
            <a:pPr algn="ctr">
              <a:spcAft>
                <a:spcPts val="1200"/>
              </a:spcAft>
              <a:buFont typeface="Arial" panose="020B0604020202020204" pitchFamily="34" charset="0"/>
              <a:buNone/>
              <a:defRPr/>
            </a:pPr>
            <a:r>
              <a:rPr lang="en-GB" altLang="en-US" sz="1600" dirty="0">
                <a:latin typeface="+mn-lt"/>
              </a:rPr>
              <a:t>The two groups can be split into further, smaller groups. Groups of invertebrates include insects, arachnids, annelids, molluscs, crustaceans and echinoderms.</a:t>
            </a:r>
          </a:p>
          <a:p>
            <a:pPr algn="ctr">
              <a:spcAft>
                <a:spcPts val="1200"/>
              </a:spcAft>
              <a:buFont typeface="Arial" panose="020B0604020202020204" pitchFamily="34" charset="0"/>
              <a:buNone/>
              <a:defRPr/>
            </a:pPr>
            <a:r>
              <a:rPr lang="en-GB" altLang="en-US" sz="1600" dirty="0">
                <a:latin typeface="+mn-lt"/>
              </a:rPr>
              <a:t>What groups can vertebrates be sorted into? </a:t>
            </a:r>
          </a:p>
          <a:p>
            <a:pPr algn="ctr">
              <a:spcAft>
                <a:spcPts val="1200"/>
              </a:spcAft>
              <a:buFont typeface="Arial" panose="020B0604020202020204" pitchFamily="34" charset="0"/>
              <a:buNone/>
              <a:defRPr/>
            </a:pPr>
            <a:r>
              <a:rPr lang="en-GB" altLang="en-US" sz="1600" dirty="0">
                <a:latin typeface="+mn-lt"/>
              </a:rPr>
              <a:t>Vertebrates can be sorted into mammals, birds, fish, reptiles and amphibians.</a:t>
            </a:r>
          </a:p>
        </p:txBody>
      </p:sp>
      <p:pic>
        <p:nvPicPr>
          <p:cNvPr id="9226" name="Picture 5"/>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766079" flipH="1">
            <a:off x="6644482" y="2351881"/>
            <a:ext cx="1376362" cy="160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881813" y="2397125"/>
            <a:ext cx="1173162" cy="111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9" name="TextBox 2"/>
          <p:cNvSpPr txBox="1">
            <a:spLocks noChangeArrowheads="1"/>
          </p:cNvSpPr>
          <p:nvPr/>
        </p:nvSpPr>
        <p:spPr bwMode="auto">
          <a:xfrm>
            <a:off x="728663" y="449263"/>
            <a:ext cx="1528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a:solidFill>
                  <a:srgbClr val="FF0000"/>
                </a:solidFill>
                <a:latin typeface="XCCW Joined 8a" panose="03050602040000000000" pitchFamily="66" charset="0"/>
              </a:rPr>
              <a:t>Click me</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biLevel thresh="75000"/>
          </a:blip>
          <a:stretch>
            <a:fillRect/>
          </a:stretch>
        </p:blipFill>
        <p:spPr>
          <a:xfrm>
            <a:off x="1265382" y="916781"/>
            <a:ext cx="47134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fade">
                                      <p:cBhvr>
                                        <p:cTn id="12" dur="500"/>
                                        <p:tgtEl>
                                          <p:spTgt spid="1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fade">
                                      <p:cBhvr>
                                        <p:cTn id="15" dur="500"/>
                                        <p:tgtEl>
                                          <p:spTgt spid="1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
                                            <p:txEl>
                                              <p:pRg st="3" end="3"/>
                                            </p:txEl>
                                          </p:spTgt>
                                        </p:tgtEl>
                                        <p:attrNameLst>
                                          <p:attrName>style.visibility</p:attrName>
                                        </p:attrNameLst>
                                      </p:cBhvr>
                                      <p:to>
                                        <p:strVal val="visible"/>
                                      </p:to>
                                    </p:set>
                                    <p:animEffect transition="in" filter="fade">
                                      <p:cBhvr>
                                        <p:cTn id="18" dur="500"/>
                                        <p:tgtEl>
                                          <p:spTgt spid="15">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xEl>
                                              <p:pRg st="4" end="4"/>
                                            </p:txEl>
                                          </p:spTgt>
                                        </p:tgtEl>
                                        <p:attrNameLst>
                                          <p:attrName>style.visibility</p:attrName>
                                        </p:attrNameLst>
                                      </p:cBhvr>
                                      <p:to>
                                        <p:strVal val="visible"/>
                                      </p:to>
                                    </p:set>
                                    <p:animEffect transition="in" filter="fade">
                                      <p:cBhvr>
                                        <p:cTn id="23"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3"/>
                    </p:tgtEl>
                  </p:cond>
                </p:stCondLst>
                <p:endSync evt="end" delay="0">
                  <p:rtn val="all"/>
                </p:endSync>
                <p:childTnLst>
                  <p:par>
                    <p:cTn id="25" fill="hold">
                      <p:stCondLst>
                        <p:cond delay="0"/>
                      </p:stCondLst>
                      <p:childTnLst>
                        <p:par>
                          <p:cTn id="26" fill="hold">
                            <p:stCondLst>
                              <p:cond delay="0"/>
                            </p:stCondLst>
                            <p:childTnLst>
                              <p:par>
                                <p:cTn id="27" presetID="1" presetClass="mediacall" presetSubtype="0" fill="hold" nodeType="clickEffect">
                                  <p:stCondLst>
                                    <p:cond delay="0"/>
                                  </p:stCondLst>
                                  <p:childTnLst>
                                    <p:cmd type="call" cmd="playFrom(0.0)">
                                      <p:cBhvr>
                                        <p:cTn id="28" dur="62524" fill="hold"/>
                                        <p:tgtEl>
                                          <p:spTgt spid="3"/>
                                        </p:tgtEl>
                                      </p:cBhvr>
                                    </p:cmd>
                                  </p:childTnLst>
                                </p:cTn>
                              </p:par>
                            </p:childTnLst>
                          </p:cTn>
                        </p:par>
                      </p:childTnLst>
                    </p:cTn>
                  </p:par>
                </p:childTnLst>
              </p:cTn>
              <p:nextCondLst>
                <p:cond evt="onClick" delay="0">
                  <p:tgtEl>
                    <p:spTgt spid="3"/>
                  </p:tgtEl>
                </p:cond>
              </p:nextCondLst>
            </p:seq>
            <p:audio>
              <p:cMediaNode vol="80000">
                <p:cTn id="29" fill="hold" display="0">
                  <p:stCondLst>
                    <p:cond delay="indefinite"/>
                  </p:stCondLst>
                  <p:endCondLst>
                    <p:cond evt="onStopAudio" delay="0">
                      <p:tgtEl>
                        <p:sldTgt/>
                      </p:tgtEl>
                    </p:cond>
                  </p:endCondLst>
                </p:cTn>
                <p:tgtEl>
                  <p:spTgt spid="3"/>
                </p:tgtEl>
              </p:cMediaNode>
            </p:audio>
          </p:childTnLst>
        </p:cTn>
      </p:par>
    </p:tnLst>
    <p:bldLst>
      <p:bldP spid="1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 name="Rounded Rectangle 16"/>
          <p:cNvSpPr/>
          <p:nvPr/>
        </p:nvSpPr>
        <p:spPr>
          <a:xfrm rot="10800000">
            <a:off x="642938" y="1571625"/>
            <a:ext cx="1925637" cy="14954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ounded Rectangle 18"/>
          <p:cNvSpPr/>
          <p:nvPr/>
        </p:nvSpPr>
        <p:spPr>
          <a:xfrm>
            <a:off x="2603500" y="1571625"/>
            <a:ext cx="1924050" cy="14954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mammals</a:t>
            </a:r>
          </a:p>
        </p:txBody>
      </p:sp>
      <p:sp>
        <p:nvSpPr>
          <p:cNvPr id="21" name="Rounded Rectangle 20"/>
          <p:cNvSpPr/>
          <p:nvPr/>
        </p:nvSpPr>
        <p:spPr>
          <a:xfrm>
            <a:off x="4562475" y="1571625"/>
            <a:ext cx="1924050" cy="14954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arachnids</a:t>
            </a:r>
          </a:p>
        </p:txBody>
      </p:sp>
      <p:sp>
        <p:nvSpPr>
          <p:cNvPr id="22" name="Rounded Rectangle 21"/>
          <p:cNvSpPr/>
          <p:nvPr/>
        </p:nvSpPr>
        <p:spPr>
          <a:xfrm>
            <a:off x="6521450" y="1571625"/>
            <a:ext cx="1925638" cy="14954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fish</a:t>
            </a:r>
          </a:p>
        </p:txBody>
      </p:sp>
      <p:sp>
        <p:nvSpPr>
          <p:cNvPr id="24" name="Rounded Rectangle 23"/>
          <p:cNvSpPr/>
          <p:nvPr/>
        </p:nvSpPr>
        <p:spPr>
          <a:xfrm>
            <a:off x="642938" y="3105150"/>
            <a:ext cx="1925637" cy="14954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insects</a:t>
            </a:r>
          </a:p>
        </p:txBody>
      </p:sp>
      <p:sp>
        <p:nvSpPr>
          <p:cNvPr id="25" name="Rounded Rectangle 24"/>
          <p:cNvSpPr/>
          <p:nvPr/>
        </p:nvSpPr>
        <p:spPr>
          <a:xfrm>
            <a:off x="2603500" y="3105150"/>
            <a:ext cx="1924050" cy="14954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molluscs</a:t>
            </a:r>
          </a:p>
        </p:txBody>
      </p:sp>
      <p:sp>
        <p:nvSpPr>
          <p:cNvPr id="26" name="Rounded Rectangle 25"/>
          <p:cNvSpPr/>
          <p:nvPr/>
        </p:nvSpPr>
        <p:spPr>
          <a:xfrm>
            <a:off x="4562475" y="3105150"/>
            <a:ext cx="1924050" cy="14954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amphibians</a:t>
            </a:r>
          </a:p>
        </p:txBody>
      </p:sp>
      <p:sp>
        <p:nvSpPr>
          <p:cNvPr id="29" name="Rounded Rectangle 28"/>
          <p:cNvSpPr/>
          <p:nvPr/>
        </p:nvSpPr>
        <p:spPr>
          <a:xfrm>
            <a:off x="6521450" y="3105150"/>
            <a:ext cx="1925638" cy="14954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echinoderms</a:t>
            </a:r>
          </a:p>
        </p:txBody>
      </p:sp>
      <p:sp>
        <p:nvSpPr>
          <p:cNvPr id="32" name="Rounded Rectangle 31"/>
          <p:cNvSpPr/>
          <p:nvPr/>
        </p:nvSpPr>
        <p:spPr>
          <a:xfrm>
            <a:off x="6521450" y="4648200"/>
            <a:ext cx="1925638" cy="14954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err="1">
                <a:solidFill>
                  <a:schemeClr val="tx1"/>
                </a:solidFill>
              </a:rPr>
              <a:t>anellids</a:t>
            </a:r>
            <a:endParaRPr lang="en-GB" dirty="0">
              <a:solidFill>
                <a:schemeClr val="tx1"/>
              </a:solidFill>
            </a:endParaRPr>
          </a:p>
        </p:txBody>
      </p:sp>
      <p:sp>
        <p:nvSpPr>
          <p:cNvPr id="33" name="Rounded Rectangle 32"/>
          <p:cNvSpPr/>
          <p:nvPr/>
        </p:nvSpPr>
        <p:spPr>
          <a:xfrm>
            <a:off x="4562475" y="4648200"/>
            <a:ext cx="1924050" cy="14954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reptiles</a:t>
            </a:r>
          </a:p>
        </p:txBody>
      </p:sp>
      <p:sp>
        <p:nvSpPr>
          <p:cNvPr id="34" name="Rounded Rectangle 33"/>
          <p:cNvSpPr/>
          <p:nvPr/>
        </p:nvSpPr>
        <p:spPr>
          <a:xfrm>
            <a:off x="2603500" y="4648200"/>
            <a:ext cx="1924050" cy="14954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crustaceans</a:t>
            </a:r>
          </a:p>
        </p:txBody>
      </p:sp>
      <p:sp>
        <p:nvSpPr>
          <p:cNvPr id="35" name="Rounded Rectangle 34"/>
          <p:cNvSpPr/>
          <p:nvPr/>
        </p:nvSpPr>
        <p:spPr>
          <a:xfrm>
            <a:off x="642938" y="4648200"/>
            <a:ext cx="1925637" cy="14954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GB" dirty="0">
                <a:solidFill>
                  <a:schemeClr val="tx1"/>
                </a:solidFill>
              </a:rPr>
              <a:t>birds</a:t>
            </a:r>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Groups of Animals</a:t>
            </a:r>
            <a:endParaRPr lang="en-GB" altLang="en-US" dirty="0" smtClean="0"/>
          </a:p>
        </p:txBody>
      </p:sp>
      <p:sp>
        <p:nvSpPr>
          <p:cNvPr id="11279" name="Rectangle 8"/>
          <p:cNvSpPr>
            <a:spLocks noChangeArrowheads="1"/>
          </p:cNvSpPr>
          <p:nvPr/>
        </p:nvSpPr>
        <p:spPr bwMode="auto">
          <a:xfrm>
            <a:off x="687388" y="1641475"/>
            <a:ext cx="183197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spcAft>
                <a:spcPts val="1200"/>
              </a:spcAft>
              <a:buFont typeface="Arial" panose="020B0604020202020204" pitchFamily="34" charset="0"/>
              <a:buNone/>
            </a:pPr>
            <a:r>
              <a:rPr lang="en-GB" altLang="en-US" sz="1200">
                <a:solidFill>
                  <a:schemeClr val="tx1"/>
                </a:solidFill>
              </a:rPr>
              <a:t>There are lots of different groups of animals! Can you think of an example animal for each group? Think about what you learnt in Year 4. Use the pictures to help you.</a:t>
            </a:r>
          </a:p>
        </p:txBody>
      </p:sp>
      <p:pic>
        <p:nvPicPr>
          <p:cNvPr id="11280" name="Picture 10"/>
          <p:cNvPicPr>
            <a:picLocks noChangeAspect="1"/>
          </p:cNvPicPr>
          <p:nvPr/>
        </p:nvPicPr>
        <p:blipFill>
          <a:blip r:embed="rId4">
            <a:extLst>
              <a:ext uri="{28A0092B-C50C-407E-A947-70E740481C1C}">
                <a14:useLocalDpi xmlns:a14="http://schemas.microsoft.com/office/drawing/2010/main" val="0"/>
              </a:ext>
            </a:extLst>
          </a:blip>
          <a:srcRect r="-938"/>
          <a:stretch>
            <a:fillRect/>
          </a:stretch>
        </p:blipFill>
        <p:spPr bwMode="auto">
          <a:xfrm>
            <a:off x="6630988" y="1543050"/>
            <a:ext cx="1706562"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38"/>
          <p:cNvPicPr>
            <a:picLocks noChangeAspect="1"/>
          </p:cNvPicPr>
          <p:nvPr/>
        </p:nvPicPr>
        <p:blipFill>
          <a:blip r:embed="rId5">
            <a:extLst>
              <a:ext uri="{28A0092B-C50C-407E-A947-70E740481C1C}">
                <a14:useLocalDpi xmlns:a14="http://schemas.microsoft.com/office/drawing/2010/main" val="0"/>
              </a:ext>
            </a:extLst>
          </a:blip>
          <a:srcRect r="-348"/>
          <a:stretch>
            <a:fillRect/>
          </a:stretch>
        </p:blipFill>
        <p:spPr bwMode="auto">
          <a:xfrm>
            <a:off x="841375" y="3173413"/>
            <a:ext cx="1524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Talking Partne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3" name="Picture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938463" y="1516063"/>
            <a:ext cx="1328737"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4" name="Picture 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648200" y="1479550"/>
            <a:ext cx="1812925"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5" name="Picture 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665413" y="3227388"/>
            <a:ext cx="1911350" cy="98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6" name="Picture 8"/>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762500" y="3173413"/>
            <a:ext cx="1439863"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7" name="Picture 9"/>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853238" y="3074988"/>
            <a:ext cx="1262062"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8" name="Picture 10"/>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04838" y="4819650"/>
            <a:ext cx="198120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9" name="Picture 11"/>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2624138" y="4637088"/>
            <a:ext cx="1798637"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90" name="Picture 12"/>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467225" y="4760913"/>
            <a:ext cx="21050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91" name="Picture 13"/>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6683375" y="4613275"/>
            <a:ext cx="1601788"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rot="10800000">
            <a:off x="4464050" y="1549400"/>
            <a:ext cx="4022725" cy="46323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rot="10800000">
            <a:off x="657225" y="1547813"/>
            <a:ext cx="3716338" cy="4632325"/>
          </a:xfrm>
          <a:prstGeom prst="roundRect">
            <a:avLst>
              <a:gd name="adj" fmla="val 0"/>
            </a:avLst>
          </a:prstGeom>
          <a:solidFill>
            <a:srgbClr val="A4FE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Identifying Characteristics</a:t>
            </a:r>
            <a:endParaRPr lang="en-GB" altLang="en-US" dirty="0" smtClean="0"/>
          </a:p>
        </p:txBody>
      </p:sp>
      <p:sp>
        <p:nvSpPr>
          <p:cNvPr id="11" name="Rectangle 10"/>
          <p:cNvSpPr/>
          <p:nvPr/>
        </p:nvSpPr>
        <p:spPr>
          <a:xfrm>
            <a:off x="819150" y="1939925"/>
            <a:ext cx="3386138" cy="384810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Each group of animals is defined by a set of characteristics. The animals in a particular group share similar characteristics, and are different to the animals in other groups. Can you recall any of the characteristics of each group of animals?</a:t>
            </a:r>
          </a:p>
          <a:p>
            <a:pPr algn="ctr">
              <a:spcAft>
                <a:spcPts val="1200"/>
              </a:spcAft>
              <a:buFont typeface="Arial" panose="020B0604020202020204" pitchFamily="34" charset="0"/>
              <a:buNone/>
              <a:defRPr/>
            </a:pPr>
            <a:r>
              <a:rPr lang="en-GB" altLang="en-US" dirty="0">
                <a:latin typeface="+mn-lt"/>
              </a:rPr>
              <a:t>Cut out the statements on the Characteristics Activity Sheet and stick them on the table, on the sheet, to show the characteristics of each group of animals.</a:t>
            </a:r>
          </a:p>
        </p:txBody>
      </p:sp>
      <p:pic>
        <p:nvPicPr>
          <p:cNvPr id="13318"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7"/>
          <a:stretch>
            <a:fillRect/>
          </a:stretch>
        </p:blipFill>
        <p:spPr>
          <a:xfrm>
            <a:off x="5492750" y="1666875"/>
            <a:ext cx="2790825" cy="3948113"/>
          </a:xfrm>
          <a:prstGeom prst="rect">
            <a:avLst/>
          </a:prstGeom>
          <a:effectLst>
            <a:outerShdw blurRad="50800" dist="38100" dir="18900000" algn="bl" rotWithShape="0">
              <a:prstClr val="black">
                <a:alpha val="40000"/>
              </a:prstClr>
            </a:outerShdw>
          </a:effectLst>
        </p:spPr>
      </p:pic>
      <p:pic>
        <p:nvPicPr>
          <p:cNvPr id="3" name="Picture 2"/>
          <p:cNvPicPr>
            <a:picLocks noChangeAspect="1"/>
          </p:cNvPicPr>
          <p:nvPr/>
        </p:nvPicPr>
        <p:blipFill>
          <a:blip r:embed="rId8"/>
          <a:stretch>
            <a:fillRect/>
          </a:stretch>
        </p:blipFill>
        <p:spPr>
          <a:xfrm>
            <a:off x="4673600" y="2049463"/>
            <a:ext cx="2790825" cy="3948112"/>
          </a:xfrm>
          <a:prstGeom prst="rect">
            <a:avLst/>
          </a:prstGeom>
          <a:effectLst>
            <a:outerShdw blurRad="50800" dist="38100" dir="18900000" algn="bl" rotWithShape="0">
              <a:prstClr val="black">
                <a:alpha val="40000"/>
              </a:prstClr>
            </a:outerShdw>
          </a:effectLst>
        </p:spPr>
      </p:pic>
      <p:sp>
        <p:nvSpPr>
          <p:cNvPr id="13322" name="TextBox 9"/>
          <p:cNvSpPr txBox="1">
            <a:spLocks noChangeArrowheads="1"/>
          </p:cNvSpPr>
          <p:nvPr/>
        </p:nvSpPr>
        <p:spPr bwMode="auto">
          <a:xfrm>
            <a:off x="728663" y="449263"/>
            <a:ext cx="1528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a:solidFill>
                  <a:srgbClr val="FF0000"/>
                </a:solidFill>
                <a:latin typeface="XCCW Joined 8a" panose="03050602040000000000" pitchFamily="66" charset="0"/>
              </a:rPr>
              <a:t>Click me</a:t>
            </a: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biLevel thresh="75000"/>
          </a:blip>
          <a:stretch>
            <a:fillRect/>
          </a:stretch>
        </p:blipFill>
        <p:spPr>
          <a:xfrm>
            <a:off x="1005681" y="864394"/>
            <a:ext cx="487363" cy="4873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324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rot="10800000">
            <a:off x="4916488" y="1574800"/>
            <a:ext cx="3570287" cy="46069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rot="10800000">
            <a:off x="657225" y="1573213"/>
            <a:ext cx="4168775" cy="46069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Curious Creatures</a:t>
            </a:r>
            <a:endParaRPr lang="en-GB" altLang="en-US" dirty="0" smtClean="0"/>
          </a:p>
        </p:txBody>
      </p:sp>
      <p:sp>
        <p:nvSpPr>
          <p:cNvPr id="11" name="Rectangle 10"/>
          <p:cNvSpPr/>
          <p:nvPr/>
        </p:nvSpPr>
        <p:spPr>
          <a:xfrm>
            <a:off x="898525" y="1744663"/>
            <a:ext cx="3656013" cy="4264025"/>
          </a:xfrm>
          <a:prstGeom prst="rect">
            <a:avLst/>
          </a:prstGeom>
        </p:spPr>
        <p:txBody>
          <a:bodyPr>
            <a:spAutoFit/>
          </a:bodyPr>
          <a:lstStyle/>
          <a:p>
            <a:pPr algn="ctr">
              <a:spcAft>
                <a:spcPts val="600"/>
              </a:spcAft>
              <a:buFont typeface="Arial" panose="020B0604020202020204" pitchFamily="34" charset="0"/>
              <a:buNone/>
              <a:defRPr/>
            </a:pPr>
            <a:r>
              <a:rPr lang="en-GB" altLang="en-US" sz="1600" dirty="0">
                <a:latin typeface="+mn-lt"/>
              </a:rPr>
              <a:t>When a new species of animal is discovered, taxonomists observe its characteristics to decide how to classify it. However, some animals are so unusual that taxonomists struggle to classify them.</a:t>
            </a:r>
          </a:p>
          <a:p>
            <a:pPr algn="ctr">
              <a:spcAft>
                <a:spcPts val="600"/>
              </a:spcAft>
              <a:buFont typeface="Arial" panose="020B0604020202020204" pitchFamily="34" charset="0"/>
              <a:buNone/>
              <a:defRPr/>
            </a:pPr>
            <a:r>
              <a:rPr lang="en-GB" altLang="en-US" sz="1600" dirty="0">
                <a:latin typeface="+mn-lt"/>
              </a:rPr>
              <a:t>The platypus was discovered in 1797, and scientists around the world joined the attempt to classify this unusual animal. It seemed to have characteristics from several different types of animals!</a:t>
            </a:r>
          </a:p>
          <a:p>
            <a:pPr algn="ctr">
              <a:spcAft>
                <a:spcPts val="600"/>
              </a:spcAft>
              <a:buFont typeface="Arial" panose="020B0604020202020204" pitchFamily="34" charset="0"/>
              <a:buNone/>
              <a:defRPr/>
            </a:pPr>
            <a:r>
              <a:rPr lang="en-GB" altLang="en-US" sz="1600" dirty="0">
                <a:latin typeface="+mn-lt"/>
              </a:rPr>
              <a:t>Look at the Platypus Diagram and its characteristics and think about which groups of animals this curious creature could fit into.</a:t>
            </a:r>
          </a:p>
          <a:p>
            <a:pPr algn="ctr">
              <a:spcAft>
                <a:spcPts val="600"/>
              </a:spcAft>
              <a:buFont typeface="Arial" panose="020B0604020202020204" pitchFamily="34" charset="0"/>
              <a:buNone/>
              <a:defRPr/>
            </a:pPr>
            <a:r>
              <a:rPr lang="en-GB" altLang="en-US" sz="1600" dirty="0">
                <a:latin typeface="+mn-lt"/>
              </a:rPr>
              <a:t>Use your completed Characteristics Activity Sheet to help you.</a:t>
            </a:r>
          </a:p>
        </p:txBody>
      </p:sp>
      <p:pic>
        <p:nvPicPr>
          <p:cNvPr id="15366" name="Talking Partne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
          <p:cNvPicPr>
            <a:picLocks noChangeAspect="1"/>
          </p:cNvPicPr>
          <p:nvPr/>
        </p:nvPicPr>
        <p:blipFill>
          <a:blip r:embed="rId7">
            <a:extLst>
              <a:ext uri="{28A0092B-C50C-407E-A947-70E740481C1C}">
                <a14:useLocalDpi xmlns:a14="http://schemas.microsoft.com/office/drawing/2010/main" val="0"/>
              </a:ext>
            </a:extLst>
          </a:blip>
          <a:srcRect l="39116" b="27026"/>
          <a:stretch>
            <a:fillRect/>
          </a:stretch>
        </p:blipFill>
        <p:spPr bwMode="auto">
          <a:xfrm>
            <a:off x="4916488" y="1546225"/>
            <a:ext cx="3436937" cy="199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537075" y="3533775"/>
            <a:ext cx="1792288"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3"/>
          <p:cNvPicPr>
            <a:picLocks noChangeAspect="1"/>
          </p:cNvPicPr>
          <p:nvPr/>
        </p:nvPicPr>
        <p:blipFill>
          <a:blip r:embed="rId9">
            <a:extLst>
              <a:ext uri="{28A0092B-C50C-407E-A947-70E740481C1C}">
                <a14:useLocalDpi xmlns:a14="http://schemas.microsoft.com/office/drawing/2010/main" val="0"/>
              </a:ext>
            </a:extLst>
          </a:blip>
          <a:srcRect b="41472"/>
          <a:stretch>
            <a:fillRect/>
          </a:stretch>
        </p:blipFill>
        <p:spPr bwMode="auto">
          <a:xfrm>
            <a:off x="4110038" y="4492625"/>
            <a:ext cx="4576762" cy="168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419850" y="3378200"/>
            <a:ext cx="2111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2" name="TextBox 11"/>
          <p:cNvSpPr txBox="1">
            <a:spLocks noChangeArrowheads="1"/>
          </p:cNvSpPr>
          <p:nvPr/>
        </p:nvSpPr>
        <p:spPr bwMode="auto">
          <a:xfrm>
            <a:off x="728663" y="449263"/>
            <a:ext cx="1528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a:solidFill>
                  <a:srgbClr val="FF0000"/>
                </a:solidFill>
                <a:latin typeface="XCCW Joined 8a" panose="03050602040000000000" pitchFamily="66" charset="0"/>
              </a:rPr>
              <a:t>Click me</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biLevel thresh="75000"/>
          </a:blip>
          <a:stretch>
            <a:fillRect/>
          </a:stretch>
        </p:blipFill>
        <p:spPr>
          <a:xfrm>
            <a:off x="1113271" y="817563"/>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
                    </p:tgtEl>
                  </p:cond>
                </p:stCondLst>
                <p:endSync evt="end" delay="0">
                  <p:rtn val="all"/>
                </p:endSync>
                <p:childTnLst>
                  <p:par>
                    <p:cTn id="24" fill="hold">
                      <p:stCondLst>
                        <p:cond delay="0"/>
                      </p:stCondLst>
                      <p:childTnLst>
                        <p:par>
                          <p:cTn id="25" fill="hold">
                            <p:stCondLst>
                              <p:cond delay="0"/>
                            </p:stCondLst>
                            <p:childTnLst>
                              <p:par>
                                <p:cTn id="26" presetID="1" presetClass="mediacall" presetSubtype="0" fill="hold" nodeType="clickEffect">
                                  <p:stCondLst>
                                    <p:cond delay="0"/>
                                  </p:stCondLst>
                                  <p:childTnLst>
                                    <p:cmd type="call" cmd="playFrom(0.0)">
                                      <p:cBhvr>
                                        <p:cTn id="27" dur="51286" fill="hold"/>
                                        <p:tgtEl>
                                          <p:spTgt spid="3"/>
                                        </p:tgtEl>
                                      </p:cBhvr>
                                    </p:cmd>
                                  </p:childTnLst>
                                </p:cTn>
                              </p:par>
                            </p:childTnLst>
                          </p:cTn>
                        </p:par>
                      </p:childTnLst>
                    </p:cTn>
                  </p:par>
                </p:childTnLst>
              </p:cTn>
              <p:nextCondLst>
                <p:cond evt="onClick" delay="0">
                  <p:tgtEl>
                    <p:spTgt spid="3"/>
                  </p:tgtEl>
                </p:cond>
              </p:nextCondLst>
            </p:seq>
            <p:audio>
              <p:cMediaNode vol="80000">
                <p:cTn id="28" fill="hold" display="0">
                  <p:stCondLst>
                    <p:cond delay="indefinite"/>
                  </p:stCondLst>
                  <p:endCondLst>
                    <p:cond evt="onStopAudio" delay="0">
                      <p:tgtEl>
                        <p:sldTgt/>
                      </p:tgtEl>
                    </p:cond>
                  </p:endCondLst>
                </p:cTn>
                <p:tgtEl>
                  <p:spTgt spid="3"/>
                </p:tgtEl>
              </p:cMediaNode>
            </p:audio>
          </p:childTnLst>
        </p:cTn>
      </p:par>
    </p:tnLst>
    <p:bldLst>
      <p:bldP spid="1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rot="10800000">
            <a:off x="657225" y="1573213"/>
            <a:ext cx="3425825" cy="46069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Classifying Curious Creatures</a:t>
            </a:r>
            <a:endParaRPr lang="en-GB" altLang="en-US" dirty="0" smtClean="0"/>
          </a:p>
        </p:txBody>
      </p:sp>
      <p:sp>
        <p:nvSpPr>
          <p:cNvPr id="11" name="Rectangle 10"/>
          <p:cNvSpPr/>
          <p:nvPr/>
        </p:nvSpPr>
        <p:spPr>
          <a:xfrm>
            <a:off x="777875" y="1784350"/>
            <a:ext cx="3184525" cy="4184650"/>
          </a:xfrm>
          <a:prstGeom prst="rect">
            <a:avLst/>
          </a:prstGeom>
        </p:spPr>
        <p:txBody>
          <a:bodyPr>
            <a:spAutoFit/>
          </a:bodyPr>
          <a:lstStyle/>
          <a:p>
            <a:pPr algn="ctr">
              <a:spcAft>
                <a:spcPts val="600"/>
              </a:spcAft>
              <a:buFont typeface="Arial" panose="020B0604020202020204" pitchFamily="34" charset="0"/>
              <a:buNone/>
              <a:defRPr/>
            </a:pPr>
            <a:r>
              <a:rPr lang="en-GB" altLang="en-US" sz="1600" dirty="0">
                <a:latin typeface="+mn-lt"/>
              </a:rPr>
              <a:t>It took taxonomists and other scientists nearly 100 years of discussions and arguments to agree on a classification for the platypus!</a:t>
            </a:r>
          </a:p>
          <a:p>
            <a:pPr algn="ctr">
              <a:spcAft>
                <a:spcPts val="600"/>
              </a:spcAft>
              <a:buFont typeface="Arial" panose="020B0604020202020204" pitchFamily="34" charset="0"/>
              <a:buNone/>
              <a:defRPr/>
            </a:pPr>
            <a:r>
              <a:rPr lang="en-GB" altLang="en-US" sz="1600" dirty="0">
                <a:latin typeface="+mn-lt"/>
              </a:rPr>
              <a:t>Some thought it was a reptile, because it lays eggs. Others thought it was a bird, because of its beak shaped snout and the facts that it lays eggs and is warm blooded.</a:t>
            </a:r>
          </a:p>
          <a:p>
            <a:pPr algn="ctr">
              <a:spcAft>
                <a:spcPts val="600"/>
              </a:spcAft>
              <a:buFont typeface="Arial" panose="020B0604020202020204" pitchFamily="34" charset="0"/>
              <a:buNone/>
              <a:defRPr/>
            </a:pPr>
            <a:r>
              <a:rPr lang="en-GB" altLang="en-US" sz="1600" dirty="0">
                <a:latin typeface="+mn-lt"/>
              </a:rPr>
              <a:t>It is now agreed that the platypus is a mammal, because it has fur, it feeds milk to its young and it is warm blooded. It does not have wings or feathers, so can't be a bird. It does not have hard scaly skin, so cannot be a reptile.</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76713" y="1573213"/>
            <a:ext cx="4279900"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0"/>
                  </p:tgtEl>
                </p:cond>
              </p:nextCondLst>
            </p:seq>
            <p:seq concurrent="1" nextAc="seek">
              <p:cTn id="9" restart="whenNotActive" fill="hold" evtFilter="cancelBubble" nodeType="interactiveSeq">
                <p:stCondLst>
                  <p:cond evt="onClick" delay="0">
                    <p:tgtEl>
                      <p:spTgt spid="1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8"/>
                                        </p:tgtEl>
                                        <p:attrNameLst>
                                          <p:attrName>ppt_x</p:attrName>
                                        </p:attrNameLst>
                                      </p:cBhvr>
                                      <p:tavLst>
                                        <p:tav tm="0">
                                          <p:val>
                                            <p:strVal val="ppt_x"/>
                                          </p:val>
                                        </p:tav>
                                        <p:tav tm="100000">
                                          <p:val>
                                            <p:strVal val="ppt_x"/>
                                          </p:val>
                                        </p:tav>
                                      </p:tavLst>
                                    </p:anim>
                                    <p:anim calcmode="lin" valueType="num">
                                      <p:cBhvr additive="base">
                                        <p:cTn id="14" dur="500"/>
                                        <p:tgtEl>
                                          <p:spTgt spid="18"/>
                                        </p:tgtEl>
                                        <p:attrNameLst>
                                          <p:attrName>ppt_y</p:attrName>
                                        </p:attrNameLst>
                                      </p:cBhvr>
                                      <p:tavLst>
                                        <p:tav tm="0">
                                          <p:val>
                                            <p:strVal val="ppt_y"/>
                                          </p:val>
                                        </p:tav>
                                        <p:tav tm="100000">
                                          <p:val>
                                            <p:strVal val="1+ppt_h/2"/>
                                          </p:val>
                                        </p:tav>
                                      </p:tavLst>
                                    </p:anim>
                                    <p:set>
                                      <p:cBhvr>
                                        <p:cTn id="1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396875" y="212725"/>
            <a:ext cx="8266113" cy="584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200"/>
              <a:t>So what do you think about the platypus?</a:t>
            </a:r>
          </a:p>
        </p:txBody>
      </p:sp>
      <p:sp>
        <p:nvSpPr>
          <p:cNvPr id="19459" name="TextBox 2"/>
          <p:cNvSpPr txBox="1">
            <a:spLocks noChangeArrowheads="1"/>
          </p:cNvSpPr>
          <p:nvPr/>
        </p:nvSpPr>
        <p:spPr bwMode="auto">
          <a:xfrm>
            <a:off x="396875" y="1057275"/>
            <a:ext cx="8266113" cy="10779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200"/>
              <a:t>Click the audio button to find out which group it belongs in!</a:t>
            </a:r>
          </a:p>
        </p:txBody>
      </p:sp>
      <p:sp>
        <p:nvSpPr>
          <p:cNvPr id="19460" name="Rectangle 3"/>
          <p:cNvSpPr>
            <a:spLocks noChangeArrowheads="1"/>
          </p:cNvSpPr>
          <p:nvPr/>
        </p:nvSpPr>
        <p:spPr bwMode="auto">
          <a:xfrm>
            <a:off x="236538" y="2986088"/>
            <a:ext cx="1625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a:solidFill>
                  <a:srgbClr val="4D5156"/>
                </a:solidFill>
                <a:latin typeface="Arial" panose="020B0604020202020204" pitchFamily="34" charset="0"/>
              </a:rPr>
              <a:t>“Monotremes”</a:t>
            </a:r>
            <a:endParaRPr lang="en-GB" altLang="en-US"/>
          </a:p>
        </p:txBody>
      </p:sp>
      <p:sp>
        <p:nvSpPr>
          <p:cNvPr id="19462" name="TextBox 5"/>
          <p:cNvSpPr txBox="1">
            <a:spLocks noChangeArrowheads="1"/>
          </p:cNvSpPr>
          <p:nvPr/>
        </p:nvSpPr>
        <p:spPr bwMode="auto">
          <a:xfrm>
            <a:off x="1189038" y="2557463"/>
            <a:ext cx="15287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a:solidFill>
                  <a:srgbClr val="FF0000"/>
                </a:solidFill>
                <a:latin typeface="XCCW Joined 8a" panose="03050602040000000000" pitchFamily="66" charset="0"/>
              </a:rPr>
              <a:t>Click me</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396875" y="2439987"/>
            <a:ext cx="487363" cy="4873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7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Custom 1">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FF0000"/>
      </a:hlink>
      <a:folHlink>
        <a:srgbClr val="C0000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6040</TotalTime>
  <Words>551</Words>
  <Application>Microsoft Office PowerPoint</Application>
  <PresentationFormat>On-screen Show (4:3)</PresentationFormat>
  <Paragraphs>53</Paragraphs>
  <Slides>8</Slides>
  <Notes>5</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Calibri</vt:lpstr>
      <vt:lpstr>Sassoon Infant Rg</vt:lpstr>
      <vt:lpstr>XCCW Joined 8a</vt:lpstr>
      <vt:lpstr>Sassoon Infant Md</vt:lpstr>
      <vt:lpstr>Arial</vt:lpstr>
      <vt:lpstr>BPreplay</vt:lpstr>
      <vt:lpstr>Office Theme</vt:lpstr>
      <vt:lpstr>PowerPoint Presentation</vt:lpstr>
      <vt:lpstr>PowerPoint Presentation</vt:lpstr>
      <vt:lpstr>Groups of Animals</vt:lpstr>
      <vt:lpstr>Groups of Animals</vt:lpstr>
      <vt:lpstr>Identifying Characteristics</vt:lpstr>
      <vt:lpstr>Curious Creatures</vt:lpstr>
      <vt:lpstr>Classifying Curious Creatures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476</cp:revision>
  <dcterms:created xsi:type="dcterms:W3CDTF">2014-10-01T16:09:27Z</dcterms:created>
  <dcterms:modified xsi:type="dcterms:W3CDTF">2020-04-19T21:58:54Z</dcterms:modified>
</cp:coreProperties>
</file>