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1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9"/>
  </p:notesMasterIdLst>
  <p:handoutMasterIdLst>
    <p:handoutMasterId r:id="rId10"/>
  </p:handoutMasterIdLst>
  <p:sldIdLst>
    <p:sldId id="264" r:id="rId2"/>
    <p:sldId id="286" r:id="rId3"/>
    <p:sldId id="289" r:id="rId4"/>
    <p:sldId id="288" r:id="rId5"/>
    <p:sldId id="287" r:id="rId6"/>
    <p:sldId id="290" r:id="rId7"/>
    <p:sldId id="291" r:id="rId8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1"/>
      <p:bold r:id="rId12"/>
      <p:italic r:id="rId13"/>
      <p:boldItalic r:id="rId14"/>
    </p:embeddedFont>
    <p:embeddedFont>
      <p:font typeface="Twinkl SemiBold" charset="0"/>
      <p:bold r:id="rId15"/>
    </p:embeddedFont>
    <p:embeddedFont>
      <p:font typeface="XCCW Joined 8a" panose="03050602040000000000" pitchFamily="66" charset="0"/>
      <p:regular r:id="rId16"/>
    </p:embeddedFont>
    <p:embeddedFont>
      <p:font typeface="Twinkl" panose="020B0604020202020204" charset="0"/>
      <p:regular r:id="rId17"/>
      <p:bold r:id="rId18"/>
    </p:embeddedFont>
    <p:embeddedFont>
      <p:font typeface="Sassoon Infant Rg" panose="02000503030000020003" charset="0"/>
      <p:regular r:id="rId19"/>
      <p:bold r:id="rId20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A3"/>
    <a:srgbClr val="FFFFCC"/>
    <a:srgbClr val="6A4A3D"/>
    <a:srgbClr val="242424"/>
    <a:srgbClr val="00A7E6"/>
    <a:srgbClr val="F1EDEC"/>
    <a:srgbClr val="F0EDEC"/>
    <a:srgbClr val="E84D1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68" autoAdjust="0"/>
    <p:restoredTop sz="94660"/>
  </p:normalViewPr>
  <p:slideViewPr>
    <p:cSldViewPr snapToGrid="0">
      <p:cViewPr varScale="1">
        <p:scale>
          <a:sx n="88" d="100"/>
          <a:sy n="88" d="100"/>
        </p:scale>
        <p:origin x="1109" y="6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font" Target="fonts/font8.fntdata"/><Relationship Id="rId26" Type="http://schemas.openxmlformats.org/officeDocument/2006/relationships/customXml" Target="../customXml/item2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5" Type="http://schemas.openxmlformats.org/officeDocument/2006/relationships/customXml" Target="../customXml/item1.xml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font" Target="fonts/font10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23" Type="http://schemas.openxmlformats.org/officeDocument/2006/relationships/theme" Target="theme/theme1.xml"/><Relationship Id="rId10" Type="http://schemas.openxmlformats.org/officeDocument/2006/relationships/handoutMaster" Target="handoutMasters/handoutMaster1.xml"/><Relationship Id="rId19" Type="http://schemas.openxmlformats.org/officeDocument/2006/relationships/font" Target="fonts/font9.fntdata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4.fntdata"/><Relationship Id="rId22" Type="http://schemas.openxmlformats.org/officeDocument/2006/relationships/viewProps" Target="viewProps.xml"/><Relationship Id="rId27" Type="http://schemas.openxmlformats.org/officeDocument/2006/relationships/customXml" Target="../customXml/item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06DB99BC-3810-4C00-A5EC-E99447002DF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13D4635-2B0F-441E-A1F3-2B632C70896C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8522A863-6688-4A95-89E5-4C424DACE0E1}" type="datetimeFigureOut">
              <a:rPr lang="en-GB"/>
              <a:pPr>
                <a:defRPr/>
              </a:pPr>
              <a:t>13/07/2020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F1740A6-B9E2-434D-8B66-E4BE2F169959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C39BB9C-4176-4108-8B42-01FA8B98096F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DAA760C6-80F1-41C1-8410-6E2DC32FA04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3011CBC2-E141-44EE-AA76-4824B02BA99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DC02F78-29A7-4F81-83A5-B96237BCE2D1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CF87AF0E-F390-4EFB-A2E0-8093433ED068}" type="datetimeFigureOut">
              <a:rPr lang="en-GB"/>
              <a:pPr>
                <a:defRPr/>
              </a:pPr>
              <a:t>13/07/2020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FE222096-1D87-448B-AF73-AF7F03EE23A0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1DBB7D67-760F-41CE-9573-2512753E6EF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71AB14E-8C17-4858-909F-46607E8D312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C9EF4D1-D806-4636-9A40-0F13AF5C7AA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B6F56D5C-7303-4518-854C-57A1CE624CD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04648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F16B5E24-1627-4A4F-BB1A-418CA9017BE3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199116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CF1F6819-A581-48CA-81E0-61631115031F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845587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6">
            <a:extLst>
              <a:ext uri="{FF2B5EF4-FFF2-40B4-BE49-F238E27FC236}">
                <a16:creationId xmlns:a16="http://schemas.microsoft.com/office/drawing/2014/main" id="{6635DFF4-20D9-4683-AC29-3FD316520311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7">
            <a:extLst>
              <a:ext uri="{FF2B5EF4-FFF2-40B4-BE49-F238E27FC236}">
                <a16:creationId xmlns:a16="http://schemas.microsoft.com/office/drawing/2014/main" id="{4D021174-BF6C-4980-9A52-A86D9ACA516B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441EA15A-011C-4433-9FD7-F5414B5B0FCC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9DA962DC-F49D-4D86-A045-C6E18D493EB8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F6F0DB9E-AC20-4AD6-BBF0-92F091E83BC6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980391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245213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3" r:id="rId1"/>
    <p:sldLayoutId id="2147483744" r:id="rId2"/>
    <p:sldLayoutId id="2147483745" r:id="rId3"/>
    <p:sldLayoutId id="2147483746" r:id="rId4"/>
    <p:sldLayoutId id="214748374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/>
          </p:nvPr>
        </p:nvSpPr>
        <p:spPr>
          <a:xfrm>
            <a:off x="544513" y="992188"/>
            <a:ext cx="8220075" cy="995362"/>
          </a:xfrm>
        </p:spPr>
        <p:txBody>
          <a:bodyPr/>
          <a:lstStyle/>
          <a:p>
            <a:r>
              <a:rPr lang="en-GB" altLang="en-US" dirty="0" smtClean="0"/>
              <a:t>Melting chocolate: Part 1</a:t>
            </a:r>
            <a:endParaRPr lang="en-GB" altLang="en-US" dirty="0" smtClean="0"/>
          </a:p>
        </p:txBody>
      </p:sp>
      <p:pic>
        <p:nvPicPr>
          <p:cNvPr id="1026" name="Picture 2" descr="How To Melt Chocolate - Kitchen Cookboo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0312" y="2030504"/>
            <a:ext cx="6848475" cy="428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Chocolate</a:t>
            </a:r>
            <a:endParaRPr lang="en-GB" dirty="0"/>
          </a:p>
        </p:txBody>
      </p:sp>
      <p:sp>
        <p:nvSpPr>
          <p:cNvPr id="3" name="TextBox 1"/>
          <p:cNvSpPr txBox="1">
            <a:spLocks noChangeArrowheads="1"/>
          </p:cNvSpPr>
          <p:nvPr/>
        </p:nvSpPr>
        <p:spPr bwMode="auto">
          <a:xfrm>
            <a:off x="685800" y="1271588"/>
            <a:ext cx="7735888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 smtClean="0">
                <a:solidFill>
                  <a:schemeClr val="tx1"/>
                </a:solidFill>
              </a:rPr>
              <a:t>What would happen if you leave a small square of chocolate in the palm of your hand?</a:t>
            </a:r>
            <a:endParaRPr lang="en-GB" altLang="en-US" dirty="0">
              <a:solidFill>
                <a:schemeClr val="tx1"/>
              </a:solidFill>
              <a:latin typeface="XCCW Joined 8a" panose="03050602040000000000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85799" y="4830133"/>
            <a:ext cx="799147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/>
            <a:r>
              <a:rPr lang="en-GB" altLang="en-US" sz="2400" b="1" i="1" u="sng" dirty="0">
                <a:solidFill>
                  <a:srgbClr val="FF0000"/>
                </a:solidFill>
              </a:rPr>
              <a:t>Optional </a:t>
            </a:r>
            <a:r>
              <a:rPr lang="en-GB" altLang="en-US" sz="2400" b="1" i="1" u="sng" dirty="0" smtClean="0">
                <a:solidFill>
                  <a:srgbClr val="FF0000"/>
                </a:solidFill>
              </a:rPr>
              <a:t>task – </a:t>
            </a:r>
            <a:r>
              <a:rPr lang="en-GB" altLang="en-US" sz="2400" b="1" i="1" u="sng" dirty="0" smtClean="0">
                <a:solidFill>
                  <a:srgbClr val="FF0000"/>
                </a:solidFill>
              </a:rPr>
              <a:t>prediction</a:t>
            </a:r>
            <a:endParaRPr lang="en-GB" altLang="en-US" sz="2400" b="1" i="1" u="sng" dirty="0">
              <a:solidFill>
                <a:srgbClr val="FF0000"/>
              </a:solidFill>
            </a:endParaRPr>
          </a:p>
          <a:p>
            <a:pPr eaLnBrk="1" hangingPunct="1"/>
            <a:r>
              <a:rPr lang="en-GB" altLang="en-US" sz="2400" dirty="0" smtClean="0"/>
              <a:t>Explain to a partner or parent what you think would happen and WHY.</a:t>
            </a:r>
            <a:endParaRPr lang="en-GB" sz="2400" dirty="0"/>
          </a:p>
        </p:txBody>
      </p:sp>
      <p:pic>
        <p:nvPicPr>
          <p:cNvPr id="2050" name="Picture 2" descr="Portion Size: How Your Hand Can Help You Measure Food Portion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6308" y="2102585"/>
            <a:ext cx="3954871" cy="26378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02378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Chocolate</a:t>
            </a:r>
            <a:endParaRPr lang="en-GB" dirty="0"/>
          </a:p>
        </p:txBody>
      </p:sp>
      <p:sp>
        <p:nvSpPr>
          <p:cNvPr id="3" name="TextBox 1"/>
          <p:cNvSpPr txBox="1">
            <a:spLocks noChangeArrowheads="1"/>
          </p:cNvSpPr>
          <p:nvPr/>
        </p:nvSpPr>
        <p:spPr bwMode="auto">
          <a:xfrm>
            <a:off x="685800" y="1271588"/>
            <a:ext cx="7735888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 smtClean="0">
                <a:solidFill>
                  <a:schemeClr val="tx1"/>
                </a:solidFill>
              </a:rPr>
              <a:t>If you leave a piece of chocolate in your hand, it will melt because the temperature of the body is higher than that of the chocolate!</a:t>
            </a:r>
            <a:endParaRPr lang="en-GB" altLang="en-US" dirty="0">
              <a:solidFill>
                <a:schemeClr val="tx1"/>
              </a:solidFill>
              <a:latin typeface="XCCW Joined 8a" panose="03050602040000000000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58007" y="5282979"/>
            <a:ext cx="799147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/>
            <a:r>
              <a:rPr lang="en-GB" altLang="en-US" sz="2400" b="1" i="1" u="sng" dirty="0" smtClean="0">
                <a:solidFill>
                  <a:srgbClr val="7030A0"/>
                </a:solidFill>
              </a:rPr>
              <a:t>BUT will all chocolate melt at the same rate?</a:t>
            </a:r>
          </a:p>
          <a:p>
            <a:pPr eaLnBrk="1" hangingPunct="1"/>
            <a:r>
              <a:rPr lang="en-GB" sz="2400" b="1" i="1" u="sng" dirty="0" smtClean="0">
                <a:solidFill>
                  <a:srgbClr val="7030A0"/>
                </a:solidFill>
              </a:rPr>
              <a:t>Today we are going to PLAN an experiment to test this!</a:t>
            </a:r>
            <a:endParaRPr lang="en-GB" sz="2400" dirty="0">
              <a:solidFill>
                <a:srgbClr val="7030A0"/>
              </a:solidFill>
            </a:endParaRPr>
          </a:p>
        </p:txBody>
      </p:sp>
      <p:pic>
        <p:nvPicPr>
          <p:cNvPr id="2050" name="Picture 2" descr="Portion Size: How Your Hand Can Help You Measure Food Portion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7174" y="2471917"/>
            <a:ext cx="3954871" cy="26378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25621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Planning an experiment</a:t>
            </a:r>
            <a:endParaRPr lang="en-GB" dirty="0"/>
          </a:p>
        </p:txBody>
      </p:sp>
      <p:sp>
        <p:nvSpPr>
          <p:cNvPr id="3" name="TextBox 1"/>
          <p:cNvSpPr txBox="1">
            <a:spLocks noChangeArrowheads="1"/>
          </p:cNvSpPr>
          <p:nvPr/>
        </p:nvSpPr>
        <p:spPr bwMode="auto">
          <a:xfrm>
            <a:off x="685800" y="1271588"/>
            <a:ext cx="7735888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 smtClean="0">
                <a:solidFill>
                  <a:schemeClr val="tx1"/>
                </a:solidFill>
              </a:rPr>
              <a:t>AIM: To find out if different types of chocolate will melt </a:t>
            </a:r>
            <a:r>
              <a:rPr lang="en-GB" altLang="en-US" sz="2400" dirty="0" smtClean="0">
                <a:solidFill>
                  <a:schemeClr val="tx1"/>
                </a:solidFill>
              </a:rPr>
              <a:t>at the same rate.</a:t>
            </a:r>
            <a:endParaRPr lang="en-GB" altLang="en-US" dirty="0">
              <a:solidFill>
                <a:schemeClr val="tx1"/>
              </a:solidFill>
              <a:latin typeface="XCCW Joined 8a" panose="03050602040000000000" pitchFamily="66" charset="0"/>
            </a:endParaRPr>
          </a:p>
        </p:txBody>
      </p:sp>
      <p:sp>
        <p:nvSpPr>
          <p:cNvPr id="4" name="Cloud Callout 3"/>
          <p:cNvSpPr/>
          <p:nvPr/>
        </p:nvSpPr>
        <p:spPr>
          <a:xfrm>
            <a:off x="1924594" y="1998082"/>
            <a:ext cx="5608820" cy="2574520"/>
          </a:xfrm>
          <a:prstGeom prst="cloudCallou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 smtClean="0"/>
              <a:t>What different chocolate could we melt?</a:t>
            </a:r>
            <a:endParaRPr lang="en-GB" sz="4000" dirty="0"/>
          </a:p>
        </p:txBody>
      </p:sp>
      <p:sp>
        <p:nvSpPr>
          <p:cNvPr id="6" name="Rectangle 5"/>
          <p:cNvSpPr/>
          <p:nvPr/>
        </p:nvSpPr>
        <p:spPr>
          <a:xfrm>
            <a:off x="178763" y="4223547"/>
            <a:ext cx="349166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Milk choc?</a:t>
            </a:r>
            <a:endParaRPr 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947553" y="4320755"/>
            <a:ext cx="367921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Dark choc?</a:t>
            </a:r>
            <a:endParaRPr 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74643" y="5501751"/>
            <a:ext cx="400301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White choc?</a:t>
            </a:r>
            <a:endParaRPr 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377662" y="5155697"/>
            <a:ext cx="463620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Organic choc?</a:t>
            </a:r>
            <a:endParaRPr 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333017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Box 1"/>
          <p:cNvSpPr txBox="1">
            <a:spLocks noChangeArrowheads="1"/>
          </p:cNvSpPr>
          <p:nvPr/>
        </p:nvSpPr>
        <p:spPr bwMode="auto">
          <a:xfrm>
            <a:off x="563175" y="1137118"/>
            <a:ext cx="8017649" cy="52629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 smtClean="0">
                <a:solidFill>
                  <a:schemeClr val="tx1"/>
                </a:solidFill>
              </a:rPr>
              <a:t>You need to think about HOW you are going to carry out the experiment. HOW will you get the chocolate to melt? How </a:t>
            </a:r>
            <a:r>
              <a:rPr lang="en-GB" altLang="en-US" sz="2400" b="1" i="1" u="sng" dirty="0" smtClean="0">
                <a:solidFill>
                  <a:schemeClr val="tx1"/>
                </a:solidFill>
              </a:rPr>
              <a:t>much</a:t>
            </a:r>
            <a:r>
              <a:rPr lang="en-GB" altLang="en-US" sz="2400" dirty="0" smtClean="0">
                <a:solidFill>
                  <a:schemeClr val="tx1"/>
                </a:solidFill>
              </a:rPr>
              <a:t> chocolate will you use? Are you going to time when it </a:t>
            </a:r>
            <a:r>
              <a:rPr lang="en-GB" altLang="en-US" sz="2400" b="1" i="1" u="sng" dirty="0" smtClean="0">
                <a:solidFill>
                  <a:schemeClr val="tx1"/>
                </a:solidFill>
              </a:rPr>
              <a:t>starts</a:t>
            </a:r>
            <a:r>
              <a:rPr lang="en-GB" altLang="en-US" sz="2400" dirty="0" smtClean="0">
                <a:solidFill>
                  <a:schemeClr val="tx1"/>
                </a:solidFill>
              </a:rPr>
              <a:t> to melt or when it has </a:t>
            </a:r>
            <a:r>
              <a:rPr lang="en-GB" altLang="en-US" sz="2400" b="1" i="1" u="sng" dirty="0" smtClean="0">
                <a:solidFill>
                  <a:schemeClr val="tx1"/>
                </a:solidFill>
              </a:rPr>
              <a:t>all</a:t>
            </a:r>
            <a:r>
              <a:rPr lang="en-GB" altLang="en-US" sz="2400" dirty="0" smtClean="0">
                <a:solidFill>
                  <a:schemeClr val="tx1"/>
                </a:solidFill>
              </a:rPr>
              <a:t> melted?</a:t>
            </a:r>
            <a:endParaRPr lang="en-GB" altLang="en-US" sz="2400" dirty="0">
              <a:solidFill>
                <a:schemeClr val="tx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2400" dirty="0">
              <a:solidFill>
                <a:schemeClr val="tx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 i="1" u="sng" dirty="0">
                <a:solidFill>
                  <a:srgbClr val="FF0000"/>
                </a:solidFill>
              </a:rPr>
              <a:t>T</a:t>
            </a:r>
            <a:r>
              <a:rPr lang="en-GB" altLang="en-US" sz="2400" b="1" i="1" u="sng" dirty="0" smtClean="0">
                <a:solidFill>
                  <a:srgbClr val="FF0000"/>
                </a:solidFill>
              </a:rPr>
              <a:t>ask</a:t>
            </a:r>
            <a:r>
              <a:rPr lang="en-GB" altLang="en-US" sz="2400" b="1" i="1" u="sng" dirty="0">
                <a:solidFill>
                  <a:srgbClr val="FF0000"/>
                </a:solidFill>
              </a:rPr>
              <a:t>: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2400" dirty="0" smtClean="0">
              <a:solidFill>
                <a:schemeClr val="tx1"/>
              </a:solidFill>
            </a:endParaRPr>
          </a:p>
          <a:p>
            <a:pPr marL="457200" indent="-457200" eaLnBrk="1" hangingPunct="1">
              <a:lnSpc>
                <a:spcPct val="100000"/>
              </a:lnSpc>
              <a:spcBef>
                <a:spcPct val="0"/>
              </a:spcBef>
              <a:buFontTx/>
              <a:buAutoNum type="arabicParenR"/>
            </a:pPr>
            <a:r>
              <a:rPr lang="en-GB" altLang="en-US" sz="2400" dirty="0" smtClean="0">
                <a:solidFill>
                  <a:schemeClr val="tx1"/>
                </a:solidFill>
              </a:rPr>
              <a:t>Write </a:t>
            </a:r>
            <a:r>
              <a:rPr lang="en-GB" altLang="en-US" sz="2400" dirty="0" smtClean="0">
                <a:solidFill>
                  <a:schemeClr val="tx1"/>
                </a:solidFill>
              </a:rPr>
              <a:t>a </a:t>
            </a:r>
            <a:r>
              <a:rPr lang="en-GB" altLang="en-US" sz="2400" dirty="0" smtClean="0">
                <a:solidFill>
                  <a:schemeClr val="tx1"/>
                </a:solidFill>
              </a:rPr>
              <a:t>list of what you will need. </a:t>
            </a:r>
            <a:r>
              <a:rPr lang="en-GB" altLang="en-US" sz="2400" dirty="0" smtClean="0">
                <a:solidFill>
                  <a:schemeClr val="tx1"/>
                </a:solidFill>
              </a:rPr>
              <a:t>E.g. chocolate, timer, bowl, saucepan, boiling water?</a:t>
            </a:r>
          </a:p>
          <a:p>
            <a:pPr marL="457200" indent="-457200" eaLnBrk="1" hangingPunct="1">
              <a:lnSpc>
                <a:spcPct val="100000"/>
              </a:lnSpc>
              <a:spcBef>
                <a:spcPct val="0"/>
              </a:spcBef>
              <a:buFontTx/>
              <a:buAutoNum type="arabicParenR"/>
            </a:pPr>
            <a:endParaRPr lang="en-GB" altLang="en-US" sz="2400" dirty="0">
              <a:solidFill>
                <a:schemeClr val="tx1"/>
              </a:solidFill>
            </a:endParaRPr>
          </a:p>
          <a:p>
            <a:pPr marL="457200" indent="-457200" eaLnBrk="1" hangingPunct="1">
              <a:lnSpc>
                <a:spcPct val="100000"/>
              </a:lnSpc>
              <a:spcBef>
                <a:spcPct val="0"/>
              </a:spcBef>
              <a:buFontTx/>
              <a:buAutoNum type="arabicParenR"/>
            </a:pPr>
            <a:r>
              <a:rPr lang="en-GB" altLang="en-US" sz="2400" dirty="0" smtClean="0">
                <a:solidFill>
                  <a:schemeClr val="tx1"/>
                </a:solidFill>
              </a:rPr>
              <a:t>Write a method for how you will conduct the experiment.</a:t>
            </a:r>
          </a:p>
          <a:p>
            <a:pPr marL="457200" indent="-457200" eaLnBrk="1" hangingPunct="1">
              <a:lnSpc>
                <a:spcPct val="100000"/>
              </a:lnSpc>
              <a:spcBef>
                <a:spcPct val="0"/>
              </a:spcBef>
              <a:buFontTx/>
              <a:buAutoNum type="arabicParenR"/>
            </a:pPr>
            <a:endParaRPr lang="en-GB" altLang="en-US" sz="2400" dirty="0">
              <a:solidFill>
                <a:schemeClr val="tx1"/>
              </a:solidFill>
            </a:endParaRPr>
          </a:p>
          <a:p>
            <a:pPr marL="457200" indent="-457200" eaLnBrk="1" hangingPunct="1">
              <a:lnSpc>
                <a:spcPct val="100000"/>
              </a:lnSpc>
              <a:spcBef>
                <a:spcPct val="0"/>
              </a:spcBef>
              <a:buFontTx/>
              <a:buAutoNum type="arabicParenR"/>
            </a:pPr>
            <a:r>
              <a:rPr lang="en-GB" altLang="en-US" sz="2400" dirty="0" smtClean="0">
                <a:solidFill>
                  <a:schemeClr val="tx1"/>
                </a:solidFill>
              </a:rPr>
              <a:t>Draw a diagram to show your experiment.</a:t>
            </a:r>
            <a:endParaRPr lang="en-GB" altLang="en-US" sz="2000" dirty="0">
              <a:solidFill>
                <a:schemeClr val="tx1"/>
              </a:solidFill>
              <a:latin typeface="XCCW Joined 8a" panose="03050602040000000000" pitchFamily="66" charset="0"/>
            </a:endParaRPr>
          </a:p>
        </p:txBody>
      </p:sp>
      <p:sp>
        <p:nvSpPr>
          <p:cNvPr id="12291" name="Title 1"/>
          <p:cNvSpPr>
            <a:spLocks noGrp="1"/>
          </p:cNvSpPr>
          <p:nvPr>
            <p:ph type="title"/>
          </p:nvPr>
        </p:nvSpPr>
        <p:spPr>
          <a:xfrm>
            <a:off x="461963" y="434976"/>
            <a:ext cx="8220075" cy="702142"/>
          </a:xfrm>
        </p:spPr>
        <p:txBody>
          <a:bodyPr/>
          <a:lstStyle/>
          <a:p>
            <a:r>
              <a:rPr lang="en-GB" altLang="en-US" dirty="0" smtClean="0"/>
              <a:t>Planning an experiment</a:t>
            </a:r>
            <a:endParaRPr lang="en-GB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3943600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7" y="320688"/>
            <a:ext cx="8220075" cy="994306"/>
          </a:xfrm>
        </p:spPr>
        <p:txBody>
          <a:bodyPr/>
          <a:lstStyle/>
          <a:p>
            <a:r>
              <a:rPr lang="en-GB" dirty="0" smtClean="0"/>
              <a:t>If you are stuck…</a:t>
            </a:r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457197" y="1314994"/>
            <a:ext cx="82200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Here is an example in case you are not sure. You can use some of the ideas here, but try and put it in your words!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457197" y="2168434"/>
            <a:ext cx="822007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 smtClean="0"/>
              <a:t>Equipment: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4 types of chocolate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Stopwatch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57197" y="3431178"/>
            <a:ext cx="805542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 smtClean="0"/>
              <a:t>Method:</a:t>
            </a:r>
          </a:p>
          <a:p>
            <a:pPr marL="342900" indent="-342900">
              <a:buAutoNum type="arabicParenR"/>
            </a:pPr>
            <a:r>
              <a:rPr lang="en-GB" dirty="0" smtClean="0"/>
              <a:t>Boil a kettle and pour the water into a saucepan.</a:t>
            </a:r>
          </a:p>
          <a:p>
            <a:pPr marL="342900" indent="-342900">
              <a:buAutoNum type="arabicParenR"/>
            </a:pPr>
            <a:r>
              <a:rPr lang="en-GB" dirty="0" smtClean="0"/>
              <a:t>Place one square of each type of chocolate at the bottom of the bowl.</a:t>
            </a:r>
          </a:p>
          <a:p>
            <a:pPr marL="342900" indent="-342900">
              <a:buAutoNum type="arabicParenR"/>
            </a:pPr>
            <a:r>
              <a:rPr lang="en-GB" dirty="0" smtClean="0"/>
              <a:t>Sit the bowl into the boiling water.</a:t>
            </a:r>
          </a:p>
          <a:p>
            <a:pPr marL="342900" indent="-342900">
              <a:buAutoNum type="arabicParenR"/>
            </a:pPr>
            <a:r>
              <a:rPr lang="en-GB" dirty="0" smtClean="0"/>
              <a:t>Start the timer.</a:t>
            </a:r>
          </a:p>
        </p:txBody>
      </p:sp>
      <p:sp>
        <p:nvSpPr>
          <p:cNvPr id="7" name="Rectangle 6"/>
          <p:cNvSpPr/>
          <p:nvPr/>
        </p:nvSpPr>
        <p:spPr>
          <a:xfrm>
            <a:off x="3705406" y="2445433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Saucepan of boiling water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Glass bowl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374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Box 1"/>
          <p:cNvSpPr txBox="1">
            <a:spLocks noChangeArrowheads="1"/>
          </p:cNvSpPr>
          <p:nvPr/>
        </p:nvSpPr>
        <p:spPr bwMode="auto">
          <a:xfrm>
            <a:off x="563175" y="1137118"/>
            <a:ext cx="8017649" cy="51706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 smtClean="0">
                <a:solidFill>
                  <a:schemeClr val="tx1"/>
                </a:solidFill>
              </a:rPr>
              <a:t>The last part of the planning is to think about how we have ensured it is a fair test and what we think will happen (make a prediction).</a:t>
            </a:r>
            <a:endParaRPr lang="en-GB" altLang="en-US" sz="2400" dirty="0">
              <a:solidFill>
                <a:schemeClr val="tx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2400" dirty="0">
              <a:solidFill>
                <a:schemeClr val="tx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 i="1" u="sng" dirty="0">
                <a:solidFill>
                  <a:srgbClr val="FF0000"/>
                </a:solidFill>
              </a:rPr>
              <a:t>T</a:t>
            </a:r>
            <a:r>
              <a:rPr lang="en-GB" altLang="en-US" sz="2400" b="1" i="1" u="sng" dirty="0" smtClean="0">
                <a:solidFill>
                  <a:srgbClr val="FF0000"/>
                </a:solidFill>
              </a:rPr>
              <a:t>ask</a:t>
            </a:r>
            <a:r>
              <a:rPr lang="en-GB" altLang="en-US" sz="2400" b="1" i="1" u="sng" dirty="0">
                <a:solidFill>
                  <a:srgbClr val="FF0000"/>
                </a:solidFill>
              </a:rPr>
              <a:t>: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2400" dirty="0" smtClean="0">
              <a:solidFill>
                <a:schemeClr val="tx1"/>
              </a:solidFill>
            </a:endParaRPr>
          </a:p>
          <a:p>
            <a:pPr marL="457200" indent="-457200" eaLnBrk="1" hangingPunct="1">
              <a:lnSpc>
                <a:spcPct val="100000"/>
              </a:lnSpc>
              <a:spcBef>
                <a:spcPct val="0"/>
              </a:spcBef>
              <a:buFontTx/>
              <a:buAutoNum type="arabicParenR"/>
            </a:pPr>
            <a:r>
              <a:rPr lang="en-GB" altLang="en-US" sz="2400" dirty="0" smtClean="0">
                <a:solidFill>
                  <a:schemeClr val="tx1"/>
                </a:solidFill>
              </a:rPr>
              <a:t>Copy and complete this sentence: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None/>
            </a:pPr>
            <a:endParaRPr lang="en-GB" altLang="en-US" i="1" dirty="0" smtClean="0">
              <a:solidFill>
                <a:schemeClr val="tx1"/>
              </a:solidFill>
              <a:latin typeface="XCCW Joined 8a" panose="03050602040000000000" pitchFamily="66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i="1" dirty="0" smtClean="0">
                <a:solidFill>
                  <a:schemeClr val="tx1"/>
                </a:solidFill>
                <a:latin typeface="XCCW Joined 8a" panose="03050602040000000000" pitchFamily="66" charset="0"/>
              </a:rPr>
              <a:t>My test will be fair because I have only changed one variable and kept all the others…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None/>
            </a:pPr>
            <a:endParaRPr lang="en-GB" altLang="en-US" sz="2400" dirty="0">
              <a:solidFill>
                <a:schemeClr val="tx1"/>
              </a:solidFill>
            </a:endParaRPr>
          </a:p>
          <a:p>
            <a:pPr marL="457200" indent="-457200" eaLnBrk="1" hangingPunct="1">
              <a:lnSpc>
                <a:spcPct val="100000"/>
              </a:lnSpc>
              <a:spcBef>
                <a:spcPct val="0"/>
              </a:spcBef>
              <a:buFont typeface="+mj-lt"/>
              <a:buAutoNum type="arabicParenR" startAt="2"/>
            </a:pPr>
            <a:r>
              <a:rPr lang="en-GB" altLang="en-US" sz="2400" dirty="0" smtClean="0">
                <a:solidFill>
                  <a:schemeClr val="tx1"/>
                </a:solidFill>
              </a:rPr>
              <a:t>Make a prediction: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None/>
            </a:pPr>
            <a:endParaRPr lang="en-GB" altLang="en-US" sz="2400" i="1" dirty="0">
              <a:solidFill>
                <a:schemeClr val="tx1"/>
              </a:solidFill>
              <a:latin typeface="XCCW Joined 8a" panose="03050602040000000000" pitchFamily="66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i="1" dirty="0" smtClean="0">
                <a:solidFill>
                  <a:schemeClr val="tx1"/>
                </a:solidFill>
                <a:latin typeface="XCCW Joined 8a" panose="03050602040000000000" pitchFamily="66" charset="0"/>
              </a:rPr>
              <a:t>I think that the _____ chocolate will melt the fastest, because ____.</a:t>
            </a:r>
            <a:endParaRPr lang="en-GB" altLang="en-US" i="1" dirty="0">
              <a:solidFill>
                <a:schemeClr val="tx1"/>
              </a:solidFill>
              <a:latin typeface="XCCW Joined 8a" panose="03050602040000000000" pitchFamily="66" charset="0"/>
            </a:endParaRPr>
          </a:p>
        </p:txBody>
      </p:sp>
      <p:sp>
        <p:nvSpPr>
          <p:cNvPr id="12291" name="Title 1"/>
          <p:cNvSpPr>
            <a:spLocks noGrp="1"/>
          </p:cNvSpPr>
          <p:nvPr>
            <p:ph type="title"/>
          </p:nvPr>
        </p:nvSpPr>
        <p:spPr>
          <a:xfrm>
            <a:off x="461963" y="434976"/>
            <a:ext cx="8220075" cy="702142"/>
          </a:xfrm>
        </p:spPr>
        <p:txBody>
          <a:bodyPr/>
          <a:lstStyle/>
          <a:p>
            <a:r>
              <a:rPr lang="en-GB" altLang="en-US" dirty="0" smtClean="0"/>
              <a:t>Planning an experiment</a:t>
            </a:r>
            <a:endParaRPr lang="en-GB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2675189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2" id="{CBCA707B-BBA2-4E7E-9DB6-705861FD9E17}" vid="{48CF7D95-9755-429D-A1B1-06B08BB4DD7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ED506C110229A4F8F69D091145AF1A6" ma:contentTypeVersion="10" ma:contentTypeDescription="Create a new document." ma:contentTypeScope="" ma:versionID="0fe2b359161e5ddf21fdcba4d1aab7da">
  <xsd:schema xmlns:xsd="http://www.w3.org/2001/XMLSchema" xmlns:xs="http://www.w3.org/2001/XMLSchema" xmlns:p="http://schemas.microsoft.com/office/2006/metadata/properties" xmlns:ns2="470c8432-7b8a-4dcb-89ec-aa4837633d66" targetNamespace="http://schemas.microsoft.com/office/2006/metadata/properties" ma:root="true" ma:fieldsID="a08d377971bece984b86f53958444da3" ns2:_="">
    <xsd:import namespace="470c8432-7b8a-4dcb-89ec-aa4837633d66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DateTaken" minOccurs="0"/>
                <xsd:element ref="ns2:MediaServiceOCR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70c8432-7b8a-4dcb-89ec-aa4837633d6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MediaServiceAutoTags" ma:internalName="MediaServiceAutoTags" ma:readOnly="true">
      <xsd:simpleType>
        <xsd:restriction base="dms:Text"/>
      </xsd:simpleType>
    </xsd:element>
    <xsd:element name="MediaServiceDateTaken" ma:index="11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2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MediaServiceLocation" ma:internalName="MediaServiceLocation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FC7D1370-DE18-4772-A8BE-52863329FEC4}"/>
</file>

<file path=customXml/itemProps2.xml><?xml version="1.0" encoding="utf-8"?>
<ds:datastoreItem xmlns:ds="http://schemas.openxmlformats.org/officeDocument/2006/customXml" ds:itemID="{91AF2E97-85A7-4ACA-83F4-5BE3C71C7AC1}"/>
</file>

<file path=customXml/itemProps3.xml><?xml version="1.0" encoding="utf-8"?>
<ds:datastoreItem xmlns:ds="http://schemas.openxmlformats.org/officeDocument/2006/customXml" ds:itemID="{6FD9B82F-D6DF-458F-AF1C-18029606E256}"/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414</TotalTime>
  <Words>389</Words>
  <Application>Microsoft Office PowerPoint</Application>
  <PresentationFormat>On-screen Show (4:3)</PresentationFormat>
  <Paragraphs>50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4" baseType="lpstr">
      <vt:lpstr>Arial</vt:lpstr>
      <vt:lpstr>Calibri</vt:lpstr>
      <vt:lpstr>Twinkl SemiBold</vt:lpstr>
      <vt:lpstr>XCCW Joined 8a</vt:lpstr>
      <vt:lpstr>Twinkl</vt:lpstr>
      <vt:lpstr>Sassoon Infant Rg</vt:lpstr>
      <vt:lpstr>Office Theme</vt:lpstr>
      <vt:lpstr>Melting chocolate: Part 1</vt:lpstr>
      <vt:lpstr>Chocolate</vt:lpstr>
      <vt:lpstr>Chocolate</vt:lpstr>
      <vt:lpstr>Planning an experiment</vt:lpstr>
      <vt:lpstr>Planning an experiment</vt:lpstr>
      <vt:lpstr>If you are stuck…</vt:lpstr>
      <vt:lpstr>Planning an experiment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Twinkl</dc:creator>
  <cp:lastModifiedBy>Andrew Beraet</cp:lastModifiedBy>
  <cp:revision>54</cp:revision>
  <dcterms:created xsi:type="dcterms:W3CDTF">2017-04-26T10:21:18Z</dcterms:created>
  <dcterms:modified xsi:type="dcterms:W3CDTF">2020-07-13T20:33:22Z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0x0101001ED506C110229A4F8F69D091145AF1A6</vt:lpwstr>
  </property>
</Properties>
</file>