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7" r:id="rId2"/>
    <p:sldId id="280" r:id="rId3"/>
    <p:sldId id="281" r:id="rId4"/>
    <p:sldId id="294" r:id="rId5"/>
    <p:sldId id="282" r:id="rId6"/>
    <p:sldId id="297" r:id="rId7"/>
    <p:sldId id="298" r:id="rId8"/>
    <p:sldId id="296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285" r:id="rId20"/>
    <p:sldId id="309" r:id="rId21"/>
    <p:sldId id="286" r:id="rId22"/>
    <p:sldId id="295" r:id="rId23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D1E4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D1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05/09/2019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Sspurrier@ramsgatefreeschool.co.uk" TargetMode="External"/><Relationship Id="rId2" Type="http://schemas.openxmlformats.org/officeDocument/2006/relationships/hyperlink" Target="mailto:kiki.amin@ramsgateart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 smtClean="0">
                <a:solidFill>
                  <a:srgbClr val="0070C0"/>
                </a:solidFill>
                <a:latin typeface="XCCW Joined 8a" panose="03050602040000000000" pitchFamily="66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5668839"/>
            <a:ext cx="8784976" cy="484163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4000" b="1" u="sng" dirty="0" smtClean="0">
                <a:solidFill>
                  <a:srgbClr val="0000CC"/>
                </a:solidFill>
                <a:latin typeface="XCCW Joined 8a" panose="03050602040000000000" pitchFamily="66" charset="0"/>
                <a:cs typeface="Lucida Handwriting"/>
              </a:rPr>
              <a:t>Welcome to Team Amin</a:t>
            </a:r>
            <a:br>
              <a:rPr lang="en-GB" sz="4000" b="1" u="sng" dirty="0" smtClean="0">
                <a:solidFill>
                  <a:srgbClr val="0000CC"/>
                </a:solidFill>
                <a:latin typeface="XCCW Joined 8a" panose="03050602040000000000" pitchFamily="66" charset="0"/>
                <a:cs typeface="Lucida Handwriting"/>
              </a:rPr>
            </a:br>
            <a:r>
              <a:rPr lang="en-GB" sz="4000" b="1" u="sng" dirty="0" smtClean="0">
                <a:solidFill>
                  <a:srgbClr val="0000CC"/>
                </a:solidFill>
                <a:latin typeface="XCCW Joined 8a" panose="03050602040000000000" pitchFamily="66" charset="0"/>
                <a:cs typeface="Lucida Handwriting"/>
              </a:rPr>
              <a:t>Year 4 </a:t>
            </a:r>
            <a:endParaRPr lang="en-GB" sz="4000" b="1" u="sng" dirty="0">
              <a:solidFill>
                <a:srgbClr val="0000CC"/>
              </a:solidFill>
              <a:latin typeface="XCCW Joined 8a" panose="03050602040000000000" pitchFamily="66" charset="0"/>
              <a:cs typeface="Lucida Handwriting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XCCW Joined 8a" panose="03050602040000000000" pitchFamily="66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6084168" y="2996952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1178224" y="4094611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XCCW Joined 8a" panose="03050602040000000000" pitchFamily="66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XCCW Joined 8a" panose="03050602040000000000" pitchFamily="66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 smtClean="0">
                <a:solidFill>
                  <a:srgbClr val="002060"/>
                </a:solidFill>
                <a:latin typeface="XCCW Joined 8a" panose="03050602040000000000" pitchFamily="66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XCCW Joined 8a" panose="03050602040000000000" pitchFamily="66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9249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What we’ll cover: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26368" y="1617017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The School </a:t>
            </a:r>
            <a:r>
              <a:rPr lang="en-GB" dirty="0">
                <a:latin typeface="XCCW Joined 8a" panose="03050602040000000000" pitchFamily="66" charset="0"/>
              </a:rPr>
              <a:t>D</a:t>
            </a:r>
            <a:r>
              <a:rPr lang="en-GB" dirty="0" smtClean="0">
                <a:latin typeface="XCCW Joined 8a" panose="03050602040000000000" pitchFamily="66" charset="0"/>
              </a:rPr>
              <a:t>ay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Learning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Core values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Behaviour for Learning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Home Learning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Home reading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Other information</a:t>
            </a:r>
          </a:p>
          <a:p>
            <a:pPr marL="514350" indent="-514350" algn="ctr">
              <a:buAutoNum type="arabicPeriod"/>
            </a:pPr>
            <a:r>
              <a:rPr lang="en-GB" dirty="0" smtClean="0">
                <a:latin typeface="XCCW Joined 8a" panose="03050602040000000000" pitchFamily="66" charset="0"/>
              </a:rPr>
              <a:t>Questions 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The School Day: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637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>
                <a:latin typeface="XCCW Joined 8a" panose="03050602040000000000" pitchFamily="66" charset="0"/>
              </a:rPr>
              <a:t> APPROXIMATE </a:t>
            </a:r>
            <a:r>
              <a:rPr lang="en-GB" dirty="0">
                <a:latin typeface="XCCW Joined 8a" panose="03050602040000000000" pitchFamily="66" charset="0"/>
              </a:rPr>
              <a:t>TIMES!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8:15 – Doors open, Early </a:t>
            </a:r>
            <a:r>
              <a:rPr lang="en-GB" dirty="0">
                <a:latin typeface="XCCW Joined 8a" panose="03050602040000000000" pitchFamily="66" charset="0"/>
              </a:rPr>
              <a:t>M</a:t>
            </a:r>
            <a:r>
              <a:rPr lang="en-GB" dirty="0" smtClean="0">
                <a:latin typeface="XCCW Joined 8a" panose="03050602040000000000" pitchFamily="66" charset="0"/>
              </a:rPr>
              <a:t>orning work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8:35 </a:t>
            </a:r>
            <a:r>
              <a:rPr lang="en-GB" dirty="0">
                <a:latin typeface="XCCW Joined 8a" panose="03050602040000000000" pitchFamily="66" charset="0"/>
              </a:rPr>
              <a:t>–Guided Reading </a:t>
            </a:r>
            <a:endParaRPr lang="en-GB" dirty="0" smtClean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9:00 – Assembly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9:25-10:25 – Maths 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10:25-10:40 – Break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10:40-11:00 </a:t>
            </a:r>
            <a:r>
              <a:rPr lang="en-GB" dirty="0">
                <a:latin typeface="XCCW Joined 8a" panose="03050602040000000000" pitchFamily="66" charset="0"/>
              </a:rPr>
              <a:t>– </a:t>
            </a:r>
            <a:r>
              <a:rPr lang="en-GB" dirty="0" smtClean="0">
                <a:latin typeface="XCCW Joined 8a" panose="03050602040000000000" pitchFamily="66" charset="0"/>
              </a:rPr>
              <a:t>Star spelling &amp; PAG </a:t>
            </a:r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11:00 – 12:00 – English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12:00-1:00 – Lunch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1:00 – 2:00 – RE/RAPS Curriculum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2:00 – 2:15   Break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2:15 - 3:15 – </a:t>
            </a:r>
            <a:r>
              <a:rPr lang="en-GB" dirty="0">
                <a:latin typeface="XCCW Joined 8a" panose="03050602040000000000" pitchFamily="66" charset="0"/>
              </a:rPr>
              <a:t>Arts Curriculum</a:t>
            </a:r>
            <a:endParaRPr lang="en-GB" dirty="0" smtClean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3:15 – 4:15 – Arts Curriculum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4:15 - End of the day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The School Day: This term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>
                <a:latin typeface="XCCW Joined 8a" panose="03050602040000000000" pitchFamily="66" charset="0"/>
              </a:rPr>
              <a:t>ICT and Drama is on a Monday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PE and Dance is on a Tuesday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PE and Art is on a Wednesday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Media and Music is on a Thursday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Topics 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2500" dirty="0" smtClean="0">
                <a:latin typeface="XCCW Joined 8a" panose="03050602040000000000" pitchFamily="66" charset="0"/>
              </a:rPr>
              <a:t>Maths – Term 1 - Place Value (numerals and written word), Addition (written and mental methods), Subtraction (written and mental methods), Multiplication, Division</a:t>
            </a:r>
            <a:r>
              <a:rPr lang="en-GB" sz="2500" dirty="0">
                <a:latin typeface="XCCW Joined 8a" panose="03050602040000000000" pitchFamily="66" charset="0"/>
              </a:rPr>
              <a:t> </a:t>
            </a:r>
            <a:r>
              <a:rPr lang="en-GB" sz="2500" dirty="0" smtClean="0">
                <a:latin typeface="XCCW Joined 8a" panose="03050602040000000000" pitchFamily="66" charset="0"/>
              </a:rPr>
              <a:t>(Bus stop)</a:t>
            </a:r>
          </a:p>
          <a:p>
            <a:r>
              <a:rPr lang="en-GB" sz="2500" dirty="0" smtClean="0">
                <a:latin typeface="XCCW Joined 8a" panose="03050602040000000000" pitchFamily="66" charset="0"/>
              </a:rPr>
              <a:t>RAPS Curriculum – Term 1 – ‘How We Live’ </a:t>
            </a:r>
          </a:p>
          <a:p>
            <a:r>
              <a:rPr lang="en-GB" sz="2500" dirty="0" smtClean="0">
                <a:latin typeface="XCCW Joined 8a" panose="03050602040000000000" pitchFamily="66" charset="0"/>
              </a:rPr>
              <a:t>English – Stories from different cultures – characters and settings</a:t>
            </a:r>
          </a:p>
          <a:p>
            <a:r>
              <a:rPr lang="en-GB" sz="2500" dirty="0" smtClean="0">
                <a:latin typeface="XCCW Joined 8a" panose="03050602040000000000" pitchFamily="66" charset="0"/>
              </a:rPr>
              <a:t>Please see our first curriculum letter for more details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373867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 dirty="0" smtClean="0">
                <a:solidFill>
                  <a:srgbClr val="000000"/>
                </a:solidFill>
                <a:latin typeface="XCCW Joined 8a" panose="03050602040000000000" pitchFamily="66" charset="0"/>
              </a:rPr>
              <a:t>These are at the heart of everything we do at Ramsgate Arts Primary School.</a:t>
            </a:r>
            <a:endParaRPr lang="en-GB" sz="2400" dirty="0">
              <a:solidFill>
                <a:srgbClr val="000000"/>
              </a:solidFill>
              <a:latin typeface="XCCW Joined 8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7584" y="3068960"/>
            <a:ext cx="66560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Aspiration</a:t>
            </a:r>
            <a:endParaRPr lang="en-GB" sz="3600" b="1" dirty="0">
              <a:solidFill>
                <a:srgbClr val="FF0000"/>
              </a:solidFill>
              <a:latin typeface="XCCW Joined 8a" panose="03050602040000000000" pitchFamily="66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rgbClr val="FF6600"/>
                </a:solidFill>
                <a:latin typeface="XCCW Joined 8a" panose="03050602040000000000" pitchFamily="66" charset="0"/>
              </a:rPr>
              <a:t>Challenge</a:t>
            </a:r>
            <a:endParaRPr lang="en-GB" sz="3600" b="1" dirty="0">
              <a:solidFill>
                <a:srgbClr val="FF6600"/>
              </a:solidFill>
              <a:latin typeface="XCCW Joined 8a" panose="03050602040000000000" pitchFamily="66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rgbClr val="FFC000"/>
                </a:solidFill>
                <a:latin typeface="XCCW Joined 8a" panose="03050602040000000000" pitchFamily="66" charset="0"/>
              </a:rPr>
              <a:t>Collaboration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chemeClr val="accent5">
                    <a:lumMod val="75000"/>
                  </a:schemeClr>
                </a:solidFill>
                <a:latin typeface="XCCW Joined 8a" panose="03050602040000000000" pitchFamily="66" charset="0"/>
              </a:rPr>
              <a:t>Autonomy</a:t>
            </a:r>
          </a:p>
        </p:txBody>
      </p:sp>
      <p:sp>
        <p:nvSpPr>
          <p:cNvPr id="8" name="Rectangle 7"/>
          <p:cNvSpPr/>
          <p:nvPr/>
        </p:nvSpPr>
        <p:spPr>
          <a:xfrm>
            <a:off x="151077" y="116632"/>
            <a:ext cx="848180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60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Our Core Values…</a:t>
            </a:r>
            <a:endParaRPr lang="en-US" sz="6000" b="1" dirty="0">
              <a:solidFill>
                <a:srgbClr val="0000FF"/>
              </a:solidFill>
              <a:latin typeface="XCCW Joined 8a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99992" y="306450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rgbClr val="0000FF"/>
                </a:solidFill>
                <a:latin typeface="XCCW Joined 8a" panose="03050602040000000000" pitchFamily="66" charset="0"/>
              </a:rPr>
              <a:t>Engagement</a:t>
            </a:r>
            <a:endParaRPr lang="en-GB" sz="3600" b="1" dirty="0">
              <a:solidFill>
                <a:srgbClr val="0000FF"/>
              </a:solidFill>
              <a:latin typeface="XCCW Joined 8a" panose="03050602040000000000" pitchFamily="66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rgbClr val="C404C4"/>
                </a:solidFill>
                <a:latin typeface="XCCW Joined 8a" panose="03050602040000000000" pitchFamily="66" charset="0"/>
              </a:rPr>
              <a:t>Enquiry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 smtClean="0">
                <a:solidFill>
                  <a:srgbClr val="FF99CC"/>
                </a:solidFill>
                <a:latin typeface="XCCW Joined 8a" panose="03050602040000000000" pitchFamily="66" charset="0"/>
              </a:rPr>
              <a:t>Diversity</a:t>
            </a:r>
            <a:endParaRPr lang="en-GB" sz="3600" b="1" dirty="0">
              <a:solidFill>
                <a:srgbClr val="FF99CC"/>
              </a:solidFill>
              <a:latin typeface="XCCW Joined 8a" panose="03050602040000000000" pitchFamily="66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600" b="1" dirty="0">
              <a:solidFill>
                <a:srgbClr val="000099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83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ave 2"/>
          <p:cNvSpPr/>
          <p:nvPr/>
        </p:nvSpPr>
        <p:spPr>
          <a:xfrm>
            <a:off x="395536" y="836712"/>
            <a:ext cx="8280920" cy="4176464"/>
          </a:xfrm>
          <a:prstGeom prst="wav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259632" y="1628800"/>
            <a:ext cx="66967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Behaviour for Learning…</a:t>
            </a:r>
            <a:endParaRPr lang="en-GB" sz="8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12" y="486916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 smtClean="0">
                <a:solidFill>
                  <a:srgbClr val="0000FF"/>
                </a:solidFill>
                <a:latin typeface="Comic Sans MS" pitchFamily="66" charset="0"/>
              </a:rPr>
              <a:t>Children to be ready to learn</a:t>
            </a:r>
            <a:r>
              <a:rPr lang="en-GB" sz="6000" dirty="0" smtClean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n-GB" sz="6000" dirty="0" smtClean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n-GB" sz="6000" b="1" dirty="0" smtClean="0">
                <a:solidFill>
                  <a:srgbClr val="FF0000"/>
                </a:solidFill>
                <a:latin typeface="Comic Sans MS" pitchFamily="66" charset="0"/>
              </a:rPr>
              <a:t>Happy</a:t>
            </a:r>
            <a:r>
              <a:rPr lang="en-GB" sz="6000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r>
              <a:rPr lang="en-GB" sz="6000" b="1" dirty="0" smtClean="0">
                <a:solidFill>
                  <a:srgbClr val="7030A0"/>
                </a:solidFill>
                <a:latin typeface="Comic Sans MS" pitchFamily="66" charset="0"/>
              </a:rPr>
              <a:t>Safe</a:t>
            </a:r>
            <a:r>
              <a:rPr lang="en-GB" sz="6000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r>
              <a:rPr lang="en-GB" sz="6000" b="1" dirty="0" smtClean="0">
                <a:solidFill>
                  <a:srgbClr val="00B050"/>
                </a:solidFill>
                <a:latin typeface="Comic Sans MS" pitchFamily="66" charset="0"/>
              </a:rPr>
              <a:t>Successful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29840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4529"/>
            <a:ext cx="6192688" cy="6817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1700808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3728" y="59281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59832" y="0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48064" y="51719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endParaRPr lang="en-GB" sz="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00192" y="155679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779" y="4149080"/>
            <a:ext cx="25202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Hand signal</a:t>
            </a:r>
            <a:endParaRPr lang="en-GB" sz="6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28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496052"/>
            <a:ext cx="9144000" cy="1908828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What are the</a:t>
            </a:r>
            <a:endParaRPr lang="en-GB" sz="4000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3" y="5517232"/>
            <a:ext cx="8496944" cy="1006532"/>
          </a:xfrm>
        </p:spPr>
        <p:txBody>
          <a:bodyPr>
            <a:normAutofit fontScale="77500" lnSpcReduction="20000"/>
          </a:bodyPr>
          <a:lstStyle/>
          <a:p>
            <a:endParaRPr lang="en-GB" sz="4000" dirty="0" smtClean="0">
              <a:latin typeface="XCCW Joined 8a" panose="03050602040000000000" pitchFamily="66" charset="0"/>
            </a:endParaRPr>
          </a:p>
          <a:p>
            <a:pPr algn="ctr"/>
            <a:r>
              <a:rPr lang="en-GB" sz="4000" dirty="0" smtClean="0">
                <a:latin typeface="XCCW Joined 8a" panose="03050602040000000000" pitchFamily="66" charset="0"/>
              </a:rPr>
              <a:t>Expected Behaviour at RAPS </a:t>
            </a:r>
            <a:endParaRPr lang="en-GB" sz="4000" dirty="0">
              <a:latin typeface="XCCW Joined 8a" panose="03050602040000000000" pitchFamily="66" charset="0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1214486" y="1087873"/>
            <a:ext cx="6885905" cy="4789399"/>
          </a:xfrm>
          <a:prstGeom prst="star5">
            <a:avLst>
              <a:gd name="adj" fmla="val 21061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latin typeface="XCCW Joined 8a" panose="03050602040000000000" pitchFamily="66" charset="0"/>
              </a:rPr>
              <a:t>GG</a:t>
            </a:r>
            <a:endParaRPr lang="en-GB" sz="4000" dirty="0">
              <a:latin typeface="XCCW Joined 8a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1254" y="3212976"/>
            <a:ext cx="3312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Golden Rules?</a:t>
            </a:r>
            <a:endParaRPr lang="en-GB" sz="4000" b="1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66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Behaviour Points</a:t>
            </a:r>
            <a:endParaRPr lang="en-GB" sz="6600" dirty="0">
              <a:solidFill>
                <a:srgbClr val="0000FF"/>
              </a:solidFill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389120"/>
          </a:xfrm>
        </p:spPr>
        <p:txBody>
          <a:bodyPr>
            <a:normAutofit/>
          </a:bodyPr>
          <a:lstStyle/>
          <a:p>
            <a:r>
              <a:rPr lang="en-GB" sz="2600" dirty="0" smtClean="0">
                <a:latin typeface="XCCW Joined 8a" panose="03050602040000000000" pitchFamily="66" charset="0"/>
              </a:rPr>
              <a:t>Each child starts off with </a:t>
            </a:r>
            <a:r>
              <a:rPr lang="en-GB" sz="2600" dirty="0" smtClean="0">
                <a:solidFill>
                  <a:srgbClr val="0000FF"/>
                </a:solidFill>
                <a:latin typeface="XCCW Joined 8a" panose="03050602040000000000" pitchFamily="66" charset="0"/>
              </a:rPr>
              <a:t>5 points </a:t>
            </a:r>
            <a:r>
              <a:rPr lang="en-GB" sz="2600" dirty="0" smtClean="0">
                <a:latin typeface="XCCW Joined 8a" panose="03050602040000000000" pitchFamily="66" charset="0"/>
              </a:rPr>
              <a:t>at the beginning of every day.</a:t>
            </a:r>
          </a:p>
          <a:p>
            <a:endParaRPr lang="en-GB" sz="2600" dirty="0" smtClean="0">
              <a:latin typeface="XCCW Joined 8a" panose="03050602040000000000" pitchFamily="66" charset="0"/>
            </a:endParaRPr>
          </a:p>
          <a:p>
            <a:r>
              <a:rPr lang="en-GB" sz="2600" dirty="0" smtClean="0">
                <a:latin typeface="XCCW Joined 8a" panose="03050602040000000000" pitchFamily="66" charset="0"/>
              </a:rPr>
              <a:t>Possible total of 25 points a week. We expect children will keep all </a:t>
            </a:r>
            <a:r>
              <a:rPr lang="en-GB" sz="2600" dirty="0" smtClean="0">
                <a:solidFill>
                  <a:srgbClr val="C404C4"/>
                </a:solidFill>
                <a:latin typeface="XCCW Joined 8a" panose="03050602040000000000" pitchFamily="66" charset="0"/>
              </a:rPr>
              <a:t>25 points</a:t>
            </a:r>
            <a:r>
              <a:rPr lang="en-GB" sz="2600" dirty="0" smtClean="0">
                <a:latin typeface="XCCW Joined 8a" panose="03050602040000000000" pitchFamily="66" charset="0"/>
              </a:rPr>
              <a:t>!</a:t>
            </a:r>
          </a:p>
          <a:p>
            <a:endParaRPr lang="en-GB" sz="2600" dirty="0" smtClean="0">
              <a:latin typeface="XCCW Joined 8a" panose="03050602040000000000" pitchFamily="66" charset="0"/>
            </a:endParaRPr>
          </a:p>
          <a:p>
            <a:r>
              <a:rPr lang="en-GB" sz="2600" dirty="0" smtClean="0">
                <a:latin typeface="XCCW Joined 8a" panose="03050602040000000000" pitchFamily="66" charset="0"/>
              </a:rPr>
              <a:t>The points will also be looked at on a 3 weekly basis. </a:t>
            </a:r>
            <a:r>
              <a:rPr lang="en-GB" sz="26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25 x 3 = 75 points</a:t>
            </a:r>
          </a:p>
          <a:p>
            <a:pPr>
              <a:buNone/>
            </a:pPr>
            <a:endParaRPr lang="en-GB" sz="2600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08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Sanctions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89120"/>
          </a:xfrm>
        </p:spPr>
        <p:txBody>
          <a:bodyPr>
            <a:noAutofit/>
          </a:bodyPr>
          <a:lstStyle/>
          <a:p>
            <a:r>
              <a:rPr lang="en-GB" sz="2200" dirty="0">
                <a:latin typeface="XCCW Joined 8a" panose="03050602040000000000" pitchFamily="66" charset="0"/>
              </a:rPr>
              <a:t>If a child </a:t>
            </a:r>
            <a:r>
              <a:rPr lang="en-GB" sz="2200" dirty="0" smtClean="0">
                <a:latin typeface="XCCW Joined 8a" panose="03050602040000000000" pitchFamily="66" charset="0"/>
              </a:rPr>
              <a:t>is:</a:t>
            </a:r>
          </a:p>
          <a:p>
            <a:pPr>
              <a:buNone/>
            </a:pPr>
            <a:endParaRPr lang="en-GB" sz="2200" dirty="0" smtClean="0">
              <a:latin typeface="XCCW Joined 8a" panose="03050602040000000000" pitchFamily="66" charset="0"/>
            </a:endParaRPr>
          </a:p>
          <a:p>
            <a:r>
              <a:rPr lang="en-GB" sz="2200" dirty="0" smtClean="0">
                <a:latin typeface="XCCW Joined 8a" panose="03050602040000000000" pitchFamily="66" charset="0"/>
              </a:rPr>
              <a:t>talking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messing around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refusing </a:t>
            </a:r>
            <a:r>
              <a:rPr lang="en-GB" sz="2200" dirty="0">
                <a:latin typeface="XCCW Joined 8a" panose="03050602040000000000" pitchFamily="66" charset="0"/>
              </a:rPr>
              <a:t>to </a:t>
            </a:r>
            <a:r>
              <a:rPr lang="en-GB" sz="2200" dirty="0" smtClean="0">
                <a:latin typeface="XCCW Joined 8a" panose="03050602040000000000" pitchFamily="66" charset="0"/>
              </a:rPr>
              <a:t>work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rude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disrupting </a:t>
            </a:r>
            <a:r>
              <a:rPr lang="en-GB" sz="2200" dirty="0">
                <a:latin typeface="XCCW Joined 8a" panose="03050602040000000000" pitchFamily="66" charset="0"/>
              </a:rPr>
              <a:t>the lesson etc </a:t>
            </a:r>
            <a:endParaRPr lang="en-GB" sz="2200" dirty="0" smtClean="0">
              <a:latin typeface="XCCW Joined 8a" panose="03050602040000000000" pitchFamily="66" charset="0"/>
            </a:endParaRPr>
          </a:p>
          <a:p>
            <a:endParaRPr lang="en-GB" sz="2200" dirty="0" smtClean="0">
              <a:latin typeface="XCCW Joined 8a" panose="03050602040000000000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>
                <a:latin typeface="XCCW Joined 8a" panose="03050602040000000000" pitchFamily="66" charset="0"/>
              </a:rPr>
              <a:t>A</a:t>
            </a:r>
            <a:r>
              <a:rPr lang="en-GB" sz="2200" dirty="0" smtClean="0">
                <a:latin typeface="XCCW Joined 8a" panose="03050602040000000000" pitchFamily="66" charset="0"/>
              </a:rPr>
              <a:t> NV warning, a verbal warning then a </a:t>
            </a:r>
            <a:r>
              <a:rPr lang="en-GB" sz="22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yellow </a:t>
            </a:r>
            <a:r>
              <a:rPr lang="en-GB" sz="22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warning card </a:t>
            </a:r>
            <a:r>
              <a:rPr lang="en-GB" sz="2200" dirty="0">
                <a:latin typeface="XCCW Joined 8a" panose="03050602040000000000" pitchFamily="66" charset="0"/>
              </a:rPr>
              <a:t>gets placed on the desk in front of </a:t>
            </a:r>
            <a:r>
              <a:rPr lang="en-GB" sz="2200" dirty="0" smtClean="0">
                <a:latin typeface="XCCW Joined 8a" panose="03050602040000000000" pitchFamily="66" charset="0"/>
              </a:rPr>
              <a:t>you. </a:t>
            </a:r>
            <a:r>
              <a:rPr lang="en-GB" sz="2200" dirty="0">
                <a:latin typeface="XCCW Joined 8a" panose="03050602040000000000" pitchFamily="66" charset="0"/>
              </a:rPr>
              <a:t>This will act as a reminder to the child that they have got to improve their behaviour. </a:t>
            </a:r>
          </a:p>
          <a:p>
            <a:endParaRPr lang="en-GB" sz="2200" dirty="0">
              <a:latin typeface="XCCW Joined 8a" panose="03050602040000000000" pitchFamily="66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556792"/>
            <a:ext cx="2592288" cy="2592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91264" cy="4767808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XCCW Joined 8a" panose="03050602040000000000" pitchFamily="66" charset="0"/>
              </a:rPr>
              <a:t>If a child improves their behaviour they can then earn the yellow card back. The yellow card can then be </a:t>
            </a:r>
            <a:r>
              <a:rPr lang="en-GB" sz="2800" u="sng" dirty="0">
                <a:latin typeface="XCCW Joined 8a" panose="03050602040000000000" pitchFamily="66" charset="0"/>
              </a:rPr>
              <a:t>removed </a:t>
            </a:r>
            <a:r>
              <a:rPr lang="en-GB" sz="2800" dirty="0">
                <a:latin typeface="XCCW Joined 8a" panose="03050602040000000000" pitchFamily="66" charset="0"/>
              </a:rPr>
              <a:t>from the table.</a:t>
            </a:r>
          </a:p>
          <a:p>
            <a:pPr>
              <a:buNone/>
            </a:pPr>
            <a:endParaRPr lang="en-GB" sz="2800" dirty="0">
              <a:latin typeface="XCCW Joined 8a" panose="03050602040000000000" pitchFamily="66" charset="0"/>
            </a:endParaRPr>
          </a:p>
          <a:p>
            <a:r>
              <a:rPr lang="en-GB" sz="2800" dirty="0">
                <a:latin typeface="XCCW Joined 8a" panose="03050602040000000000" pitchFamily="66" charset="0"/>
              </a:rPr>
              <a:t>If a child continues to misbehave the yellow card is changed to a </a:t>
            </a: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red card</a:t>
            </a:r>
            <a:r>
              <a:rPr lang="en-GB" sz="2800" dirty="0">
                <a:latin typeface="XCCW Joined 8a" panose="03050602040000000000" pitchFamily="66" charset="0"/>
              </a:rPr>
              <a:t>. </a:t>
            </a:r>
            <a:endParaRPr lang="en-GB" sz="2800" dirty="0" smtClean="0">
              <a:latin typeface="XCCW Joined 8a" panose="03050602040000000000" pitchFamily="66" charset="0"/>
            </a:endParaRPr>
          </a:p>
          <a:p>
            <a:pPr>
              <a:buNone/>
            </a:pPr>
            <a:endParaRPr lang="en-GB" sz="2800" dirty="0">
              <a:latin typeface="XCCW Joined 8a" panose="03050602040000000000" pitchFamily="66" charset="0"/>
            </a:endParaRPr>
          </a:p>
        </p:txBody>
      </p:sp>
      <p:pic>
        <p:nvPicPr>
          <p:cNvPr id="20482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880992"/>
            <a:ext cx="1728192" cy="1728193"/>
          </a:xfrm>
          <a:prstGeom prst="rect">
            <a:avLst/>
          </a:prstGeom>
          <a:noFill/>
        </p:spPr>
      </p:pic>
      <p:pic>
        <p:nvPicPr>
          <p:cNvPr id="2048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941168"/>
            <a:ext cx="1707704" cy="1707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438912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XCCW Joined 8a" panose="03050602040000000000" pitchFamily="66" charset="0"/>
              </a:rPr>
              <a:t>If a child has a </a:t>
            </a:r>
            <a:r>
              <a:rPr lang="en-GB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yellow card </a:t>
            </a:r>
            <a:r>
              <a:rPr lang="en-GB" dirty="0" smtClean="0">
                <a:latin typeface="XCCW Joined 8a" panose="03050602040000000000" pitchFamily="66" charset="0"/>
              </a:rPr>
              <a:t>on their desk at the end of the lesson they lose 1 point.</a:t>
            </a:r>
          </a:p>
          <a:p>
            <a:endParaRPr lang="en-GB" dirty="0" smtClean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If a child has a </a:t>
            </a:r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red card </a:t>
            </a:r>
            <a:r>
              <a:rPr lang="en-GB" dirty="0" smtClean="0">
                <a:latin typeface="XCCW Joined 8a" panose="03050602040000000000" pitchFamily="66" charset="0"/>
              </a:rPr>
              <a:t>on their desk at the end of the lesson they lose 2 points.</a:t>
            </a:r>
          </a:p>
          <a:p>
            <a:pPr>
              <a:buNone/>
            </a:pPr>
            <a:endParaRPr lang="en-GB" dirty="0" smtClean="0">
              <a:latin typeface="XCCW Joined 8a" panose="03050602040000000000" pitchFamily="66" charset="0"/>
            </a:endParaRPr>
          </a:p>
        </p:txBody>
      </p:sp>
      <p:pic>
        <p:nvPicPr>
          <p:cNvPr id="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293096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600550"/>
            <a:ext cx="2232248" cy="22322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Behaviour </a:t>
            </a:r>
            <a:r>
              <a:rPr lang="en-GB" b="1" u="sng" dirty="0">
                <a:solidFill>
                  <a:srgbClr val="0000CC"/>
                </a:solidFill>
                <a:latin typeface="XCCW Joined 8a" panose="03050602040000000000" pitchFamily="66" charset="0"/>
              </a:rPr>
              <a:t>P</a:t>
            </a:r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oints</a:t>
            </a:r>
            <a:endParaRPr lang="en-GB" dirty="0">
              <a:latin typeface="XCCW Joined 8a" panose="03050602040000000000" pitchFamily="66" charset="0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024" t="10518" r="36551" b="47365"/>
          <a:stretch>
            <a:fillRect/>
          </a:stretch>
        </p:blipFill>
        <p:spPr bwMode="auto">
          <a:xfrm>
            <a:off x="395536" y="1988840"/>
            <a:ext cx="8229600" cy="3371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Daily Rewards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400" dirty="0" smtClean="0">
                <a:latin typeface="XCCW Joined 8a" panose="03050602040000000000" pitchFamily="66" charset="0"/>
              </a:rPr>
              <a:t>Verbal praise and smiles</a:t>
            </a:r>
          </a:p>
          <a:p>
            <a:r>
              <a:rPr lang="en-GB" sz="3400" dirty="0" smtClean="0">
                <a:latin typeface="XCCW Joined 8a" panose="03050602040000000000" pitchFamily="66" charset="0"/>
              </a:rPr>
              <a:t>Super Star Learner cards (if a child has a Super Star Learner card on their table at the end of the lesson, they can swap it for a house point as they leave).</a:t>
            </a:r>
          </a:p>
          <a:p>
            <a:endParaRPr lang="en-GB" sz="3400" dirty="0"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Weekly Rewards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>
                <a:latin typeface="XCCW Joined 8a" panose="03050602040000000000" pitchFamily="66" charset="0"/>
              </a:rPr>
              <a:t>25 points= All golden time and text home.</a:t>
            </a:r>
          </a:p>
          <a:p>
            <a:pPr>
              <a:buNone/>
            </a:pPr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22-24 points= All golden time.</a:t>
            </a:r>
          </a:p>
          <a:p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11-21= Teacher to contact parents.</a:t>
            </a:r>
          </a:p>
          <a:p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6-10 points= Mr Budge to send letter home to inform parents.</a:t>
            </a:r>
          </a:p>
          <a:p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5 points or less= Mr Budge to have a meeting with parents. </a:t>
            </a:r>
            <a:endParaRPr lang="en-GB" dirty="0"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Three Week Rewards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XCCW Joined 8a" panose="03050602040000000000" pitchFamily="66" charset="0"/>
              </a:rPr>
              <a:t>75 </a:t>
            </a:r>
            <a:r>
              <a:rPr lang="en-GB" dirty="0">
                <a:latin typeface="XCCW Joined 8a" panose="03050602040000000000" pitchFamily="66" charset="0"/>
              </a:rPr>
              <a:t>points= Letter </a:t>
            </a:r>
            <a:r>
              <a:rPr lang="en-GB" dirty="0" smtClean="0">
                <a:latin typeface="XCCW Joined 8a" panose="03050602040000000000" pitchFamily="66" charset="0"/>
              </a:rPr>
              <a:t>home (emailed). </a:t>
            </a:r>
            <a:r>
              <a:rPr lang="en-GB" dirty="0">
                <a:latin typeface="XCCW Joined 8a" panose="03050602040000000000" pitchFamily="66" charset="0"/>
              </a:rPr>
              <a:t>Badge to wear</a:t>
            </a:r>
            <a:r>
              <a:rPr lang="en-GB" dirty="0" smtClean="0">
                <a:latin typeface="XCCW Joined 8a" panose="03050602040000000000" pitchFamily="66" charset="0"/>
              </a:rPr>
              <a:t>.</a:t>
            </a:r>
          </a:p>
          <a:p>
            <a:pPr>
              <a:buNone/>
            </a:pPr>
            <a:r>
              <a:rPr lang="en-GB" dirty="0" smtClean="0">
                <a:latin typeface="XCCW Joined 8a" panose="03050602040000000000" pitchFamily="66" charset="0"/>
              </a:rPr>
              <a:t> </a:t>
            </a:r>
          </a:p>
          <a:p>
            <a:r>
              <a:rPr lang="en-GB" dirty="0" smtClean="0">
                <a:latin typeface="XCCW Joined 8a" panose="03050602040000000000" pitchFamily="66" charset="0"/>
              </a:rPr>
              <a:t>3</a:t>
            </a:r>
            <a:r>
              <a:rPr lang="en-GB" baseline="30000" dirty="0" smtClean="0">
                <a:latin typeface="XCCW Joined 8a" panose="03050602040000000000" pitchFamily="66" charset="0"/>
              </a:rPr>
              <a:t>rd</a:t>
            </a:r>
            <a:r>
              <a:rPr lang="en-GB" dirty="0" smtClean="0">
                <a:latin typeface="XCCW Joined 8a" panose="03050602040000000000" pitchFamily="66" charset="0"/>
              </a:rPr>
              <a:t> badge: RAPS lanyard</a:t>
            </a:r>
          </a:p>
          <a:p>
            <a:endParaRPr lang="en-GB" dirty="0" smtClean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6</a:t>
            </a:r>
            <a:r>
              <a:rPr lang="en-GB" baseline="30000" dirty="0" smtClean="0">
                <a:latin typeface="XCCW Joined 8a" panose="03050602040000000000" pitchFamily="66" charset="0"/>
              </a:rPr>
              <a:t>th</a:t>
            </a:r>
            <a:r>
              <a:rPr lang="en-GB" dirty="0" smtClean="0">
                <a:latin typeface="XCCW Joined 8a" panose="03050602040000000000" pitchFamily="66" charset="0"/>
              </a:rPr>
              <a:t> badge: Silver behaviour badge</a:t>
            </a:r>
          </a:p>
          <a:p>
            <a:endParaRPr lang="en-GB" dirty="0" smtClean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12</a:t>
            </a:r>
            <a:r>
              <a:rPr lang="en-GB" baseline="30000" dirty="0" smtClean="0">
                <a:latin typeface="XCCW Joined 8a" panose="03050602040000000000" pitchFamily="66" charset="0"/>
              </a:rPr>
              <a:t>th</a:t>
            </a:r>
            <a:r>
              <a:rPr lang="en-GB" dirty="0" smtClean="0">
                <a:latin typeface="XCCW Joined 8a" panose="03050602040000000000" pitchFamily="66" charset="0"/>
              </a:rPr>
              <a:t> badge: Gold behaviour badge </a:t>
            </a:r>
            <a:endParaRPr lang="en-GB" dirty="0">
              <a:latin typeface="XCCW Joined 8a" panose="03050602040000000000" pitchFamily="66" charset="0"/>
            </a:endParaRPr>
          </a:p>
          <a:p>
            <a:pPr>
              <a:buNone/>
            </a:pPr>
            <a:endParaRPr lang="en-GB" dirty="0" smtClean="0"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Class Rewards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891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dirty="0" smtClean="0">
                <a:latin typeface="XCCW Joined 8a" panose="03050602040000000000" pitchFamily="66" charset="0"/>
              </a:rPr>
              <a:t>Three week rewards</a:t>
            </a:r>
          </a:p>
          <a:p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>
                <a:latin typeface="XCCW Joined 8a" panose="03050602040000000000" pitchFamily="66" charset="0"/>
              </a:rPr>
              <a:t>The class with the most points in each </a:t>
            </a:r>
            <a:r>
              <a:rPr lang="en-GB" dirty="0" smtClean="0">
                <a:latin typeface="XCCW Joined 8a" panose="03050602040000000000" pitchFamily="66" charset="0"/>
              </a:rPr>
              <a:t>Key Stage gets </a:t>
            </a:r>
            <a:r>
              <a:rPr lang="en-GB" dirty="0">
                <a:latin typeface="XCCW Joined 8a" panose="03050602040000000000" pitchFamily="66" charset="0"/>
              </a:rPr>
              <a:t>a £3.00 </a:t>
            </a:r>
            <a:r>
              <a:rPr lang="en-GB" dirty="0" smtClean="0">
                <a:latin typeface="XCCW Joined 8a" panose="03050602040000000000" pitchFamily="66" charset="0"/>
              </a:rPr>
              <a:t>RAPS </a:t>
            </a:r>
            <a:r>
              <a:rPr lang="en-GB" dirty="0">
                <a:latin typeface="XCCW Joined 8a" panose="03050602040000000000" pitchFamily="66" charset="0"/>
              </a:rPr>
              <a:t>Cheque to display in their classroom. </a:t>
            </a:r>
            <a:endParaRPr lang="en-GB" dirty="0" smtClean="0">
              <a:latin typeface="XCCW Joined 8a" panose="03050602040000000000" pitchFamily="66" charset="0"/>
            </a:endParaRPr>
          </a:p>
          <a:p>
            <a:pPr>
              <a:buNone/>
            </a:pPr>
            <a:endParaRPr lang="en-GB" dirty="0">
              <a:latin typeface="XCCW Joined 8a" panose="03050602040000000000" pitchFamily="66" charset="0"/>
            </a:endParaRPr>
          </a:p>
          <a:p>
            <a:r>
              <a:rPr lang="en-GB" dirty="0" smtClean="0">
                <a:latin typeface="XCCW Joined 8a" panose="03050602040000000000" pitchFamily="66" charset="0"/>
              </a:rPr>
              <a:t>At the end of terms 2, 4 and 6 each </a:t>
            </a:r>
            <a:r>
              <a:rPr lang="en-GB" dirty="0">
                <a:latin typeface="XCCW Joined 8a" panose="03050602040000000000" pitchFamily="66" charset="0"/>
              </a:rPr>
              <a:t>class can ‘cash’ in their cheques to buy something for the class as a reward/treat. For example, an ice-cream each down the beach.</a:t>
            </a:r>
          </a:p>
          <a:p>
            <a:pPr>
              <a:buNone/>
            </a:pPr>
            <a:endParaRPr lang="en-GB" dirty="0">
              <a:latin typeface="XCCW Joined 8a" panose="03050602040000000000" pitchFamily="66" charset="0"/>
            </a:endParaRPr>
          </a:p>
          <a:p>
            <a:endParaRPr lang="en-GB" dirty="0"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Home Learning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sz="2600" dirty="0" smtClean="0">
                <a:latin typeface="XCCW Joined 8a" panose="03050602040000000000" pitchFamily="66" charset="0"/>
              </a:rPr>
              <a:t>Love to Learns will be approximately every 3 weeks, but home reading should be happening regularly – preferably every night, but at least </a:t>
            </a:r>
            <a:r>
              <a:rPr lang="en-GB" sz="2600" dirty="0" smtClean="0">
                <a:latin typeface="XCCW Joined 8a" panose="03050602040000000000" pitchFamily="66" charset="0"/>
              </a:rPr>
              <a:t>3 </a:t>
            </a:r>
            <a:r>
              <a:rPr lang="en-GB" sz="2600" dirty="0" smtClean="0">
                <a:latin typeface="XCCW Joined 8a" panose="03050602040000000000" pitchFamily="66" charset="0"/>
              </a:rPr>
              <a:t>times a week. </a:t>
            </a:r>
          </a:p>
          <a:p>
            <a:r>
              <a:rPr lang="en-GB" sz="2600" dirty="0" smtClean="0">
                <a:latin typeface="XCCW Joined 8a" panose="03050602040000000000" pitchFamily="66" charset="0"/>
              </a:rPr>
              <a:t>Spelling – this will be set weekly.</a:t>
            </a:r>
          </a:p>
          <a:p>
            <a:r>
              <a:rPr lang="en-GB" sz="2600" dirty="0" err="1" smtClean="0">
                <a:latin typeface="XCCW Joined 8a" panose="03050602040000000000" pitchFamily="66" charset="0"/>
              </a:rPr>
              <a:t>Rockstars</a:t>
            </a:r>
            <a:r>
              <a:rPr lang="en-GB" sz="2600" dirty="0" smtClean="0">
                <a:latin typeface="XCCW Joined 8a" panose="03050602040000000000" pitchFamily="66" charset="0"/>
              </a:rPr>
              <a:t> – focusing on reinforcing times tables </a:t>
            </a:r>
          </a:p>
          <a:p>
            <a:r>
              <a:rPr lang="en-GB" sz="2600" dirty="0" err="1" smtClean="0">
                <a:latin typeface="XCCW Joined 8a" panose="03050602040000000000" pitchFamily="66" charset="0"/>
              </a:rPr>
              <a:t>Mathletics</a:t>
            </a:r>
            <a:endParaRPr lang="en-GB" sz="2600" dirty="0" smtClean="0">
              <a:latin typeface="XCCW Joined 8a" panose="03050602040000000000" pitchFamily="66" charset="0"/>
            </a:endParaRPr>
          </a:p>
          <a:p>
            <a:r>
              <a:rPr lang="en-GB" sz="2600" dirty="0" smtClean="0">
                <a:latin typeface="XCCW Joined 8a" panose="03050602040000000000" pitchFamily="66" charset="0"/>
              </a:rPr>
              <a:t>Please check the website for any newsletters.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Home Reading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900" dirty="0" smtClean="0">
                <a:latin typeface="XCCW Joined 8a" panose="03050602040000000000" pitchFamily="66" charset="0"/>
              </a:rPr>
              <a:t>Children are expected to read at least 3x a week or a letter will be sent home. </a:t>
            </a:r>
          </a:p>
          <a:p>
            <a:r>
              <a:rPr lang="en-GB" sz="1900" dirty="0" smtClean="0">
                <a:latin typeface="XCCW Joined 8a" panose="03050602040000000000" pitchFamily="66" charset="0"/>
              </a:rPr>
              <a:t>Parents are to sign when the child has read inside the green reading records once these are sent home.</a:t>
            </a:r>
          </a:p>
          <a:p>
            <a:r>
              <a:rPr lang="en-GB" sz="1900" dirty="0" smtClean="0">
                <a:latin typeface="XCCW Joined 8a" panose="03050602040000000000" pitchFamily="66" charset="0"/>
              </a:rPr>
              <a:t>School reading bands and books will be assigned to every pupil in the class. The band is based on a combination of word reading and comprehension. </a:t>
            </a:r>
          </a:p>
          <a:p>
            <a:r>
              <a:rPr lang="en-GB" sz="1900" dirty="0" smtClean="0">
                <a:latin typeface="XCCW Joined 8a" panose="03050602040000000000" pitchFamily="66" charset="0"/>
              </a:rPr>
              <a:t>Children are encouraged to read books from the reading corner and library as well as banded books.</a:t>
            </a:r>
          </a:p>
          <a:p>
            <a:r>
              <a:rPr lang="en-GB" sz="1900" dirty="0" smtClean="0">
                <a:latin typeface="XCCW Joined 8a" panose="03050602040000000000" pitchFamily="66" charset="0"/>
              </a:rPr>
              <a:t>They should have their reading record with them in their bag, but especially on a Monday when it will be checked by myself.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24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24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34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Other information</a:t>
            </a:r>
            <a:endParaRPr lang="en-GB" sz="34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2200" dirty="0" smtClean="0">
                <a:latin typeface="XCCW Joined 8a" panose="03050602040000000000" pitchFamily="66" charset="0"/>
              </a:rPr>
              <a:t>PE kits, packed lunches, water bottles</a:t>
            </a:r>
          </a:p>
          <a:p>
            <a:r>
              <a:rPr lang="en-GB" sz="2200" dirty="0">
                <a:latin typeface="XCCW Joined 8a" panose="03050602040000000000" pitchFamily="66" charset="0"/>
              </a:rPr>
              <a:t>Tucking in shirts is </a:t>
            </a:r>
            <a:r>
              <a:rPr lang="en-GB" sz="2200" dirty="0" smtClean="0">
                <a:latin typeface="XCCW Joined 8a" panose="03050602040000000000" pitchFamily="66" charset="0"/>
              </a:rPr>
              <a:t>necessary.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Reading books can be changed whenever your child has finished their book. </a:t>
            </a:r>
            <a:r>
              <a:rPr lang="en-GB" sz="2200">
                <a:latin typeface="XCCW Joined 8a" panose="03050602040000000000" pitchFamily="66" charset="0"/>
              </a:rPr>
              <a:t>C</a:t>
            </a:r>
            <a:r>
              <a:rPr lang="en-GB" sz="2200" smtClean="0">
                <a:latin typeface="XCCW Joined 8a" panose="03050602040000000000" pitchFamily="66" charset="0"/>
              </a:rPr>
              <a:t>orrespondence will </a:t>
            </a:r>
            <a:r>
              <a:rPr lang="en-GB" sz="2200" dirty="0" smtClean="0">
                <a:latin typeface="XCCW Joined 8a" panose="03050602040000000000" pitchFamily="66" charset="0"/>
              </a:rPr>
              <a:t>be completed in reading log book.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Class blogs (including spelling) will be uploaded 3x weekly. 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Open door policy – come and chat with us!</a:t>
            </a:r>
          </a:p>
          <a:p>
            <a:r>
              <a:rPr lang="en-GB" sz="2200" dirty="0" smtClean="0">
                <a:latin typeface="XCCW Joined 8a" panose="03050602040000000000" pitchFamily="66" charset="0"/>
              </a:rPr>
              <a:t>If you need to contact me, my email address is </a:t>
            </a:r>
            <a:r>
              <a:rPr lang="en-GB" sz="2200" dirty="0" smtClean="0">
                <a:latin typeface="XCCW Joined 8a" panose="03050602040000000000" pitchFamily="66" charset="0"/>
                <a:hlinkClick r:id="rId2"/>
              </a:rPr>
              <a:t>kiki.amin@ramsgatearts</a:t>
            </a:r>
            <a:r>
              <a:rPr lang="en-GB" sz="2200" dirty="0" smtClean="0">
                <a:latin typeface="XCCW Joined 8a" panose="03050602040000000000" pitchFamily="66" charset="0"/>
              </a:rPr>
              <a:t>primary</a:t>
            </a:r>
            <a:r>
              <a:rPr lang="en-GB" sz="2200" dirty="0" smtClean="0">
                <a:latin typeface="XCCW Joined 8a" panose="03050602040000000000" pitchFamily="66" charset="0"/>
                <a:hlinkClick r:id="rId3"/>
              </a:rPr>
              <a:t>school.co.uk</a:t>
            </a:r>
            <a:r>
              <a:rPr lang="en-GB" sz="2200" dirty="0" smtClean="0">
                <a:latin typeface="XCCW Joined 8a" panose="03050602040000000000" pitchFamily="66" charset="0"/>
              </a:rPr>
              <a:t> 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8a" panose="03050602040000000000" pitchFamily="66" charset="0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24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24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XCCW Joined 8a" panose="03050602040000000000" pitchFamily="66" charset="0"/>
              </a:rPr>
              <a:t>Any Questions?</a:t>
            </a:r>
            <a:endParaRPr lang="en-GB" sz="4800" b="1" u="sng" dirty="0">
              <a:solidFill>
                <a:srgbClr val="0000CC"/>
              </a:solidFill>
              <a:latin typeface="XCCW Joined 8a" panose="03050602040000000000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 smtClean="0">
                <a:solidFill>
                  <a:srgbClr val="002060"/>
                </a:solidFill>
                <a:latin typeface="XCCW Joined 8a" panose="03050602040000000000" pitchFamily="66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5" y="2492896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1007</Words>
  <Application>Microsoft Office PowerPoint</Application>
  <PresentationFormat>On-screen Show (4:3)</PresentationFormat>
  <Paragraphs>139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Candara</vt:lpstr>
      <vt:lpstr>Comic Sans MS</vt:lpstr>
      <vt:lpstr>Lucida Handwriting</vt:lpstr>
      <vt:lpstr>Wingdings</vt:lpstr>
      <vt:lpstr>XCCW Joined 8a</vt:lpstr>
      <vt:lpstr>Office Theme</vt:lpstr>
      <vt:lpstr>Welcome to Team Amin Year 4 </vt:lpstr>
      <vt:lpstr>What we’ll cover:</vt:lpstr>
      <vt:lpstr>The School Day:</vt:lpstr>
      <vt:lpstr>The School Day: This term</vt:lpstr>
      <vt:lpstr>Topics </vt:lpstr>
      <vt:lpstr>PowerPoint Presentation</vt:lpstr>
      <vt:lpstr>PowerPoint Presentation</vt:lpstr>
      <vt:lpstr>PowerPoint Presentation</vt:lpstr>
      <vt:lpstr>What are the</vt:lpstr>
      <vt:lpstr>Behaviour Points</vt:lpstr>
      <vt:lpstr>Sanctions</vt:lpstr>
      <vt:lpstr>PowerPoint Presentation</vt:lpstr>
      <vt:lpstr>PowerPoint Presentation</vt:lpstr>
      <vt:lpstr>Behaviour Points</vt:lpstr>
      <vt:lpstr>Daily Rewards</vt:lpstr>
      <vt:lpstr>Weekly Rewards</vt:lpstr>
      <vt:lpstr>Three Week Rewards</vt:lpstr>
      <vt:lpstr>Class Rewards</vt:lpstr>
      <vt:lpstr>Home Learning</vt:lpstr>
      <vt:lpstr>Home Reading</vt:lpstr>
      <vt:lpstr>Other information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Kiki Amin</cp:lastModifiedBy>
  <cp:revision>135</cp:revision>
  <cp:lastPrinted>2014-06-04T14:05:29Z</cp:lastPrinted>
  <dcterms:created xsi:type="dcterms:W3CDTF">2014-04-23T06:54:06Z</dcterms:created>
  <dcterms:modified xsi:type="dcterms:W3CDTF">2019-09-05T14:13:36Z</dcterms:modified>
</cp:coreProperties>
</file>