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213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002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649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978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2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79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118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19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632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255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590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9E9CC-4F51-4E01-A9F5-7BD8E08B6124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ADBE0-A269-4F54-A252-87B736ABB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619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807308"/>
          </a:xfrm>
        </p:spPr>
        <p:txBody>
          <a:bodyPr>
            <a:normAutofit fontScale="90000"/>
          </a:bodyPr>
          <a:lstStyle/>
          <a:p>
            <a:r>
              <a:rPr lang="en-GB" b="1" i="1" u="sng" dirty="0" smtClean="0">
                <a:solidFill>
                  <a:srgbClr val="FF0000"/>
                </a:solidFill>
              </a:rPr>
              <a:t>Paired Speaking and Listening Task:</a:t>
            </a:r>
            <a:endParaRPr lang="en-GB" b="1" i="1" u="sng" dirty="0">
              <a:solidFill>
                <a:srgbClr val="FF0000"/>
              </a:solidFill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782595" y="807309"/>
            <a:ext cx="11162270" cy="5906529"/>
          </a:xfrm>
          <a:prstGeom prst="wedgeEllipseCallout">
            <a:avLst>
              <a:gd name="adj1" fmla="val -55936"/>
              <a:gd name="adj2" fmla="val 50822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1708" y="1359244"/>
            <a:ext cx="9144000" cy="4868563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Think back to Chapter 4.</a:t>
            </a:r>
            <a:endParaRPr lang="en-GB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GB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Answer the following </a:t>
            </a:r>
            <a:r>
              <a:rPr lang="en-GB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questions:</a:t>
            </a:r>
            <a:endParaRPr lang="en-GB" b="1" i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en-GB" b="1" i="1" dirty="0" smtClean="0">
              <a:solidFill>
                <a:srgbClr val="FF0000"/>
              </a:solidFill>
            </a:endParaRPr>
          </a:p>
          <a:p>
            <a:pPr marL="457200" indent="-457200" algn="l">
              <a:buAutoNum type="arabicParenR"/>
            </a:pPr>
            <a:r>
              <a:rPr lang="en-GB" dirty="0" smtClean="0">
                <a:solidFill>
                  <a:srgbClr val="00B0F0"/>
                </a:solidFill>
              </a:rPr>
              <a:t>What happened when Doctor Bryce turned up at Cameron’s house?</a:t>
            </a:r>
          </a:p>
          <a:p>
            <a:pPr marL="457200" indent="-457200" algn="l">
              <a:buAutoNum type="arabicParenR"/>
            </a:pPr>
            <a:r>
              <a:rPr lang="en-GB" dirty="0" smtClean="0">
                <a:solidFill>
                  <a:srgbClr val="00B0F0"/>
                </a:solidFill>
              </a:rPr>
              <a:t>Cameron was upset at the start of the chapter – why do you think this is?</a:t>
            </a:r>
          </a:p>
          <a:p>
            <a:pPr marL="457200" indent="-457200" algn="l">
              <a:buAutoNum type="arabicParenR"/>
            </a:pPr>
            <a:r>
              <a:rPr lang="en-GB" dirty="0" smtClean="0">
                <a:solidFill>
                  <a:srgbClr val="00B0F0"/>
                </a:solidFill>
              </a:rPr>
              <a:t>How do you think Cameron’s mum feels about the transplant?</a:t>
            </a:r>
          </a:p>
          <a:p>
            <a:pPr marL="457200" indent="-457200" algn="l">
              <a:buAutoNum type="arabicParenR"/>
            </a:pPr>
            <a:r>
              <a:rPr lang="en-GB" dirty="0" smtClean="0">
                <a:solidFill>
                  <a:srgbClr val="00B0F0"/>
                </a:solidFill>
              </a:rPr>
              <a:t>How many people were being considered for the operation? </a:t>
            </a:r>
          </a:p>
          <a:p>
            <a:pPr marL="457200" indent="-457200" algn="l">
              <a:buAutoNum type="arabicParenR"/>
            </a:pPr>
            <a:r>
              <a:rPr lang="en-GB" dirty="0" smtClean="0">
                <a:solidFill>
                  <a:srgbClr val="00B0F0"/>
                </a:solidFill>
              </a:rPr>
              <a:t>Who do you think should get the pig’s heart?</a:t>
            </a:r>
          </a:p>
          <a:p>
            <a:pPr marL="457200" indent="-457200" algn="l">
              <a:buAutoNum type="arabicParenR"/>
            </a:pPr>
            <a:r>
              <a:rPr lang="en-GB" dirty="0" smtClean="0">
                <a:solidFill>
                  <a:srgbClr val="00B0F0"/>
                </a:solidFill>
              </a:rPr>
              <a:t>What do you think you might say or do in Cameron’s situation?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29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1623" y="166774"/>
            <a:ext cx="9144000" cy="1925637"/>
          </a:xfrm>
        </p:spPr>
        <p:txBody>
          <a:bodyPr/>
          <a:lstStyle/>
          <a:p>
            <a:r>
              <a:rPr lang="en-GB" b="1" i="1" u="sng" dirty="0" smtClean="0">
                <a:solidFill>
                  <a:srgbClr val="FF0000"/>
                </a:solidFill>
              </a:rPr>
              <a:t/>
            </a:r>
            <a:br>
              <a:rPr lang="en-GB" b="1" i="1" u="sng" dirty="0" smtClean="0">
                <a:solidFill>
                  <a:srgbClr val="FF0000"/>
                </a:solidFill>
              </a:rPr>
            </a:br>
            <a:r>
              <a:rPr lang="en-GB" b="1" i="1" u="sng" dirty="0" smtClean="0">
                <a:solidFill>
                  <a:srgbClr val="FF0000"/>
                </a:solidFill>
              </a:rPr>
              <a:t>Diary Entry Writing</a:t>
            </a:r>
            <a:endParaRPr lang="en-GB" b="1" i="1" u="sng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0304" y="3038733"/>
            <a:ext cx="4234249" cy="2621691"/>
          </a:xfrm>
        </p:spPr>
        <p:txBody>
          <a:bodyPr>
            <a:normAutofit/>
          </a:bodyPr>
          <a:lstStyle/>
          <a:p>
            <a:pPr algn="l"/>
            <a:r>
              <a:rPr lang="en-GB" sz="2800" b="1" u="sng" dirty="0" smtClean="0">
                <a:solidFill>
                  <a:srgbClr val="FF0000"/>
                </a:solidFill>
              </a:rPr>
              <a:t>Lesson Objective:</a:t>
            </a:r>
          </a:p>
          <a:p>
            <a:pPr algn="l"/>
            <a:r>
              <a:rPr lang="en-GB" sz="2800" dirty="0" smtClean="0"/>
              <a:t>To be able to use your understanding of the text to produce an interesting piece of writing.</a:t>
            </a:r>
            <a:endParaRPr lang="en-GB" sz="2800" dirty="0"/>
          </a:p>
        </p:txBody>
      </p:sp>
      <p:sp>
        <p:nvSpPr>
          <p:cNvPr id="4" name="Oval 3"/>
          <p:cNvSpPr/>
          <p:nvPr/>
        </p:nvSpPr>
        <p:spPr>
          <a:xfrm>
            <a:off x="6128952" y="2660822"/>
            <a:ext cx="4588475" cy="3377514"/>
          </a:xfrm>
          <a:prstGeom prst="ellipse">
            <a:avLst/>
          </a:prstGeom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Keywords:</a:t>
            </a:r>
          </a:p>
          <a:p>
            <a:pPr algn="ctr"/>
            <a:r>
              <a:rPr lang="en-GB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Ethical</a:t>
            </a:r>
          </a:p>
          <a:p>
            <a:pPr algn="ctr"/>
            <a:r>
              <a:rPr lang="en-GB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moral</a:t>
            </a:r>
            <a:endParaRPr lang="en-GB" sz="32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788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059" y="0"/>
            <a:ext cx="10515600" cy="1325563"/>
          </a:xfrm>
        </p:spPr>
        <p:txBody>
          <a:bodyPr/>
          <a:lstStyle/>
          <a:p>
            <a:r>
              <a:rPr lang="en-GB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KEYWORD: </a:t>
            </a: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Ethics and Morals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546" y="1463160"/>
            <a:ext cx="6131011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These two nouns are very closely linked. They are both to do with what is ‘right and wrong’.</a:t>
            </a:r>
          </a:p>
          <a:p>
            <a:endParaRPr lang="en-GB" dirty="0"/>
          </a:p>
          <a:p>
            <a:r>
              <a:rPr lang="en-GB" dirty="0" smtClean="0"/>
              <a:t>To be </a:t>
            </a:r>
            <a:r>
              <a:rPr lang="en-GB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means that you are behaving in a suitable way.</a:t>
            </a:r>
          </a:p>
          <a:p>
            <a:endParaRPr lang="en-GB" dirty="0"/>
          </a:p>
          <a:p>
            <a:r>
              <a:rPr lang="en-GB" dirty="0" smtClean="0"/>
              <a:t>To be </a:t>
            </a:r>
            <a:r>
              <a:rPr lang="en-GB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MORAL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means that you have strong opinions on what is ‘right or wrong’.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6104709" y="238896"/>
            <a:ext cx="5864869" cy="661910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u="sng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 example: </a:t>
            </a:r>
          </a:p>
          <a:p>
            <a:pPr algn="ctr"/>
            <a:endParaRPr lang="en-GB" sz="2400" dirty="0">
              <a:ln w="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400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 is </a:t>
            </a:r>
            <a:r>
              <a:rPr lang="en-GB" sz="2400" b="1" i="1" u="sng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</a:t>
            </a:r>
            <a:r>
              <a:rPr lang="en-GB" sz="24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ask somebody if you may borrow a pen from them before taking it. It is </a:t>
            </a:r>
            <a:r>
              <a:rPr lang="en-GB" sz="2400" b="1" i="1" u="sng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UNETHICAL</a:t>
            </a:r>
            <a:r>
              <a:rPr lang="en-GB" sz="24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take something that doesn’t belong to you.</a:t>
            </a:r>
          </a:p>
          <a:p>
            <a:pPr algn="ctr"/>
            <a:endParaRPr lang="en-GB" sz="2400" dirty="0">
              <a:ln w="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400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 is </a:t>
            </a:r>
            <a:r>
              <a:rPr lang="en-GB" sz="2400" b="1" i="1" u="sng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MORAL</a:t>
            </a:r>
            <a:r>
              <a:rPr lang="en-GB" sz="24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speak to somebody about any issues that you have with their work. It is </a:t>
            </a:r>
            <a:r>
              <a:rPr lang="en-GB" sz="2400" b="1" i="1" u="sng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IMMORAL</a:t>
            </a:r>
            <a:r>
              <a:rPr lang="en-GB" sz="24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smtClean="0">
                <a:ln w="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talk about somebody behind their back.</a:t>
            </a:r>
            <a:endParaRPr lang="en-GB" sz="2400" dirty="0">
              <a:ln w="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777811" y="5747972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63040" y="5878286"/>
            <a:ext cx="1628503" cy="383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09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KEYWORDS: You use!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07739"/>
            <a:ext cx="5200135" cy="3763277"/>
          </a:xfrm>
        </p:spPr>
        <p:txBody>
          <a:bodyPr/>
          <a:lstStyle/>
          <a:p>
            <a:r>
              <a:rPr lang="en-GB" dirty="0" smtClean="0"/>
              <a:t>Write a sentence which includes the word </a:t>
            </a:r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ETHICAL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Write another sentence explaining something which you think is a </a:t>
            </a:r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MORAL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thing to do.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25514" y="140044"/>
            <a:ext cx="5692346" cy="353403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Too difficult? </a:t>
            </a:r>
          </a:p>
          <a:p>
            <a:pPr algn="ctr"/>
            <a:endParaRPr lang="en-GB" sz="2400" i="1" u="sng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down a list of things which you think are wrong in day-to-day life (for example: stealing, swearing…)</a:t>
            </a: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Follow up by writing a listing of things which are ‘right’ in day-to-day life (for example: helping </a:t>
            </a: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people, being honest)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499654" y="3899157"/>
            <a:ext cx="5692346" cy="2640227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Too easy?</a:t>
            </a:r>
          </a:p>
          <a:p>
            <a:pPr algn="ctr"/>
            <a:endParaRPr lang="en-GB" sz="2400" i="1" u="sng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down examples of things so far in Pig Heart Boy which are ETHICAL/UNETHICAL and then think about things which are MORAL/IMMORAL.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955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8" y="170313"/>
            <a:ext cx="10515600" cy="1325563"/>
          </a:xfrm>
        </p:spPr>
        <p:txBody>
          <a:bodyPr/>
          <a:lstStyle/>
          <a:p>
            <a:r>
              <a:rPr lang="en-GB" b="1" i="1" u="sng" dirty="0" smtClean="0"/>
              <a:t>Today’s Writing Activity.</a:t>
            </a:r>
            <a:endParaRPr lang="en-GB" b="1" i="1" u="sng" dirty="0"/>
          </a:p>
        </p:txBody>
      </p:sp>
      <p:sp>
        <p:nvSpPr>
          <p:cNvPr id="4" name="Oval 3"/>
          <p:cNvSpPr/>
          <p:nvPr/>
        </p:nvSpPr>
        <p:spPr>
          <a:xfrm>
            <a:off x="121508" y="2537255"/>
            <a:ext cx="5883874" cy="167228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92" y="1654562"/>
            <a:ext cx="605687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 you will put yourself in Cameron’s shoes. </a:t>
            </a:r>
          </a:p>
          <a:p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a diary entry as Cameron the day after </a:t>
            </a:r>
            <a:r>
              <a:rPr lang="en-GB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Bryce’s visit.</a:t>
            </a:r>
          </a:p>
          <a:p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hink carefully about how Cameron feels to help you to do this.</a:t>
            </a:r>
            <a:endParaRPr lang="en-GB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334895" y="232815"/>
            <a:ext cx="5733535" cy="6687687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HELP BOX!</a:t>
            </a:r>
            <a:endParaRPr lang="en-GB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812690" y="711066"/>
            <a:ext cx="4926227" cy="2010032"/>
          </a:xfrm>
          <a:prstGeom prst="roundRect">
            <a:avLst/>
          </a:prstGeom>
          <a:solidFill>
            <a:srgbClr val="FF31FF"/>
          </a:solidFill>
          <a:ln>
            <a:solidFill>
              <a:schemeClr val="accent2">
                <a:lumMod val="75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i="1" u="sng" dirty="0" smtClean="0"/>
              <a:t>Stuck?</a:t>
            </a:r>
            <a:endParaRPr lang="en-GB" sz="2400" dirty="0"/>
          </a:p>
          <a:p>
            <a:pPr algn="ctr"/>
            <a:r>
              <a:rPr lang="en-GB" sz="2400" dirty="0" smtClean="0"/>
              <a:t>Think about weighing up whether it is moral (good) and ethical (right) to have the heart transplant.</a:t>
            </a:r>
            <a:endParaRPr lang="en-GB" sz="2400" dirty="0"/>
          </a:p>
        </p:txBody>
      </p:sp>
      <p:sp>
        <p:nvSpPr>
          <p:cNvPr id="6" name="Rounded Rectangle 5"/>
          <p:cNvSpPr/>
          <p:nvPr/>
        </p:nvSpPr>
        <p:spPr>
          <a:xfrm>
            <a:off x="6895069" y="4187496"/>
            <a:ext cx="4926227" cy="2262315"/>
          </a:xfrm>
          <a:prstGeom prst="roundRect">
            <a:avLst/>
          </a:prstGeom>
          <a:solidFill>
            <a:srgbClr val="FFFF00"/>
          </a:solidFill>
          <a:ln>
            <a:solidFill>
              <a:schemeClr val="accent2">
                <a:lumMod val="75000"/>
              </a:schemeClr>
            </a:solidFill>
          </a:ln>
          <a:effectLst>
            <a:glow rad="228600">
              <a:srgbClr val="FF31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Too easy?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Push your writing further by adding lots of interesting adjectives and advanced vocabulary (use a thesaurus to help you!)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800554" y="5588091"/>
            <a:ext cx="487363" cy="4873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63040" y="5878286"/>
            <a:ext cx="3753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listen to Miss Dannell’s example.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4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9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443</Words>
  <Application>Microsoft Office PowerPoint</Application>
  <PresentationFormat>Widescreen</PresentationFormat>
  <Paragraphs>51</Paragraphs>
  <Slides>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XCCW Joined 8a</vt:lpstr>
      <vt:lpstr>Office Theme</vt:lpstr>
      <vt:lpstr>Paired Speaking and Listening Task:</vt:lpstr>
      <vt:lpstr> Diary Entry Writing</vt:lpstr>
      <vt:lpstr>KEYWORD: Ethics and Morals</vt:lpstr>
      <vt:lpstr>KEYWORDS: You use!</vt:lpstr>
      <vt:lpstr>Today’s Writing Activity.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Paired Speaking and Listening Task:</dc:title>
  <dc:creator>Sammy-Jo Farrell</dc:creator>
  <cp:lastModifiedBy>Hannah Dannell</cp:lastModifiedBy>
  <cp:revision>6</cp:revision>
  <dcterms:created xsi:type="dcterms:W3CDTF">2016-02-26T14:55:39Z</dcterms:created>
  <dcterms:modified xsi:type="dcterms:W3CDTF">2020-05-06T21:26:44Z</dcterms:modified>
</cp:coreProperties>
</file>