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4"/>
  </p:notesMasterIdLst>
  <p:handoutMasterIdLst>
    <p:handoutMasterId r:id="rId35"/>
  </p:handoutMasterIdLst>
  <p:sldIdLst>
    <p:sldId id="257" r:id="rId5"/>
    <p:sldId id="280" r:id="rId6"/>
    <p:sldId id="281" r:id="rId7"/>
    <p:sldId id="316" r:id="rId8"/>
    <p:sldId id="294" r:id="rId9"/>
    <p:sldId id="313" r:id="rId10"/>
    <p:sldId id="312" r:id="rId11"/>
    <p:sldId id="282" r:id="rId12"/>
    <p:sldId id="297" r:id="rId13"/>
    <p:sldId id="298" r:id="rId14"/>
    <p:sldId id="299" r:id="rId15"/>
    <p:sldId id="296" r:id="rId16"/>
    <p:sldId id="288" r:id="rId17"/>
    <p:sldId id="300" r:id="rId18"/>
    <p:sldId id="301" r:id="rId19"/>
    <p:sldId id="302" r:id="rId20"/>
    <p:sldId id="303" r:id="rId21"/>
    <p:sldId id="293" r:id="rId22"/>
    <p:sldId id="304" r:id="rId23"/>
    <p:sldId id="305" r:id="rId24"/>
    <p:sldId id="306" r:id="rId25"/>
    <p:sldId id="307" r:id="rId26"/>
    <p:sldId id="285" r:id="rId27"/>
    <p:sldId id="309" r:id="rId28"/>
    <p:sldId id="311" r:id="rId29"/>
    <p:sldId id="314" r:id="rId30"/>
    <p:sldId id="315" r:id="rId31"/>
    <p:sldId id="286" r:id="rId32"/>
    <p:sldId id="295" r:id="rId33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0316A3-6447-4B27-98B0-405C0D914FEF}" v="3" dt="2023-09-07T13:30:51.8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94660"/>
  </p:normalViewPr>
  <p:slideViewPr>
    <p:cSldViewPr>
      <p:cViewPr varScale="1">
        <p:scale>
          <a:sx n="59" d="100"/>
          <a:sy n="59" d="100"/>
        </p:scale>
        <p:origin x="1520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Beraet" userId="7ee75950-9d27-4232-8a1b-293695ed7cdc" providerId="ADAL" clId="{B60316A3-6447-4B27-98B0-405C0D914FEF}"/>
    <pc:docChg chg="addSld modSld">
      <pc:chgData name="Andrew Beraet" userId="7ee75950-9d27-4232-8a1b-293695ed7cdc" providerId="ADAL" clId="{B60316A3-6447-4B27-98B0-405C0D914FEF}" dt="2023-09-07T13:30:51.847" v="9" actId="20577"/>
      <pc:docMkLst>
        <pc:docMk/>
      </pc:docMkLst>
      <pc:sldChg chg="modSp modAnim">
        <pc:chgData name="Andrew Beraet" userId="7ee75950-9d27-4232-8a1b-293695ed7cdc" providerId="ADAL" clId="{B60316A3-6447-4B27-98B0-405C0D914FEF}" dt="2023-09-07T13:30:51.847" v="9" actId="20577"/>
        <pc:sldMkLst>
          <pc:docMk/>
          <pc:sldMk cId="359137147" sldId="280"/>
        </pc:sldMkLst>
        <pc:spChg chg="mod">
          <ac:chgData name="Andrew Beraet" userId="7ee75950-9d27-4232-8a1b-293695ed7cdc" providerId="ADAL" clId="{B60316A3-6447-4B27-98B0-405C0D914FEF}" dt="2023-09-07T13:30:51.847" v="9" actId="20577"/>
          <ac:spMkLst>
            <pc:docMk/>
            <pc:sldMk cId="359137147" sldId="280"/>
            <ac:spMk id="8" creationId="{00000000-0000-0000-0000-000000000000}"/>
          </ac:spMkLst>
        </pc:spChg>
      </pc:sldChg>
      <pc:sldChg chg="modSp">
        <pc:chgData name="Andrew Beraet" userId="7ee75950-9d27-4232-8a1b-293695ed7cdc" providerId="ADAL" clId="{B60316A3-6447-4B27-98B0-405C0D914FEF}" dt="2023-09-07T13:29:44.424" v="8" actId="20577"/>
        <pc:sldMkLst>
          <pc:docMk/>
          <pc:sldMk cId="359137147" sldId="286"/>
        </pc:sldMkLst>
        <pc:spChg chg="mod">
          <ac:chgData name="Andrew Beraet" userId="7ee75950-9d27-4232-8a1b-293695ed7cdc" providerId="ADAL" clId="{B60316A3-6447-4B27-98B0-405C0D914FEF}" dt="2023-09-07T13:29:44.424" v="8" actId="20577"/>
          <ac:spMkLst>
            <pc:docMk/>
            <pc:sldMk cId="359137147" sldId="286"/>
            <ac:spMk id="8" creationId="{00000000-0000-0000-0000-000000000000}"/>
          </ac:spMkLst>
        </pc:spChg>
      </pc:sldChg>
      <pc:sldChg chg="addSp delSp modSp add mod delAnim modAnim">
        <pc:chgData name="Andrew Beraet" userId="7ee75950-9d27-4232-8a1b-293695ed7cdc" providerId="ADAL" clId="{B60316A3-6447-4B27-98B0-405C0D914FEF}" dt="2023-09-07T10:37:05.181" v="7" actId="14100"/>
        <pc:sldMkLst>
          <pc:docMk/>
          <pc:sldMk cId="2187193729" sldId="316"/>
        </pc:sldMkLst>
        <pc:spChg chg="del mod">
          <ac:chgData name="Andrew Beraet" userId="7ee75950-9d27-4232-8a1b-293695ed7cdc" providerId="ADAL" clId="{B60316A3-6447-4B27-98B0-405C0D914FEF}" dt="2023-09-07T10:27:04.830" v="2" actId="22"/>
          <ac:spMkLst>
            <pc:docMk/>
            <pc:sldMk cId="2187193729" sldId="316"/>
            <ac:spMk id="8" creationId="{00000000-0000-0000-0000-000000000000}"/>
          </ac:spMkLst>
        </pc:spChg>
        <pc:picChg chg="add mod ord">
          <ac:chgData name="Andrew Beraet" userId="7ee75950-9d27-4232-8a1b-293695ed7cdc" providerId="ADAL" clId="{B60316A3-6447-4B27-98B0-405C0D914FEF}" dt="2023-09-07T10:37:05.181" v="7" actId="14100"/>
          <ac:picMkLst>
            <pc:docMk/>
            <pc:sldMk cId="2187193729" sldId="316"/>
            <ac:picMk id="5" creationId="{909C635D-695E-2791-835C-6AC34EB6DF78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270" y="0"/>
            <a:ext cx="28879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879108-7087-4EFE-9119-B38362735958}" type="datetimeFigureOut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270" y="9428164"/>
            <a:ext cx="28879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80A9F-20EF-491D-8E1C-DD2B4BF5DA3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11329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1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4EABF7-AE1C-43B7-8B7C-A5CC83A81632}" type="datetimeFigureOut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4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1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D024E-DE3D-40DC-B495-40864FA4AF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236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D024E-DE3D-40DC-B495-40864FA4AF2B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4719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DAE11-B6DC-4C61-A2D1-E18D84680717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938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38B56-9058-40D2-B429-CCF9C3D3AD4C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897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E9A08-147B-4B07-ADCF-349A7E8600EE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1287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3BF6B-D2B2-46F5-BBF4-E122230693ED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190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88AE87-5B32-4E06-B1DD-4A4F88971715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73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8DF8E-BFB6-4AE3-8FBD-FDB709EF93E7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2619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D3F48-9DE4-45A4-8E20-A030A87946C3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2316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59D7C-E328-442F-A26A-DC15CC357BAC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300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EFCB4-F326-4DAC-9A0F-BB8CD794FAA5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15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FA98C-54AC-48EE-BBB5-4C8900833617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456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2B02AC-DA77-4A27-BA3F-8BC0923321AF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88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3E04C-0270-4028-9D8B-8A0FDC8B8622}" type="datetime1">
              <a:rPr lang="en-GB" smtClean="0"/>
              <a:pPr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Collaboration, Autonomy, Diversity, Enquiry, Aspiration, Challenge, Engagement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FB7E8-5006-4603-9F3A-FF569C34087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925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332656"/>
            <a:ext cx="8496944" cy="5760640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l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9478" y="1679798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u="sng" dirty="0">
                <a:solidFill>
                  <a:srgbClr val="0000CC"/>
                </a:solidFill>
                <a:latin typeface="Candara" pitchFamily="34" charset="0"/>
              </a:rPr>
              <a:t>Welcome to Year 6</a:t>
            </a:r>
            <a:br>
              <a:rPr lang="en-GB" sz="5400" b="1" u="sng" dirty="0">
                <a:solidFill>
                  <a:srgbClr val="0000CC"/>
                </a:solidFill>
                <a:latin typeface="Candara" pitchFamily="34" charset="0"/>
              </a:rPr>
            </a:br>
            <a:br>
              <a:rPr lang="en-GB" sz="5400" b="1" u="sng" dirty="0">
                <a:solidFill>
                  <a:srgbClr val="0000CC"/>
                </a:solidFill>
                <a:latin typeface="Candara" pitchFamily="34" charset="0"/>
              </a:rPr>
            </a:br>
            <a:r>
              <a:rPr lang="en-GB" sz="5400" b="1" u="sng" dirty="0">
                <a:solidFill>
                  <a:srgbClr val="0000CC"/>
                </a:solidFill>
                <a:latin typeface="Candara" pitchFamily="34" charset="0"/>
              </a:rPr>
              <a:t>Team Beraet-Williams</a:t>
            </a: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755576" y="62068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6954249" y="3988603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itle 4"/>
          <p:cNvSpPr txBox="1">
            <a:spLocks/>
          </p:cNvSpPr>
          <p:nvPr/>
        </p:nvSpPr>
        <p:spPr>
          <a:xfrm>
            <a:off x="899592" y="4431902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 dirty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943744"/>
            <a:ext cx="189021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What we’ll cover: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>
                <a:latin typeface="Candara" pitchFamily="34" charset="0"/>
              </a:rPr>
              <a:t>The </a:t>
            </a:r>
            <a:r>
              <a:rPr lang="en-GB" dirty="0">
                <a:latin typeface="Candara" pitchFamily="34" charset="0"/>
              </a:rPr>
              <a:t>Team  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The School day  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Learning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Core Values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Behaviour for learning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Home Learning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Home Reading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Mathletics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Social Media</a:t>
            </a:r>
          </a:p>
          <a:p>
            <a:pPr marL="0" indent="0" algn="ctr">
              <a:buNone/>
            </a:pPr>
            <a:r>
              <a:rPr lang="en-GB" dirty="0">
                <a:latin typeface="Candara"/>
              </a:rPr>
              <a:t>Communication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Other information</a:t>
            </a:r>
          </a:p>
          <a:p>
            <a:pPr marL="0" indent="0" algn="ctr">
              <a:buNone/>
            </a:pPr>
            <a:r>
              <a:rPr lang="en-GB" dirty="0">
                <a:latin typeface="Candara" pitchFamily="34" charset="0"/>
              </a:rPr>
              <a:t>Questions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08E3C0-24B8-DD78-7695-0385DBA379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The School Day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6371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800" dirty="0">
                <a:latin typeface="Candara" pitchFamily="34" charset="0"/>
              </a:rPr>
              <a:t>8:15 – doors open, early morning work </a:t>
            </a:r>
            <a:r>
              <a:rPr lang="en-GB" sz="1800" b="1" dirty="0">
                <a:latin typeface="Candara" pitchFamily="34" charset="0"/>
              </a:rPr>
              <a:t>*Register completed by 8:30am</a:t>
            </a:r>
          </a:p>
          <a:p>
            <a:r>
              <a:rPr lang="en-GB" sz="1800" dirty="0">
                <a:latin typeface="Candara" pitchFamily="34" charset="0"/>
              </a:rPr>
              <a:t>8:30 – Star Spelling &amp; PAG (Punctuation and Grammar)</a:t>
            </a:r>
          </a:p>
          <a:p>
            <a:r>
              <a:rPr lang="en-GB" sz="1800" dirty="0">
                <a:latin typeface="Candara" pitchFamily="34" charset="0"/>
              </a:rPr>
              <a:t>9:00 – English</a:t>
            </a:r>
          </a:p>
          <a:p>
            <a:r>
              <a:rPr lang="en-GB" sz="1800" dirty="0">
                <a:latin typeface="Candara" pitchFamily="34" charset="0"/>
              </a:rPr>
              <a:t>10:00 – Assembly </a:t>
            </a:r>
          </a:p>
          <a:p>
            <a:r>
              <a:rPr lang="en-GB" sz="1800" dirty="0">
                <a:latin typeface="Candara" pitchFamily="34" charset="0"/>
              </a:rPr>
              <a:t>10:15 - Break</a:t>
            </a:r>
          </a:p>
          <a:p>
            <a:r>
              <a:rPr lang="en-GB" sz="1800" dirty="0">
                <a:latin typeface="Candara" pitchFamily="34" charset="0"/>
              </a:rPr>
              <a:t>10:30 – Guided Reading</a:t>
            </a:r>
          </a:p>
          <a:p>
            <a:r>
              <a:rPr lang="en-GB" sz="1800" dirty="0">
                <a:latin typeface="Candara" pitchFamily="34" charset="0"/>
              </a:rPr>
              <a:t>11:00 – Maths</a:t>
            </a:r>
          </a:p>
          <a:p>
            <a:r>
              <a:rPr lang="en-GB" sz="1800" dirty="0">
                <a:latin typeface="Candara" pitchFamily="34" charset="0"/>
              </a:rPr>
              <a:t>12:00-1:00 – Lunch  </a:t>
            </a:r>
          </a:p>
          <a:p>
            <a:r>
              <a:rPr lang="en-GB" sz="1800" dirty="0">
                <a:latin typeface="Candara" pitchFamily="34" charset="0"/>
              </a:rPr>
              <a:t>1:00 – Topic </a:t>
            </a:r>
          </a:p>
          <a:p>
            <a:r>
              <a:rPr lang="en-GB" sz="1800" dirty="0">
                <a:latin typeface="Candara" pitchFamily="34" charset="0"/>
              </a:rPr>
              <a:t>1:55 – Snack &amp; Toilet</a:t>
            </a:r>
          </a:p>
          <a:p>
            <a:r>
              <a:rPr lang="en-GB" sz="1800" dirty="0">
                <a:latin typeface="Candara" pitchFamily="34" charset="0"/>
              </a:rPr>
              <a:t>2:00 - Story</a:t>
            </a:r>
          </a:p>
          <a:p>
            <a:r>
              <a:rPr lang="en-GB" sz="1800" dirty="0">
                <a:latin typeface="Candara" pitchFamily="34" charset="0"/>
              </a:rPr>
              <a:t>2:15 – Session One Arts curriculum</a:t>
            </a:r>
          </a:p>
          <a:p>
            <a:r>
              <a:rPr lang="en-GB" sz="1800" dirty="0">
                <a:latin typeface="Candara" pitchFamily="34" charset="0"/>
              </a:rPr>
              <a:t>3:15 – Session Two Arts curriculum</a:t>
            </a:r>
          </a:p>
          <a:p>
            <a:r>
              <a:rPr lang="en-GB" sz="1800" dirty="0">
                <a:latin typeface="Candara" pitchFamily="34" charset="0"/>
              </a:rPr>
              <a:t>4:15 - End of the day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95138CF-0542-A5F9-257A-3C68BBAFF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The School Day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9C635D-695E-2791-835C-6AC34EB6DF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854" y="1268759"/>
            <a:ext cx="8876028" cy="474394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95138CF-0542-A5F9-257A-3C68BBAFFF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193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Arts Curriculum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420506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ndara" pitchFamily="34" charset="0"/>
              </a:rPr>
              <a:t>Term 1 (2:15-4:15pm):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800" dirty="0">
                <a:latin typeface="Candara" pitchFamily="34" charset="0"/>
              </a:rPr>
              <a:t>*Year 6 children to come to school in PE kits on Wednesday and bring in swimming kit on Thursdays.</a:t>
            </a:r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-22583" y="6128463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7CAC3C20-84C5-5875-8DBC-98052C80C8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200719"/>
              </p:ext>
            </p:extLst>
          </p:nvPr>
        </p:nvGraphicFramePr>
        <p:xfrm>
          <a:off x="540050" y="2636912"/>
          <a:ext cx="8018733" cy="1361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3303239430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4084007176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135430299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3576437918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1069310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905311688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539143807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795099451"/>
                    </a:ext>
                  </a:extLst>
                </a:gridCol>
                <a:gridCol w="1033957">
                  <a:extLst>
                    <a:ext uri="{9D8B030D-6E8A-4147-A177-3AD203B41FA5}">
                      <a16:colId xmlns:a16="http://schemas.microsoft.com/office/drawing/2014/main" val="1858756034"/>
                    </a:ext>
                  </a:extLst>
                </a:gridCol>
              </a:tblGrid>
              <a:tr h="424190">
                <a:tc>
                  <a:txBody>
                    <a:bodyPr/>
                    <a:lstStyle/>
                    <a:p>
                      <a:endParaRPr lang="en-GB" sz="1500" u="none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Monday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Tuesday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Wednesday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Thursday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645127"/>
                  </a:ext>
                </a:extLst>
              </a:tr>
              <a:tr h="937033">
                <a:tc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Year 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Art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Art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Music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ICT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Drama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Dance*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Swimming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u="none" dirty="0">
                          <a:latin typeface="Candara" panose="020E0502030303020204" pitchFamily="34" charset="0"/>
                        </a:rPr>
                        <a:t>Swimming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190094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23A715CF-DFEB-6F62-303F-174A26808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3872" y="1463403"/>
            <a:ext cx="8291264" cy="47561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andara" pitchFamily="34" charset="0"/>
              </a:rPr>
              <a:t>Maths Term 1: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andara" pitchFamily="34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500" dirty="0">
                <a:latin typeface="Candara" pitchFamily="34" charset="0"/>
              </a:rPr>
              <a:t>Website, blogs and newsletters will show termly updates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3" name="Control 1">
            <a:extLst>
              <a:ext uri="{FF2B5EF4-FFF2-40B4-BE49-F238E27FC236}">
                <a16:creationId xmlns:a16="http://schemas.microsoft.com/office/drawing/2014/main" id="{E8C41285-FF3B-227D-1E2F-FF1C80954835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732D9A-CE7C-D1A4-7A12-74A4CF01A3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1" y="468473"/>
            <a:ext cx="727349" cy="727349"/>
          </a:xfrm>
          <a:prstGeom prst="rect">
            <a:avLst/>
          </a:prstGeom>
        </p:spPr>
      </p:pic>
      <p:graphicFrame>
        <p:nvGraphicFramePr>
          <p:cNvPr id="2" name="Table 9">
            <a:extLst>
              <a:ext uri="{FF2B5EF4-FFF2-40B4-BE49-F238E27FC236}">
                <a16:creationId xmlns:a16="http://schemas.microsoft.com/office/drawing/2014/main" id="{EBAF2307-F0FE-2518-7508-3056801D9D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561019"/>
              </p:ext>
            </p:extLst>
          </p:nvPr>
        </p:nvGraphicFramePr>
        <p:xfrm>
          <a:off x="633275" y="2075770"/>
          <a:ext cx="7683142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1571">
                  <a:extLst>
                    <a:ext uri="{9D8B030D-6E8A-4147-A177-3AD203B41FA5}">
                      <a16:colId xmlns:a16="http://schemas.microsoft.com/office/drawing/2014/main" val="1287298658"/>
                    </a:ext>
                  </a:extLst>
                </a:gridCol>
                <a:gridCol w="3841571">
                  <a:extLst>
                    <a:ext uri="{9D8B030D-6E8A-4147-A177-3AD203B41FA5}">
                      <a16:colId xmlns:a16="http://schemas.microsoft.com/office/drawing/2014/main" val="28943566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Number and Place Value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 Operations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086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Reading and writing numbers to 10 million</a:t>
                      </a:r>
                    </a:p>
                    <a:p>
                      <a:r>
                        <a:rPr lang="en-GB" dirty="0"/>
                        <a:t>Ordering and comparing numbers</a:t>
                      </a:r>
                    </a:p>
                    <a:p>
                      <a:r>
                        <a:rPr lang="en-GB" dirty="0"/>
                        <a:t>Rounding numbers</a:t>
                      </a:r>
                    </a:p>
                    <a:p>
                      <a:r>
                        <a:rPr lang="en-GB" dirty="0"/>
                        <a:t>Negative numbers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Prime numbers</a:t>
                      </a:r>
                    </a:p>
                    <a:p>
                      <a:r>
                        <a:rPr lang="en-GB" dirty="0"/>
                        <a:t>Square and Cubed numbers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Formal methods for + and –</a:t>
                      </a:r>
                    </a:p>
                    <a:p>
                      <a:r>
                        <a:rPr lang="en-GB" dirty="0"/>
                        <a:t>+ / - decimal numbers</a:t>
                      </a:r>
                    </a:p>
                    <a:p>
                      <a:r>
                        <a:rPr lang="en-GB" dirty="0"/>
                        <a:t>Solve + / - word problems</a:t>
                      </a:r>
                    </a:p>
                    <a:p>
                      <a:r>
                        <a:rPr lang="en-GB" dirty="0"/>
                        <a:t>Formal methods for multiplication</a:t>
                      </a:r>
                    </a:p>
                    <a:p>
                      <a:r>
                        <a:rPr lang="en-GB" dirty="0"/>
                        <a:t>Short Division (including remainders)</a:t>
                      </a:r>
                    </a:p>
                    <a:p>
                      <a:r>
                        <a:rPr lang="en-GB" dirty="0"/>
                        <a:t>Division with factor pairs</a:t>
                      </a:r>
                    </a:p>
                    <a:p>
                      <a:r>
                        <a:rPr lang="en-GB" dirty="0"/>
                        <a:t>Division with fact boxes</a:t>
                      </a:r>
                    </a:p>
                    <a:p>
                      <a:r>
                        <a:rPr lang="en-GB" dirty="0"/>
                        <a:t>Division using chunking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BODMAS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97843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08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561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andara" pitchFamily="34" charset="0"/>
              </a:rPr>
              <a:t>English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andara" pitchFamily="34" charset="0"/>
              </a:rPr>
              <a:t>Term 1: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andara" pitchFamily="34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None/>
            </a:pPr>
            <a:endParaRPr lang="en-GB" sz="2500" dirty="0"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500" dirty="0">
                <a:latin typeface="Candara"/>
              </a:rPr>
              <a:t>Website, blogs and curriculum letter will show termly updates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3" name="Control 1">
            <a:extLst>
              <a:ext uri="{FF2B5EF4-FFF2-40B4-BE49-F238E27FC236}">
                <a16:creationId xmlns:a16="http://schemas.microsoft.com/office/drawing/2014/main" id="{E8C41285-FF3B-227D-1E2F-FF1C80954835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81EC0CE-CD67-8648-72B5-E377FA5740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1" y="442775"/>
            <a:ext cx="727349" cy="7273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33F594-17DC-1F09-F621-C51D2D2BF2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7704" y="1627804"/>
            <a:ext cx="6048672" cy="415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6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75615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andara" pitchFamily="34" charset="0"/>
              </a:rPr>
              <a:t>Topic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Candara" pitchFamily="34" charset="0"/>
              </a:rPr>
              <a:t>Term 1: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andara" pitchFamily="34" charset="0"/>
              </a:rPr>
              <a:t> 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endParaRPr lang="en-GB" sz="2000" dirty="0">
              <a:latin typeface="Candara" pitchFamily="34" charset="0"/>
            </a:endParaRPr>
          </a:p>
          <a:p>
            <a:pPr marL="0" indent="0">
              <a:buNone/>
            </a:pPr>
            <a:endParaRPr lang="en-GB" sz="2000" dirty="0"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Candara" pitchFamily="34" charset="0"/>
              </a:rPr>
              <a:t>Website, blogs and newsletters will show termly updates</a:t>
            </a: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  <a:endParaRPr lang="en-GB" sz="1800" b="1" dirty="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3" name="Control 1">
            <a:extLst>
              <a:ext uri="{FF2B5EF4-FFF2-40B4-BE49-F238E27FC236}">
                <a16:creationId xmlns:a16="http://schemas.microsoft.com/office/drawing/2014/main" id="{E8C41285-FF3B-227D-1E2F-FF1C80954835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9F0E7E6-AEB1-BA2A-5E0F-F47DC964BE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14" y="475976"/>
            <a:ext cx="727349" cy="7273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F957F1-861F-4464-0D9E-7CB27D1EBF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7704" y="1630567"/>
            <a:ext cx="6437208" cy="4422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4854" y="1647053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8" name="Rectangle 7"/>
          <p:cNvSpPr/>
          <p:nvPr/>
        </p:nvSpPr>
        <p:spPr>
          <a:xfrm>
            <a:off x="1766024" y="197376"/>
            <a:ext cx="621792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u="sng" dirty="0">
                <a:solidFill>
                  <a:srgbClr val="0000FF"/>
                </a:solidFill>
                <a:latin typeface="Candara" panose="020E0502030303020204" pitchFamily="34" charset="0"/>
              </a:rPr>
              <a:t>Our Core Values…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99EE5F4F-1001-EB71-7220-6BE31E54FB65}"/>
              </a:ext>
            </a:extLst>
          </p:cNvPr>
          <p:cNvSpPr txBox="1">
            <a:spLocks/>
          </p:cNvSpPr>
          <p:nvPr/>
        </p:nvSpPr>
        <p:spPr>
          <a:xfrm>
            <a:off x="2927954" y="2478051"/>
            <a:ext cx="3554616" cy="354323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FF0000"/>
                </a:solidFill>
                <a:latin typeface="Candara" panose="020E0502030303020204" pitchFamily="34" charset="0"/>
              </a:rPr>
              <a:t>Aspiration </a:t>
            </a:r>
            <a:r>
              <a:rPr lang="en-GB" sz="1800" b="1" i="1" dirty="0">
                <a:solidFill>
                  <a:srgbClr val="FF0000"/>
                </a:solidFill>
                <a:latin typeface="Candara" panose="020E0502030303020204" pitchFamily="34" charset="0"/>
              </a:rPr>
              <a:t>(this term)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FF6600"/>
                </a:solidFill>
                <a:latin typeface="Candara" panose="020E0502030303020204" pitchFamily="34" charset="0"/>
              </a:rPr>
              <a:t>Challenge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FFC000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Candara" panose="020E0502030303020204" pitchFamily="34" charset="0"/>
              </a:rPr>
              <a:t>Autonomy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00FF"/>
                </a:solidFill>
                <a:latin typeface="Candara" panose="020E0502030303020204" pitchFamily="34" charset="0"/>
              </a:rPr>
              <a:t>Engagement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C404C4"/>
                </a:solidFill>
                <a:latin typeface="Candara" panose="020E0502030303020204" pitchFamily="34" charset="0"/>
              </a:rPr>
              <a:t>Enquiry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FF99CC"/>
                </a:solidFill>
                <a:latin typeface="Candara" panose="020E0502030303020204" pitchFamily="34" charset="0"/>
              </a:rPr>
              <a:t>Diversity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b="1" dirty="0">
              <a:solidFill>
                <a:schemeClr val="accent5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dirty="0">
              <a:latin typeface="Candara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773EEA-04E3-6260-989F-33F83CB3B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1532"/>
            <a:ext cx="727349" cy="727349"/>
          </a:xfrm>
          <a:prstGeom prst="rect">
            <a:avLst/>
          </a:prstGeom>
        </p:spPr>
      </p:pic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909AEAE8-5F52-E0E0-CE5C-1CE098AAC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208916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1969837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6448" y="1988840"/>
            <a:ext cx="8856476" cy="34163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b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 dirty="0">
                <a:solidFill>
                  <a:srgbClr val="FF0000"/>
                </a:solidFill>
                <a:latin typeface="Candara" panose="020E0502030303020204" pitchFamily="34" charset="0"/>
              </a:rPr>
              <a:t>Happy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7030A0"/>
                </a:solidFill>
                <a:latin typeface="Candara" panose="020E0502030303020204" pitchFamily="34" charset="0"/>
              </a:rPr>
              <a:t>Safe</a:t>
            </a:r>
            <a:r>
              <a:rPr lang="en-GB" sz="6000" dirty="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 dirty="0">
                <a:solidFill>
                  <a:srgbClr val="00B050"/>
                </a:solidFill>
                <a:latin typeface="Candara" panose="020E0502030303020204" pitchFamily="34" charset="0"/>
              </a:rPr>
              <a:t>Successful</a:t>
            </a:r>
            <a:endParaRPr lang="en-GB" sz="6000" dirty="0">
              <a:latin typeface="Candara" panose="020E0502030303020204" pitchFamily="34" charset="0"/>
            </a:endParaRPr>
          </a:p>
        </p:txBody>
      </p:sp>
      <p:sp>
        <p:nvSpPr>
          <p:cNvPr id="3" name="Title 6">
            <a:extLst>
              <a:ext uri="{FF2B5EF4-FFF2-40B4-BE49-F238E27FC236}">
                <a16:creationId xmlns:a16="http://schemas.microsoft.com/office/drawing/2014/main" id="{2F260808-1C20-0953-2EF4-ED87CF7AE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Behaviour for Learning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4D681E-128F-1BAE-51E2-56E093CC39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50" y="468473"/>
            <a:ext cx="727349" cy="727349"/>
          </a:xfrm>
          <a:prstGeom prst="rect">
            <a:avLst/>
          </a:prstGeom>
        </p:spPr>
      </p:pic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89C2AD08-998A-9FF7-05C5-702084726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22984043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6857" y="5308061"/>
            <a:ext cx="8496944" cy="576064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b="1" i="1" dirty="0">
                <a:latin typeface="Candara" panose="020E0502030303020204" pitchFamily="34" charset="0"/>
              </a:rPr>
              <a:t>Expected Behaviour at RAPS </a:t>
            </a:r>
          </a:p>
        </p:txBody>
      </p:sp>
      <p:sp>
        <p:nvSpPr>
          <p:cNvPr id="4" name="Title 6">
            <a:extLst>
              <a:ext uri="{FF2B5EF4-FFF2-40B4-BE49-F238E27FC236}">
                <a16:creationId xmlns:a16="http://schemas.microsoft.com/office/drawing/2014/main" id="{1C986DF1-F152-908D-3415-DDD3E42A9F42}"/>
              </a:ext>
            </a:extLst>
          </p:cNvPr>
          <p:cNvSpPr txBox="1">
            <a:spLocks/>
          </p:cNvSpPr>
          <p:nvPr/>
        </p:nvSpPr>
        <p:spPr>
          <a:xfrm>
            <a:off x="1129047" y="13052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What are RAPS Golden Rules? 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395285-746F-C5DD-6E39-203040F6C9A1}"/>
              </a:ext>
            </a:extLst>
          </p:cNvPr>
          <p:cNvSpPr txBox="1"/>
          <p:nvPr/>
        </p:nvSpPr>
        <p:spPr>
          <a:xfrm>
            <a:off x="323528" y="1628800"/>
            <a:ext cx="8496944" cy="278537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3500" dirty="0">
                <a:latin typeface="Candara" panose="020E0502030303020204" pitchFamily="34" charset="0"/>
              </a:rPr>
              <a:t>Show good learning behaviours (SLANT)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3500" dirty="0">
                <a:latin typeface="Candara" panose="020E0502030303020204" pitchFamily="34" charset="0"/>
              </a:rPr>
              <a:t>Show respect (Be Kind)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3500" dirty="0">
                <a:latin typeface="Candara" panose="020E0502030303020204" pitchFamily="34" charset="0"/>
              </a:rPr>
              <a:t>Listen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3500" dirty="0">
                <a:latin typeface="Candara" panose="020E0502030303020204" pitchFamily="34" charset="0"/>
              </a:rPr>
              <a:t>Try your best!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en-GB" sz="3500" dirty="0">
                <a:latin typeface="Candara" panose="020E0502030303020204" pitchFamily="34" charset="0"/>
              </a:rPr>
              <a:t>Stay safe!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84C9DE-326C-C543-D342-11070F01D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14802E43-8C8E-D708-67EE-01A7D2DF8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293" y="1308591"/>
            <a:ext cx="4824536" cy="5137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89303" y="1882404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09383" y="1213837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68509" y="864754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65567" y="1213837"/>
            <a:ext cx="9361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17695" y="2341392"/>
            <a:ext cx="7200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864300-0FE5-0865-478A-B827B40E1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27349" cy="727349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F3F8858-8D19-4C30-792F-7372A4A3B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455" y="273536"/>
            <a:ext cx="8272212" cy="760350"/>
          </a:xfrm>
        </p:spPr>
        <p:txBody>
          <a:bodyPr>
            <a:normAutofit/>
          </a:bodyPr>
          <a:lstStyle/>
          <a:p>
            <a:r>
              <a:rPr lang="en-GB" sz="4050" b="1" u="sng" dirty="0">
                <a:solidFill>
                  <a:srgbClr val="0000CC"/>
                </a:solidFill>
                <a:latin typeface="Candara" panose="020E0502030303020204" pitchFamily="34" charset="0"/>
              </a:rPr>
              <a:t>Hand Signal</a:t>
            </a:r>
          </a:p>
        </p:txBody>
      </p:sp>
      <p:sp>
        <p:nvSpPr>
          <p:cNvPr id="11" name="Footer Placeholder 3">
            <a:extLst>
              <a:ext uri="{FF2B5EF4-FFF2-40B4-BE49-F238E27FC236}">
                <a16:creationId xmlns:a16="http://schemas.microsoft.com/office/drawing/2014/main" id="{158D2A66-9763-2E43-5592-9AAA92894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87691" y="634238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2966283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F3BD1-0341-1CEB-E4FA-66D6FE9F3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268823"/>
            <a:ext cx="8272212" cy="760350"/>
          </a:xfrm>
        </p:spPr>
        <p:txBody>
          <a:bodyPr>
            <a:normAutofit/>
          </a:bodyPr>
          <a:lstStyle/>
          <a:p>
            <a:r>
              <a:rPr lang="en-GB" sz="4050" b="1" u="sng" dirty="0">
                <a:solidFill>
                  <a:srgbClr val="0000CC"/>
                </a:solidFill>
                <a:latin typeface="Candara" panose="020E0502030303020204" pitchFamily="34" charset="0"/>
              </a:rPr>
              <a:t>Pupil Code of Conduct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BC056-F6B6-63FC-EBC8-52C68D914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987" y="1268760"/>
            <a:ext cx="8500026" cy="475252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>
                <a:latin typeface="Candara" panose="020E0502030303020204" pitchFamily="34" charset="0"/>
              </a:rPr>
              <a:t>Pupils are expected to: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Follow the school rules and safety &amp; playground codes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Demonstrate school values in their behaviours, attitudes and interactions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Behave in an orderly and self-controlled way 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Show respect to members of staff and each other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In class, make it possible for all pupils to learn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Move quietly around the school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Treat the school buildings and school property with respect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Respect the property of others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Wear the correct uniform at all times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Accept sanctions when given</a:t>
            </a:r>
          </a:p>
          <a:p>
            <a:pPr lvl="0"/>
            <a:r>
              <a:rPr lang="en-GB" dirty="0">
                <a:latin typeface="Candara" panose="020E0502030303020204" pitchFamily="34" charset="0"/>
              </a:rPr>
              <a:t>Refrain from behaving in a way that brings the school into disrepute, including when outside school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32E21E-3687-7067-61B8-DCCD63A16C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93933D-F37C-E760-D1FF-1DA7A18DF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3503077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8211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>
                <a:latin typeface="Candara" panose="020E0502030303020204" pitchFamily="34" charset="0"/>
              </a:rPr>
              <a:t>Each child starts off with </a:t>
            </a:r>
            <a:r>
              <a:rPr lang="en-GB" sz="4000" dirty="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dirty="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0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4000" dirty="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dirty="0">
                <a:latin typeface="Candara" panose="020E0502030303020204" pitchFamily="34" charset="0"/>
              </a:rPr>
              <a:t>!</a:t>
            </a:r>
          </a:p>
          <a:p>
            <a:endParaRPr lang="en-GB" sz="10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The points will also be looked at on a 3 weekly basis. </a:t>
            </a:r>
            <a:r>
              <a:rPr lang="en-GB" sz="4400" dirty="0">
                <a:solidFill>
                  <a:srgbClr val="FF0000"/>
                </a:solidFill>
                <a:latin typeface="Candara" panose="020E0502030303020204" pitchFamily="34" charset="0"/>
              </a:rPr>
              <a:t>25 x 3 = 75 points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115DD6B3-2C07-4112-A2D5-13F85E40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CE8C0740-9210-26CE-3A78-0504CB51E4BD}"/>
              </a:ext>
            </a:extLst>
          </p:cNvPr>
          <p:cNvSpPr txBox="1">
            <a:spLocks/>
          </p:cNvSpPr>
          <p:nvPr/>
        </p:nvSpPr>
        <p:spPr>
          <a:xfrm>
            <a:off x="249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Behaviour Points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6117BAC-6560-5822-60B7-22337EF5D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84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5399"/>
            <a:ext cx="8229600" cy="43891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>
                <a:latin typeface="Candara" panose="020E0502030303020204" pitchFamily="34" charset="0"/>
              </a:rPr>
              <a:t>If a child is:</a:t>
            </a:r>
          </a:p>
          <a:p>
            <a:r>
              <a:rPr lang="en-GB" dirty="0">
                <a:latin typeface="Candara" panose="020E0502030303020204" pitchFamily="34" charset="0"/>
              </a:rPr>
              <a:t>talking</a:t>
            </a:r>
          </a:p>
          <a:p>
            <a:r>
              <a:rPr lang="en-GB" dirty="0">
                <a:latin typeface="Candara" panose="020E0502030303020204" pitchFamily="34" charset="0"/>
              </a:rPr>
              <a:t>messing around</a:t>
            </a:r>
          </a:p>
          <a:p>
            <a:r>
              <a:rPr lang="en-GB" dirty="0">
                <a:latin typeface="Candara" panose="020E0502030303020204" pitchFamily="34" charset="0"/>
              </a:rPr>
              <a:t>refusing to work</a:t>
            </a:r>
          </a:p>
          <a:p>
            <a:r>
              <a:rPr lang="en-GB" dirty="0">
                <a:latin typeface="Candara" panose="020E0502030303020204" pitchFamily="34" charset="0"/>
              </a:rPr>
              <a:t>rude</a:t>
            </a:r>
          </a:p>
          <a:p>
            <a:r>
              <a:rPr lang="en-GB" dirty="0">
                <a:latin typeface="Candara" panose="020E0502030303020204" pitchFamily="34" charset="0"/>
              </a:rPr>
              <a:t>disrupting the lesson etc…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Candara" panose="020E0502030303020204" pitchFamily="34" charset="0"/>
              </a:rPr>
              <a:t>a non-verbal warning, a verbal warning then a </a:t>
            </a:r>
          </a:p>
          <a:p>
            <a:pPr marL="0" indent="0">
              <a:buNone/>
            </a:pPr>
            <a:r>
              <a:rPr lang="en-GB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warning card </a:t>
            </a:r>
            <a:r>
              <a:rPr lang="en-GB" dirty="0">
                <a:latin typeface="Candara" panose="020E0502030303020204" pitchFamily="34" charset="0"/>
              </a:rPr>
              <a:t>gets placed on the desk in front of you. This will act as a reminder to the child that they have got to improve their behaviour. </a:t>
            </a:r>
          </a:p>
          <a:p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4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829886"/>
            <a:ext cx="1764196" cy="1764197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52707DD8-1CD4-4509-822F-910E23104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11" name="Title 6">
            <a:extLst>
              <a:ext uri="{FF2B5EF4-FFF2-40B4-BE49-F238E27FC236}">
                <a16:creationId xmlns:a16="http://schemas.microsoft.com/office/drawing/2014/main" id="{358792ED-B6DA-AB56-2D74-223ED9D84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Sanctions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AE2B0D-FE6A-0BB0-CF1B-E9019CD9E9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368" y="451148"/>
            <a:ext cx="8291264" cy="47678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>
                <a:latin typeface="Candara" panose="020E0502030303020204" pitchFamily="34" charset="0"/>
              </a:rPr>
              <a:t>If a child improves their behaviour, they can then earn the yellow card back. The yellow card can then be </a:t>
            </a:r>
            <a:r>
              <a:rPr lang="en-GB" u="sng" dirty="0">
                <a:latin typeface="Candara" panose="020E0502030303020204" pitchFamily="34" charset="0"/>
              </a:rPr>
              <a:t>removed </a:t>
            </a:r>
            <a:r>
              <a:rPr lang="en-GB" dirty="0">
                <a:latin typeface="Candara" panose="020E0502030303020204" pitchFamily="34" charset="0"/>
              </a:rPr>
              <a:t>from the table and positive praise will be given.</a:t>
            </a:r>
          </a:p>
          <a:p>
            <a:pPr marL="0" indent="0">
              <a:buNone/>
            </a:pPr>
            <a:endParaRPr lang="en-GB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If a child continues to misbehave the yellow card is changed to a </a:t>
            </a:r>
            <a:r>
              <a:rPr lang="en-GB" sz="3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</a:t>
            </a:r>
            <a:r>
              <a:rPr lang="en-GB" dirty="0">
                <a:latin typeface="Candara" panose="020E0502030303020204" pitchFamily="34" charset="0"/>
              </a:rPr>
              <a:t>. 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2048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3697992"/>
            <a:ext cx="1368152" cy="1368152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1FB7B20-46F1-4CBD-8DFD-C63F3FA44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EF8754-2F93-A55F-C7A5-C67830FEA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81" y="5604611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184" y="211430"/>
            <a:ext cx="8229600" cy="438912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anose="020E0502030303020204" pitchFamily="34" charset="0"/>
              </a:rPr>
              <a:t>If a child has a </a:t>
            </a:r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dirty="0">
                <a:latin typeface="Candara" panose="020E0502030303020204" pitchFamily="34" charset="0"/>
              </a:rPr>
              <a:t>on their desk at the end of the lesson, they lose 1 point.</a:t>
            </a:r>
          </a:p>
          <a:p>
            <a:endParaRPr lang="en-GB" sz="900" dirty="0">
              <a:latin typeface="Candara" panose="020E0502030303020204" pitchFamily="34" charset="0"/>
            </a:endParaRPr>
          </a:p>
          <a:p>
            <a:r>
              <a:rPr lang="en-GB" dirty="0">
                <a:latin typeface="Candara" panose="020E0502030303020204" pitchFamily="34" charset="0"/>
              </a:rPr>
              <a:t>If a child has a </a:t>
            </a:r>
            <a:r>
              <a:rPr lang="en-GB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dirty="0">
                <a:latin typeface="Candara" panose="020E0502030303020204" pitchFamily="34" charset="0"/>
              </a:rPr>
              <a:t>on their desk at the end of the lesson, they lose 2 points.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4" descr="http://www.primaryteaching.co.uk/prodimg/CC19_1_Zo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001" y="2538610"/>
            <a:ext cx="1780779" cy="1780779"/>
          </a:xfrm>
          <a:prstGeom prst="rect">
            <a:avLst/>
          </a:prstGeom>
          <a:noFill/>
        </p:spPr>
      </p:pic>
      <p:pic>
        <p:nvPicPr>
          <p:cNvPr id="5" name="Picture 2" descr="http://www.primaryteaching.co.uk/prodimg/CC18_1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4099" y="2549321"/>
            <a:ext cx="1934902" cy="1934903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2C64C6FB-62B3-426C-80FA-AB64A7E12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719F85-74C1-20B3-C320-C804A9664E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57" y="5517232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0A90F-953B-ADD9-5282-F394EAD605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28" y="1236069"/>
            <a:ext cx="8735144" cy="507325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400" u="sng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unpicking behaviours after a yellow/red card is given, a conversation will take place based around a restorative approach: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happened?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I’m wondering why you did that?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Who's been affected?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needs to happen next to put things right?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can we do next time?</a:t>
            </a:r>
            <a:endParaRPr lang="en-GB" sz="2400" dirty="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notice that…  (WIN)</a:t>
            </a:r>
          </a:p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400" dirty="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conversation will ensure the child is in right place to continue their learning/day positively.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7DD6C2-F4D5-0AAD-3831-588257C296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727349" cy="727349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D2EE4F03-F823-34FA-96D3-BD342B6DCEF2}"/>
              </a:ext>
            </a:extLst>
          </p:cNvPr>
          <p:cNvSpPr txBox="1">
            <a:spLocks/>
          </p:cNvSpPr>
          <p:nvPr/>
        </p:nvSpPr>
        <p:spPr>
          <a:xfrm>
            <a:off x="395536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anose="020E0502030303020204" pitchFamily="34" charset="0"/>
              </a:rPr>
              <a:t>Restorative Conversation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3132BDEA-F703-FE73-1829-8AA811E87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3049789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1024" t="10518" r="36551" b="47365"/>
          <a:stretch>
            <a:fillRect/>
          </a:stretch>
        </p:blipFill>
        <p:spPr bwMode="auto">
          <a:xfrm>
            <a:off x="395536" y="1988840"/>
            <a:ext cx="8229600" cy="3371075"/>
          </a:xfrm>
          <a:prstGeom prst="rect">
            <a:avLst/>
          </a:prstGeom>
          <a:noFill/>
        </p:spPr>
      </p:pic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DC44F3C-6B76-4663-8B33-30F3EE15B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5190425D-951B-C77D-3E19-06F84A50B7CD}"/>
              </a:ext>
            </a:extLst>
          </p:cNvPr>
          <p:cNvSpPr txBox="1">
            <a:spLocks/>
          </p:cNvSpPr>
          <p:nvPr/>
        </p:nvSpPr>
        <p:spPr>
          <a:xfrm>
            <a:off x="249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Behaviour Points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9CB501A-0EBC-D420-BC3C-44ED0D6CD7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55195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GB" sz="3600" dirty="0">
                <a:latin typeface="Candara" panose="020E0502030303020204" pitchFamily="34" charset="0"/>
              </a:rPr>
              <a:t>Verbal praise</a:t>
            </a:r>
          </a:p>
          <a:p>
            <a:r>
              <a:rPr lang="en-GB" sz="3600" dirty="0">
                <a:latin typeface="Candara" panose="020E0502030303020204" pitchFamily="34" charset="0"/>
              </a:rPr>
              <a:t>Smiles</a:t>
            </a:r>
          </a:p>
          <a:p>
            <a:r>
              <a:rPr lang="en-GB" sz="3600" dirty="0">
                <a:latin typeface="Candara" panose="020E0502030303020204" pitchFamily="34" charset="0"/>
              </a:rPr>
              <a:t>Superstar Learner cards (if a child has a Superstar learner card on their table at the end of the lesson, they can swap it for a house point as they leave).</a:t>
            </a:r>
          </a:p>
          <a:p>
            <a:endParaRPr lang="en-GB" dirty="0"/>
          </a:p>
        </p:txBody>
      </p:sp>
      <p:pic>
        <p:nvPicPr>
          <p:cNvPr id="16388" name="Picture 4" descr="http://www.primaryteaching.co.uk/prodimg/CC2_1_Thum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539269"/>
            <a:ext cx="1800942" cy="1800944"/>
          </a:xfrm>
          <a:prstGeom prst="rect">
            <a:avLst/>
          </a:prstGeom>
          <a:noFill/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BAF23646-9B7D-AE0A-9132-774264EB40D6}"/>
              </a:ext>
            </a:extLst>
          </p:cNvPr>
          <p:cNvSpPr txBox="1">
            <a:spLocks/>
          </p:cNvSpPr>
          <p:nvPr/>
        </p:nvSpPr>
        <p:spPr>
          <a:xfrm>
            <a:off x="249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Daily Rewards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B2F1DB5-4B67-54B2-54B0-C43C63E484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7B047286-815D-9B4B-6B13-A8E7E3397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25 points= All golden time and text home.</a:t>
            </a:r>
          </a:p>
          <a:p>
            <a:pPr>
              <a:buNone/>
            </a:pPr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22-24 points= All golden time.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11-22= Teacher to contact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626BEC34-2929-496E-8C9B-20A662C01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7233F888-C9FA-BA14-09FF-1B7CCAE577F6}"/>
              </a:ext>
            </a:extLst>
          </p:cNvPr>
          <p:cNvSpPr txBox="1">
            <a:spLocks/>
          </p:cNvSpPr>
          <p:nvPr/>
        </p:nvSpPr>
        <p:spPr>
          <a:xfrm>
            <a:off x="249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Weekly Rewards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F53D59-9F1B-D440-E09C-1B77C7B76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b="1" dirty="0">
                <a:latin typeface="Candara" panose="020E0502030303020204" pitchFamily="34" charset="0"/>
              </a:rPr>
              <a:t>75 points= Letter home (emailed). Badge to wear.</a:t>
            </a:r>
          </a:p>
          <a:p>
            <a:pPr>
              <a:buNone/>
            </a:pPr>
            <a:r>
              <a:rPr lang="en-GB" b="1" dirty="0">
                <a:latin typeface="Candara" panose="020E0502030303020204" pitchFamily="34" charset="0"/>
              </a:rPr>
              <a:t> </a:t>
            </a:r>
          </a:p>
          <a:p>
            <a:r>
              <a:rPr lang="en-GB" b="1" dirty="0">
                <a:latin typeface="Candara" panose="020E0502030303020204" pitchFamily="34" charset="0"/>
              </a:rPr>
              <a:t>3</a:t>
            </a:r>
            <a:r>
              <a:rPr lang="en-GB" b="1" baseline="30000" dirty="0">
                <a:latin typeface="Candara" panose="020E0502030303020204" pitchFamily="34" charset="0"/>
              </a:rPr>
              <a:t>rd</a:t>
            </a:r>
            <a:r>
              <a:rPr lang="en-GB" b="1" dirty="0">
                <a:latin typeface="Candara" panose="020E0502030303020204" pitchFamily="34" charset="0"/>
              </a:rPr>
              <a:t> badge: RAPS lanyard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6</a:t>
            </a:r>
            <a:r>
              <a:rPr lang="en-GB" b="1" baseline="30000" dirty="0">
                <a:latin typeface="Candara" panose="020E0502030303020204" pitchFamily="34" charset="0"/>
              </a:rPr>
              <a:t>th</a:t>
            </a:r>
            <a:r>
              <a:rPr lang="en-GB" b="1" dirty="0">
                <a:latin typeface="Candara" panose="020E0502030303020204" pitchFamily="34" charset="0"/>
              </a:rPr>
              <a:t> badge: silver behaviour badge</a:t>
            </a:r>
          </a:p>
          <a:p>
            <a:endParaRPr lang="en-GB" b="1" dirty="0">
              <a:latin typeface="Candara" panose="020E0502030303020204" pitchFamily="34" charset="0"/>
            </a:endParaRPr>
          </a:p>
          <a:p>
            <a:r>
              <a:rPr lang="en-GB" b="1" dirty="0">
                <a:latin typeface="Candara" panose="020E0502030303020204" pitchFamily="34" charset="0"/>
              </a:rPr>
              <a:t>12</a:t>
            </a:r>
            <a:r>
              <a:rPr lang="en-GB" b="1" baseline="30000" dirty="0">
                <a:latin typeface="Candara" panose="020E0502030303020204" pitchFamily="34" charset="0"/>
              </a:rPr>
              <a:t>th</a:t>
            </a:r>
            <a:r>
              <a:rPr lang="en-GB" b="1" dirty="0">
                <a:latin typeface="Candara" panose="020E0502030303020204" pitchFamily="34" charset="0"/>
              </a:rPr>
              <a:t> badge: Gold behaviour badge 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2C057BA-74F0-77E2-A394-022D33AF99F0}"/>
              </a:ext>
            </a:extLst>
          </p:cNvPr>
          <p:cNvSpPr txBox="1">
            <a:spLocks/>
          </p:cNvSpPr>
          <p:nvPr/>
        </p:nvSpPr>
        <p:spPr>
          <a:xfrm>
            <a:off x="466463" y="1603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Three-weekly Rewards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A88C50-4AA8-718C-2F71-77510DF7D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C0C802CE-AE5D-29A4-4399-9722F5150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237312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GB" dirty="0">
                <a:latin typeface="Candara" pitchFamily="34" charset="0"/>
              </a:rPr>
              <a:t>Love 2 learn will be assigned most weeks – usually involving a short reading comprehension task. </a:t>
            </a:r>
          </a:p>
          <a:p>
            <a:r>
              <a:rPr lang="en-GB" dirty="0">
                <a:latin typeface="Candara" pitchFamily="34" charset="0"/>
              </a:rPr>
              <a:t>Home reading should be happening regularly – preferably every night, but </a:t>
            </a:r>
            <a:r>
              <a:rPr lang="en-GB" b="1" dirty="0">
                <a:latin typeface="Candara" pitchFamily="34" charset="0"/>
              </a:rPr>
              <a:t>at least 4 times a week</a:t>
            </a:r>
            <a:r>
              <a:rPr lang="en-GB" dirty="0">
                <a:latin typeface="Candara" pitchFamily="34" charset="0"/>
              </a:rPr>
              <a:t>.</a:t>
            </a:r>
          </a:p>
          <a:p>
            <a:r>
              <a:rPr lang="en-GB" dirty="0">
                <a:latin typeface="Candara" pitchFamily="34" charset="0"/>
              </a:rPr>
              <a:t>Spellings are set every week in KS2.</a:t>
            </a:r>
          </a:p>
          <a:p>
            <a:r>
              <a:rPr lang="en-GB" dirty="0">
                <a:latin typeface="Candara" pitchFamily="34" charset="0"/>
              </a:rPr>
              <a:t>KS2 - Mathletics and TTRS optional – tables focus/reinforcing learning activity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endParaRPr lang="en-GB" dirty="0">
              <a:latin typeface="Candar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C8281D-B677-CA64-9FCF-7334DD414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Candara" pitchFamily="34" charset="0"/>
              </a:rPr>
              <a:t>This week, school reading books have been assigned to every pupil in the class. The band is based on a combination of word reading and comprehension. If you feel it is too easy or too difficult, please speak to a member of staff. Children are encouraged to change books themselves. If they are on RED, they can choose to read home books as well.</a:t>
            </a:r>
          </a:p>
          <a:p>
            <a:pPr marL="0" indent="0">
              <a:buNone/>
            </a:pPr>
            <a:endParaRPr lang="en-GB" dirty="0">
              <a:latin typeface="Candara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ndara" pitchFamily="34" charset="0"/>
              </a:rPr>
              <a:t>Bug Club – should be set up by the end of next week.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5BC422-56B0-B6C7-2F9D-8114CC78E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54" y="38919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Times Tables </a:t>
            </a:r>
            <a:r>
              <a:rPr lang="en-GB" sz="4800" b="1" u="sng" dirty="0" err="1">
                <a:solidFill>
                  <a:srgbClr val="0000CC"/>
                </a:solidFill>
                <a:latin typeface="Candara" pitchFamily="34" charset="0"/>
              </a:rPr>
              <a:t>Rockstars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571500" indent="-571500"/>
            <a:r>
              <a:rPr lang="en-GB" sz="4000" dirty="0">
                <a:latin typeface="Candara"/>
              </a:rPr>
              <a:t>Pupils will be given a TTRS log in this term. </a:t>
            </a:r>
            <a:endParaRPr lang="en-GB" sz="4000" dirty="0">
              <a:latin typeface="Candara" pitchFamily="34" charset="0"/>
            </a:endParaRPr>
          </a:p>
          <a:p>
            <a:r>
              <a:rPr lang="en-GB" sz="4000" dirty="0">
                <a:latin typeface="Candara" pitchFamily="34" charset="0"/>
              </a:rPr>
              <a:t>You can download the app.</a:t>
            </a:r>
          </a:p>
          <a:p>
            <a:r>
              <a:rPr lang="en-GB" sz="4000" dirty="0">
                <a:latin typeface="Candara" pitchFamily="34" charset="0"/>
              </a:rPr>
              <a:t>They can practise as they so wish. </a:t>
            </a:r>
          </a:p>
          <a:p>
            <a:r>
              <a:rPr lang="en-GB" sz="4000" dirty="0">
                <a:latin typeface="Candara" pitchFamily="34" charset="0"/>
              </a:rPr>
              <a:t>We will practise in class.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Social Media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42055" y="1263489"/>
            <a:ext cx="8291264" cy="511256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2400" dirty="0">
                <a:latin typeface="Candara" panose="020E0502030303020204" pitchFamily="34" charset="0"/>
              </a:rPr>
              <a:t>The minimum age to open an account on nearly every social media platform—TikTok, Instagram, Twitter, Pinterest, Kik, YouTube, Snapchat, Facebook, and more— is 13. WhatsApp is 16.</a:t>
            </a:r>
          </a:p>
          <a:p>
            <a:r>
              <a:rPr lang="en-GB" sz="2400" dirty="0">
                <a:latin typeface="Candara" panose="020E0502030303020204" pitchFamily="34" charset="0"/>
              </a:rPr>
              <a:t>We ask that if using social media, such as ‘WhatsApp’, children behave appropriately using respectful language and refrain from sending images/videos of themselves or others.</a:t>
            </a:r>
          </a:p>
          <a:p>
            <a:r>
              <a:rPr lang="en-GB" sz="2400" dirty="0">
                <a:latin typeface="Candara" panose="020E0502030303020204" pitchFamily="34" charset="0"/>
              </a:rPr>
              <a:t>Where parents’ social media groups are created for classes, refrain from discussing pupils, staff or other parents.</a:t>
            </a:r>
          </a:p>
          <a:p>
            <a:r>
              <a:rPr lang="en-GB" sz="2400" dirty="0">
                <a:latin typeface="Candara" panose="020E0502030303020204" pitchFamily="34" charset="0"/>
              </a:rPr>
              <a:t>The school is not responsible for monitoring Parents’ WhatsApp groups and recommend they are only used for event and timetable reminders.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24A2DC6A-F029-0DCA-5853-BF1DAE3AA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337459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380968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/>
              </a:rPr>
              <a:t>Communication</a:t>
            </a:r>
            <a:endParaRPr lang="en-GB" sz="48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42055" y="1263489"/>
            <a:ext cx="8291264" cy="492299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dirty="0">
                <a:latin typeface="Candara"/>
              </a:rPr>
              <a:t>Website</a:t>
            </a:r>
          </a:p>
          <a:p>
            <a:r>
              <a:rPr lang="en-GB" dirty="0">
                <a:latin typeface="Candara"/>
              </a:rPr>
              <a:t>Blog three times per week</a:t>
            </a:r>
            <a:endParaRPr lang="en-GB">
              <a:cs typeface="Calibri"/>
            </a:endParaRPr>
          </a:p>
          <a:p>
            <a:r>
              <a:rPr lang="en-GB" dirty="0">
                <a:latin typeface="Candara"/>
              </a:rPr>
              <a:t>Termly Newsletters</a:t>
            </a:r>
          </a:p>
          <a:p>
            <a:r>
              <a:rPr lang="en-GB" dirty="0">
                <a:latin typeface="Candara"/>
              </a:rPr>
              <a:t>MCAS</a:t>
            </a:r>
          </a:p>
          <a:p>
            <a:r>
              <a:rPr lang="en-GB" dirty="0">
                <a:latin typeface="Candara"/>
              </a:rPr>
              <a:t>Email via Office (to book a meeting/phone call)</a:t>
            </a:r>
          </a:p>
          <a:p>
            <a:r>
              <a:rPr lang="en-GB" dirty="0">
                <a:latin typeface="Candara"/>
              </a:rPr>
              <a:t>Instagram</a:t>
            </a:r>
          </a:p>
          <a:p>
            <a:r>
              <a:rPr lang="en-GB" dirty="0">
                <a:latin typeface="Candara"/>
              </a:rPr>
              <a:t>Parents' Evenings</a:t>
            </a:r>
            <a:endParaRPr lang="en-GB" dirty="0">
              <a:latin typeface="Candara" panose="020E0502030303020204" pitchFamily="34" charset="0"/>
            </a:endParaRP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24A2DC6A-F029-0DCA-5853-BF1DAE3AA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9512" y="6337459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</p:spTree>
    <p:extLst>
      <p:ext uri="{BB962C8B-B14F-4D97-AF65-F5344CB8AC3E}">
        <p14:creationId xmlns:p14="http://schemas.microsoft.com/office/powerpoint/2010/main" val="290014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Other information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dirty="0">
                <a:latin typeface="Candara" pitchFamily="34" charset="0"/>
              </a:rPr>
              <a:t>Role models – House Captain, Young Leaders etc.</a:t>
            </a:r>
          </a:p>
          <a:p>
            <a:r>
              <a:rPr lang="en-GB" dirty="0">
                <a:latin typeface="Candara" pitchFamily="34" charset="0"/>
              </a:rPr>
              <a:t>School Uniform expectations </a:t>
            </a:r>
          </a:p>
          <a:p>
            <a:r>
              <a:rPr lang="en-GB" dirty="0">
                <a:latin typeface="Candara" pitchFamily="34" charset="0"/>
              </a:rPr>
              <a:t>PE kits (and swimming)</a:t>
            </a:r>
          </a:p>
          <a:p>
            <a:r>
              <a:rPr lang="en-GB" dirty="0">
                <a:latin typeface="Candara" pitchFamily="34" charset="0"/>
              </a:rPr>
              <a:t>Open door policy - communicate through office – who will pass note or email 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F1632F1-62E6-E3E0-F8A8-EEFD3B2FA6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0" y="33265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611560" y="76470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 dirty="0">
                <a:solidFill>
                  <a:srgbClr val="0000CC"/>
                </a:solidFill>
                <a:latin typeface="Candara" pitchFamily="34" charset="0"/>
              </a:rPr>
              <a:t>Any Questions?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pic>
        <p:nvPicPr>
          <p:cNvPr id="18434" name="Picture 2" descr="(Photo: Getty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-13136563"/>
            <a:ext cx="5400000" cy="4341600"/>
          </a:xfrm>
          <a:prstGeom prst="rect">
            <a:avLst/>
          </a:prstGeom>
          <a:noFill/>
        </p:spPr>
      </p:pic>
      <p:sp>
        <p:nvSpPr>
          <p:cNvPr id="9" name="Content Placeholder 7"/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5" y="2492896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8dd7ec8-8d48-44b5-a196-15042b167607">
      <Terms xmlns="http://schemas.microsoft.com/office/infopath/2007/PartnerControls"/>
    </lcf76f155ced4ddcb4097134ff3c332f>
    <_Flow_SignoffStatus xmlns="18dd7ec8-8d48-44b5-a196-15042b167607" xsi:nil="true"/>
    <TaxCatchAll xmlns="50eaea07-5911-49d3-a8ed-f9773790a9c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8" ma:contentTypeDescription="Create a new document." ma:contentTypeScope="" ma:versionID="cd2d9964c8681b42b000cd718fe84cc7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c3b38852a13e61fcccb8cee3134ddc3f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_Flow_SignoffStatus" ma:index="20" nillable="true" ma:displayName="Sign-off status" ma:internalName="Sign_x002d_off_x0020_status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6779dc7-1130-4aa0-936b-60bca1bb6181}" ma:internalName="TaxCatchAll" ma:showField="CatchAllData" ma:web="50eaea07-5911-49d3-a8ed-f9773790a9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C5E4AD-7F14-4DEA-9244-32B20B1CF4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7B083C3-2CE1-4A3B-BAAF-5949A7468184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44072699-baef-46d7-90d7-b2d88cbea45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34068af4-c3c6-4850-a757-c7976885c34d"/>
    <ds:schemaRef ds:uri="http://www.w3.org/XML/1998/namespace"/>
    <ds:schemaRef ds:uri="18dd7ec8-8d48-44b5-a196-15042b167607"/>
    <ds:schemaRef ds:uri="50eaea07-5911-49d3-a8ed-f9773790a9c5"/>
  </ds:schemaRefs>
</ds:datastoreItem>
</file>

<file path=customXml/itemProps3.xml><?xml version="1.0" encoding="utf-8"?>
<ds:datastoreItem xmlns:ds="http://schemas.openxmlformats.org/officeDocument/2006/customXml" ds:itemID="{024500F2-6FBD-4176-B694-6B60E0A9CE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c8-8d48-44b5-a196-15042b167607"/>
    <ds:schemaRef ds:uri="50eaea07-5911-49d3-a8ed-f9773790a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11788</TotalTime>
  <Words>1632</Words>
  <Application>Microsoft Office PowerPoint</Application>
  <PresentationFormat>On-screen Show (4:3)</PresentationFormat>
  <Paragraphs>258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Arial</vt:lpstr>
      <vt:lpstr>Calibri</vt:lpstr>
      <vt:lpstr>Candara</vt:lpstr>
      <vt:lpstr>Comic Sans MS</vt:lpstr>
      <vt:lpstr>Courier New</vt:lpstr>
      <vt:lpstr>Symbol</vt:lpstr>
      <vt:lpstr>Wingdings</vt:lpstr>
      <vt:lpstr>Office Theme</vt:lpstr>
      <vt:lpstr>Welcome to Year 6  Team Beraet-Williams</vt:lpstr>
      <vt:lpstr>What we’ll cover:</vt:lpstr>
      <vt:lpstr>The School Day</vt:lpstr>
      <vt:lpstr>The School Day</vt:lpstr>
      <vt:lpstr>Arts Curriculum</vt:lpstr>
      <vt:lpstr>What will we be learning?</vt:lpstr>
      <vt:lpstr>What will we be learning?</vt:lpstr>
      <vt:lpstr>What will we be learning?</vt:lpstr>
      <vt:lpstr>PowerPoint Presentation</vt:lpstr>
      <vt:lpstr>Behaviour for Learning</vt:lpstr>
      <vt:lpstr>PowerPoint Presentation</vt:lpstr>
      <vt:lpstr>Hand Signal</vt:lpstr>
      <vt:lpstr>Pupil Code of Conduct</vt:lpstr>
      <vt:lpstr>PowerPoint Presentation</vt:lpstr>
      <vt:lpstr>Sanctions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 Learning</vt:lpstr>
      <vt:lpstr>Home Reading</vt:lpstr>
      <vt:lpstr>Times Tables Rockstars</vt:lpstr>
      <vt:lpstr>Social Media</vt:lpstr>
      <vt:lpstr>Communication</vt:lpstr>
      <vt:lpstr>Other information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 2014</dc:title>
  <dc:creator>Reeves</dc:creator>
  <cp:lastModifiedBy>Andrew Beraet</cp:lastModifiedBy>
  <cp:revision>118</cp:revision>
  <cp:lastPrinted>2014-06-04T14:05:29Z</cp:lastPrinted>
  <dcterms:created xsi:type="dcterms:W3CDTF">2014-04-23T06:54:06Z</dcterms:created>
  <dcterms:modified xsi:type="dcterms:W3CDTF">2023-09-07T13:31:02Z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  <property fmtid="{D5CDD505-2E9C-101B-9397-08002B2CF9AE}" pid="3" name="MediaServiceImageTags">
    <vt:lpwstr/>
  </property>
</Properties>
</file>