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18" r:id="rId4"/>
  </p:sldMasterIdLst>
  <p:sldIdLst>
    <p:sldId id="256" r:id="rId5"/>
    <p:sldId id="296" r:id="rId6"/>
    <p:sldId id="308" r:id="rId7"/>
    <p:sldId id="298" r:id="rId8"/>
    <p:sldId id="297" r:id="rId9"/>
    <p:sldId id="303" r:id="rId10"/>
    <p:sldId id="264" r:id="rId11"/>
    <p:sldId id="306" r:id="rId12"/>
    <p:sldId id="307" r:id="rId13"/>
    <p:sldId id="30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4A69DE-507E-A10C-EE4A-AA82F16BCD74}" v="15" dt="2026-05-07T11:43:35.719"/>
    <p1510:client id="{D4E49EB3-8658-BD72-69AE-5C2033951390}" v="7" dt="2026-05-07T12:25:56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E9462EF3-3C4F-43EE-ACEE-D4B806740EA3}" type="datetimeFigureOut">
              <a:rPr lang="en-US" dirty="0"/>
              <a:pPr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286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C0EF2-9919-473B-8215-8616BAF10692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215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472EB-AC54-4713-BFC2-BEB621108C63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100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55A0C-791E-4545-B787-F98AD45CD761}" type="datetimeFigureOut">
              <a:rPr lang="en-US" dirty="0"/>
              <a:t>5/13/2026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495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36B77-F4F4-4427-AC4F-9A623798AD82}" type="datetimeFigureOut">
              <a:rPr lang="en-US" dirty="0"/>
              <a:t>5/13/2026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15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E790C-34EB-4565-8437-CACF4CDB7822}" type="datetimeFigureOut">
              <a:rPr lang="en-US" dirty="0"/>
              <a:t>5/13/2026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36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A4C11-22B8-4A4E-8126-B3AF6B948A8E}" type="datetimeFigureOut">
              <a:rPr lang="en-US" dirty="0"/>
              <a:t>5/13/2026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30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D06B6-C816-4861-964D-15A98395707D}" type="datetimeFigureOut">
              <a:rPr lang="en-US" dirty="0"/>
              <a:t>5/13/2026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983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1A8AB-EA7C-4B1B-9D73-E2551851FABE}" type="datetimeFigureOut">
              <a:rPr lang="en-US" dirty="0"/>
              <a:t>5/13/2026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655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3B39-165A-4B68-AA5C-581F5336313C}" type="datetimeFigureOut">
              <a:rPr lang="en-US" dirty="0"/>
              <a:t>5/13/2026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137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C8C57-33F9-4259-AC4F-0E3F5BEC9B94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5796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8772B-8FA2-401F-A0A1-A59855EDBC3E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08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5BDE-5A90-4611-82E9-0FC5746D30C5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025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A17D-0BEA-4E76-A7FC-F7C188BC48D1}" type="datetimeFigureOut">
              <a:rPr lang="en-US" dirty="0"/>
              <a:t>5/13/2026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4926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9AC7D-18CA-4236-82B9-D75EB1D66EAE}" type="datetimeFigureOut">
              <a:rPr lang="en-US" dirty="0"/>
              <a:t>5/13/2026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5448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8300E-C023-45CD-A0BE-EDB7A8C6EA8B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836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0EAD-E369-4933-8469-ED7764B56A1B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8358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1EF79-83EA-4375-AA3A-A2A8C0268140}" type="datetimeFigureOut">
              <a:rPr lang="en-GB" smtClean="0"/>
              <a:t>13/05/2026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1885A-465C-445B-8340-E243AF4E9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298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0786BE5-D2A3-4BF0-8B30-D7403E61B3DC}" type="datetimeFigureOut">
              <a:rPr lang="en-US" dirty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720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  <p:sldLayoutId id="2147483831" r:id="rId13"/>
    <p:sldLayoutId id="2147483832" r:id="rId14"/>
    <p:sldLayoutId id="2147483833" r:id="rId15"/>
    <p:sldLayoutId id="2147483834" r:id="rId16"/>
    <p:sldLayoutId id="2147483835" r:id="rId17"/>
    <p:sldLayoutId id="2147483836" r:id="rId1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oodlandtrust.org.uk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cUK7YsPteLk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sv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6285" y="239491"/>
            <a:ext cx="3886562" cy="336039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600" b="1">
                <a:solidFill>
                  <a:srgbClr val="EBEB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Term 5</a:t>
            </a:r>
            <a:br>
              <a:rPr lang="en-US" sz="4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</a:br>
            <a:r>
              <a:rPr lang="en-US" sz="4600" b="1">
                <a:solidFill>
                  <a:srgbClr val="EBEB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</a:rPr>
              <a:t>Art Competition</a:t>
            </a:r>
            <a:endParaRPr lang="en-US" sz="4600" b="1">
              <a:solidFill>
                <a:srgbClr val="EBEB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2458" y="4361538"/>
            <a:ext cx="7887062" cy="91483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Woodland Trust</a:t>
            </a:r>
          </a:p>
          <a:p>
            <a:r>
              <a:rPr lang="en-US" sz="3600" b="1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Contai</a:t>
            </a:r>
            <a:r>
              <a:rPr lang="en-US" sz="3600" b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ner design</a:t>
            </a:r>
            <a:r>
              <a:rPr 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 </a:t>
            </a:r>
          </a:p>
          <a:p>
            <a:endParaRPr 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</a:endParaRPr>
          </a:p>
        </p:txBody>
      </p:sp>
      <p:pic>
        <p:nvPicPr>
          <p:cNvPr id="7" name="Picture 6" descr="A green container with a painted design&#10;&#10;AI-generated content may be incorrect.">
            <a:extLst>
              <a:ext uri="{FF2B5EF4-FFF2-40B4-BE49-F238E27FC236}">
                <a16:creationId xmlns:a16="http://schemas.microsoft.com/office/drawing/2014/main" id="{8A4B8471-4BA4-E63E-A315-C9BDD53FF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1587" y="725458"/>
            <a:ext cx="4056530" cy="5412441"/>
          </a:xfrm>
          <a:prstGeom prst="rect">
            <a:avLst/>
          </a:prstGeom>
        </p:spPr>
      </p:pic>
      <p:pic>
        <p:nvPicPr>
          <p:cNvPr id="4" name="Picture 3" descr="A logo with green leaves&#10;&#10;AI-generated content may be incorrect.">
            <a:extLst>
              <a:ext uri="{FF2B5EF4-FFF2-40B4-BE49-F238E27FC236}">
                <a16:creationId xmlns:a16="http://schemas.microsoft.com/office/drawing/2014/main" id="{8062D3D0-9CB4-BBC9-74AB-E152CCDD3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236" y="721209"/>
            <a:ext cx="2686050" cy="1704975"/>
          </a:xfrm>
          <a:prstGeom prst="rect">
            <a:avLst/>
          </a:prstGeom>
        </p:spPr>
      </p:pic>
      <p:pic>
        <p:nvPicPr>
          <p:cNvPr id="5" name="Picture 4" descr="Wholesale Nature-Themed Art Prints Set ...">
            <a:extLst>
              <a:ext uri="{FF2B5EF4-FFF2-40B4-BE49-F238E27FC236}">
                <a16:creationId xmlns:a16="http://schemas.microsoft.com/office/drawing/2014/main" id="{14D17249-1CB5-5A04-CE27-42C95AC0D6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103" y="3007210"/>
            <a:ext cx="2211182" cy="198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580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66B65B37-8924-B1EC-56B4-CE33ABC7A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38" y="480454"/>
            <a:ext cx="8761413" cy="706964"/>
          </a:xfrm>
        </p:spPr>
        <p:txBody>
          <a:bodyPr/>
          <a:lstStyle/>
          <a:p>
            <a:r>
              <a:rPr lang="en-US"/>
              <a:t>Highly commended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78D51A-E94A-17B8-E66D-DA739406BDFF}"/>
              </a:ext>
            </a:extLst>
          </p:cNvPr>
          <p:cNvSpPr>
            <a:spLocks noGrp="1"/>
          </p:cNvSpPr>
          <p:nvPr/>
        </p:nvSpPr>
        <p:spPr bwMode="gray">
          <a:xfrm>
            <a:off x="307057" y="1594255"/>
            <a:ext cx="3280281" cy="46959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spcBef>
                <a:spcPct val="0"/>
              </a:spcBef>
              <a:buNone/>
              <a:defRPr sz="3600" b="0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200" b="1" i="0" kern="12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Wow! Such a fantastic </a:t>
            </a:r>
            <a:r>
              <a:rPr lang="en-US" sz="22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effort on the theme 'Be Creative' such a variety of work from so many of you last term. All your work hangs proudly in the art room. 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US" sz="22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Well done to everyone who took part. 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90000"/>
              </a:lnSpc>
            </a:pPr>
            <a:endParaRPr lang="en-US" sz="2200" b="1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en-US" sz="22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Good job guys!</a:t>
            </a:r>
          </a:p>
        </p:txBody>
      </p:sp>
      <p:pic>
        <p:nvPicPr>
          <p:cNvPr id="3" name="Picture 2" descr="A collage of pictures of a child doing gymnastics&#10;&#10;AI-generated content may be incorrect.">
            <a:extLst>
              <a:ext uri="{FF2B5EF4-FFF2-40B4-BE49-F238E27FC236}">
                <a16:creationId xmlns:a16="http://schemas.microsoft.com/office/drawing/2014/main" id="{0953AD8A-225F-AD62-805A-B337E1F76E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6485" y="3287469"/>
            <a:ext cx="4144211" cy="3195053"/>
          </a:xfrm>
          <a:prstGeom prst="rect">
            <a:avLst/>
          </a:prstGeom>
        </p:spPr>
      </p:pic>
      <p:pic>
        <p:nvPicPr>
          <p:cNvPr id="4" name="Picture 3" descr="A drawing of a child&#10;&#10;AI-generated content may be incorrect.">
            <a:extLst>
              <a:ext uri="{FF2B5EF4-FFF2-40B4-BE49-F238E27FC236}">
                <a16:creationId xmlns:a16="http://schemas.microsoft.com/office/drawing/2014/main" id="{7529DEE2-3F4B-162F-CAEC-18A5E5B3CA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281" y="1033756"/>
            <a:ext cx="3458934" cy="2596961"/>
          </a:xfrm>
          <a:prstGeom prst="rect">
            <a:avLst/>
          </a:prstGeom>
        </p:spPr>
      </p:pic>
      <p:pic>
        <p:nvPicPr>
          <p:cNvPr id="5" name="Picture 4" descr="A drawing of a house&#10;&#10;AI-generated content may be incorrect.">
            <a:extLst>
              <a:ext uri="{FF2B5EF4-FFF2-40B4-BE49-F238E27FC236}">
                <a16:creationId xmlns:a16="http://schemas.microsoft.com/office/drawing/2014/main" id="{BF299738-93AB-5BB4-B168-4B626DC811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9391" y="407446"/>
            <a:ext cx="3467653" cy="2607425"/>
          </a:xfrm>
          <a:prstGeom prst="rect">
            <a:avLst/>
          </a:prstGeom>
        </p:spPr>
      </p:pic>
      <p:pic>
        <p:nvPicPr>
          <p:cNvPr id="6" name="Picture 5" descr="A board with various pieces of paper and various objects&#10;&#10;AI-generated content may be incorrect.">
            <a:extLst>
              <a:ext uri="{FF2B5EF4-FFF2-40B4-BE49-F238E27FC236}">
                <a16:creationId xmlns:a16="http://schemas.microsoft.com/office/drawing/2014/main" id="{007F7E5E-74CA-2CA9-214F-06B00C53DD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5826" y="3821043"/>
            <a:ext cx="3611218" cy="266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74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5F825-A0AB-104C-CEDE-BF46CD75C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frame with polaroid pictures of a child and child&#10;&#10;AI-generated content may be incorrect.">
            <a:extLst>
              <a:ext uri="{FF2B5EF4-FFF2-40B4-BE49-F238E27FC236}">
                <a16:creationId xmlns:a16="http://schemas.microsoft.com/office/drawing/2014/main" id="{AE87113A-C75A-24A8-A82B-E13858270A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9617" y="1322457"/>
            <a:ext cx="3833636" cy="5105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70245C-CA34-F965-6364-74794609D28E}"/>
              </a:ext>
            </a:extLst>
          </p:cNvPr>
          <p:cNvSpPr txBox="1"/>
          <p:nvPr/>
        </p:nvSpPr>
        <p:spPr>
          <a:xfrm>
            <a:off x="5853043" y="2766391"/>
            <a:ext cx="6096000" cy="187743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900">
                <a:solidFill>
                  <a:srgbClr val="B01513"/>
                </a:solidFill>
                <a:latin typeface="Century Gothic"/>
              </a:rPr>
              <a:t>3rd </a:t>
            </a:r>
            <a:r>
              <a:rPr lang="en-US" sz="4900" err="1">
                <a:solidFill>
                  <a:srgbClr val="B01513"/>
                </a:solidFill>
                <a:latin typeface="Century Gothic"/>
              </a:rPr>
              <a:t>place</a:t>
            </a:r>
            <a:r>
              <a:rPr lang="en-US" sz="4900" b="0" i="0" u="none" strike="noStrike" baseline="0">
                <a:solidFill>
                  <a:srgbClr val="B01513"/>
                </a:solidFill>
                <a:latin typeface="Century Gothic"/>
              </a:rPr>
              <a:t> </a:t>
            </a:r>
            <a:r>
              <a:rPr sz="4900" b="0" i="0">
                <a:solidFill>
                  <a:srgbClr val="000000"/>
                </a:solidFill>
                <a:latin typeface="Century Gothic"/>
                <a:ea typeface="Century Gothic"/>
                <a:cs typeface="Century Gothic"/>
              </a:rPr>
              <a:t>​</a:t>
            </a:r>
            <a:br>
              <a:rPr sz="4900" b="0" i="0">
                <a:latin typeface="Century Gothic"/>
                <a:ea typeface="Century Gothic"/>
                <a:cs typeface="Century Gothic"/>
              </a:rPr>
            </a:br>
            <a:r>
              <a:rPr lang="en-US" sz="4900">
                <a:solidFill>
                  <a:schemeClr val="accent1"/>
                </a:solidFill>
              </a:rPr>
              <a:t>Douglas</a:t>
            </a: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91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56D4A1-4930-FE95-5341-551B92BA6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4800" y="2146832"/>
            <a:ext cx="5428551" cy="315375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US" sz="2600"/>
            </a:br>
            <a:br>
              <a:rPr lang="en-US" sz="2600"/>
            </a:br>
            <a:br>
              <a:rPr lang="en-US" sz="2600"/>
            </a:br>
            <a:br>
              <a:rPr lang="en-US" sz="2600"/>
            </a:br>
            <a:r>
              <a:rPr lang="en-US" sz="5400">
                <a:solidFill>
                  <a:schemeClr val="accent1"/>
                </a:solidFill>
              </a:rPr>
              <a:t>2nd place </a:t>
            </a:r>
            <a:br>
              <a:rPr lang="en-US" sz="5400">
                <a:solidFill>
                  <a:schemeClr val="accent1"/>
                </a:solidFill>
              </a:rPr>
            </a:br>
            <a:r>
              <a:rPr lang="en-US" sz="5400">
                <a:solidFill>
                  <a:schemeClr val="accent1"/>
                </a:solidFill>
              </a:rPr>
              <a:t>Sky</a:t>
            </a:r>
            <a:br>
              <a:rPr lang="en-US" sz="2600"/>
            </a:br>
            <a:br>
              <a:rPr lang="en-US" sz="2600"/>
            </a:br>
            <a:endParaRPr lang="en-US" sz="2600"/>
          </a:p>
        </p:txBody>
      </p:sp>
      <p:pic>
        <p:nvPicPr>
          <p:cNvPr id="3" name="Picture 2" descr="A painting of a tree&#10;&#10;AI-generated content may be incorrect.">
            <a:extLst>
              <a:ext uri="{FF2B5EF4-FFF2-40B4-BE49-F238E27FC236}">
                <a16:creationId xmlns:a16="http://schemas.microsoft.com/office/drawing/2014/main" id="{2578EC9D-0447-8204-502C-B1E5AE4A5E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007" y="1523999"/>
            <a:ext cx="3799030" cy="5013740"/>
          </a:xfrm>
          <a:prstGeom prst="rect">
            <a:avLst/>
          </a:prstGeom>
        </p:spPr>
      </p:pic>
      <p:pic>
        <p:nvPicPr>
          <p:cNvPr id="4" name="Picture 3" descr="A colorful square with white flowers and green leaves&#10;&#10;AI-generated content may be incorrect.">
            <a:extLst>
              <a:ext uri="{FF2B5EF4-FFF2-40B4-BE49-F238E27FC236}">
                <a16:creationId xmlns:a16="http://schemas.microsoft.com/office/drawing/2014/main" id="{4D4B8475-38F9-24D7-FBC6-870945C5A4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442" y="2639390"/>
            <a:ext cx="2584248" cy="3423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300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5964C-9EBD-63BE-1F30-C6C984E5E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5061" y="1241266"/>
            <a:ext cx="5428551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>
                <a:solidFill>
                  <a:schemeClr val="accent1"/>
                </a:solidFill>
              </a:rPr>
              <a:t>KS2 Winner </a:t>
            </a:r>
            <a:br>
              <a:rPr lang="en-US" sz="5400">
                <a:solidFill>
                  <a:schemeClr val="accent1"/>
                </a:solidFill>
              </a:rPr>
            </a:br>
            <a:r>
              <a:rPr lang="en-US" sz="5400">
                <a:solidFill>
                  <a:schemeClr val="accent1"/>
                </a:solidFill>
              </a:rPr>
              <a:t>Ollie Year 5</a:t>
            </a:r>
          </a:p>
        </p:txBody>
      </p:sp>
      <p:pic>
        <p:nvPicPr>
          <p:cNvPr id="3" name="Picture 2" descr="A toy robot made of building blocks&#10;&#10;AI-generated content may be incorrect.">
            <a:extLst>
              <a:ext uri="{FF2B5EF4-FFF2-40B4-BE49-F238E27FC236}">
                <a16:creationId xmlns:a16="http://schemas.microsoft.com/office/drawing/2014/main" id="{280FD2CC-69A5-5E8E-8CE3-70D730828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357" y="918352"/>
            <a:ext cx="3765900" cy="501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142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6D47E-E582-0598-1012-B08B4114B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7347" y="160130"/>
            <a:ext cx="7703897" cy="204072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>
                <a:solidFill>
                  <a:srgbClr val="EBEBEB"/>
                </a:solidFill>
              </a:rPr>
              <a:t>KS1 winner – Aurora  </a:t>
            </a:r>
            <a:r>
              <a:rPr lang="en-US" sz="54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Team </a:t>
            </a:r>
            <a:r>
              <a:rPr lang="en-US" sz="5400">
                <a:solidFill>
                  <a:srgbClr val="EBEBEB"/>
                </a:solidFill>
              </a:rPr>
              <a:t>Piper</a:t>
            </a:r>
            <a:endParaRPr lang="en-US" sz="5400" b="0" i="0" kern="1200">
              <a:solidFill>
                <a:srgbClr val="EBEBEB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626FF-CA1E-6B06-6010-3C35CCC78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122" y="1872741"/>
            <a:ext cx="3556074" cy="47266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3CFAB7-918C-523D-A0C2-86CB0AA54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874" y="2425496"/>
            <a:ext cx="5387474" cy="402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308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3104" y="400123"/>
            <a:ext cx="9412548" cy="646330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defTabSz="324612">
              <a:spcAft>
                <a:spcPts val="600"/>
              </a:spcAft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  <a:cs typeface="Arial"/>
              </a:rPr>
              <a:t>This term's art competition is extremely exciting as the design you create, you will get to paint on a container in the woods!</a:t>
            </a:r>
          </a:p>
          <a:p>
            <a:pPr defTabSz="324612">
              <a:spcAft>
                <a:spcPts val="600"/>
              </a:spcAft>
            </a:pPr>
            <a:endParaRPr lang="en-U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  <a:cs typeface="Arial"/>
            </a:endParaRPr>
          </a:p>
          <a:p>
            <a:pPr defTabSz="324612">
              <a:spcAft>
                <a:spcPts val="600"/>
              </a:spcAft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  <a:cs typeface="Arial"/>
              </a:rPr>
              <a:t>Aim: Create your own woodland themed design for the container.</a:t>
            </a:r>
            <a:endParaRPr lang="en-US" sz="28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/>
              <a:ea typeface="Open Sans"/>
              <a:cs typeface="Open Sans"/>
            </a:endParaRPr>
          </a:p>
          <a:p>
            <a:pPr defTabSz="324612">
              <a:spcAft>
                <a:spcPts val="600"/>
              </a:spcAft>
            </a:pPr>
            <a:endParaRPr lang="en-US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  <a:cs typeface="Arial"/>
            </a:endParaRPr>
          </a:p>
          <a:p>
            <a:pPr defTabSz="324612">
              <a:spcAft>
                <a:spcPts val="600"/>
              </a:spcAft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  <a:cs typeface="Arial"/>
              </a:rPr>
              <a:t>Use the templates (from the art room) to create your design. </a:t>
            </a:r>
          </a:p>
          <a:p>
            <a:pPr defTabSz="324612">
              <a:spcAft>
                <a:spcPts val="600"/>
              </a:spcAft>
            </a:pPr>
            <a:r>
              <a: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/>
                <a:cs typeface="Arial"/>
              </a:rPr>
              <a:t>Design all 4 sides or just one side, (there could be up to 4 winners).</a:t>
            </a:r>
          </a:p>
          <a:p>
            <a:pPr algn="ctr" defTabSz="324612">
              <a:spcAft>
                <a:spcPts val="600"/>
              </a:spcAft>
            </a:pPr>
            <a:endParaRPr lang="en-US" sz="3200" b="1">
              <a:solidFill>
                <a:srgbClr val="9B6B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/>
              <a:cs typeface="Arial"/>
            </a:endParaRPr>
          </a:p>
        </p:txBody>
      </p:sp>
      <p:pic>
        <p:nvPicPr>
          <p:cNvPr id="3" name="Picture 2" descr="A bird flying over a forest&#10;&#10;AI-generated content may be incorrect.">
            <a:extLst>
              <a:ext uri="{FF2B5EF4-FFF2-40B4-BE49-F238E27FC236}">
                <a16:creationId xmlns:a16="http://schemas.microsoft.com/office/drawing/2014/main" id="{D6D8EF97-D67B-AF97-DDC1-E5B6FB5FD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368" y="11801"/>
            <a:ext cx="1886917" cy="2538482"/>
          </a:xfrm>
          <a:prstGeom prst="rect">
            <a:avLst/>
          </a:prstGeom>
        </p:spPr>
      </p:pic>
      <p:pic>
        <p:nvPicPr>
          <p:cNvPr id="5" name="Picture 4" descr="A picture of a badger&#10;&#10;AI-generated content may be incorrect.">
            <a:extLst>
              <a:ext uri="{FF2B5EF4-FFF2-40B4-BE49-F238E27FC236}">
                <a16:creationId xmlns:a16="http://schemas.microsoft.com/office/drawing/2014/main" id="{473C62D0-E7D4-30B3-0747-B29B40DFA9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803" y="3943279"/>
            <a:ext cx="2030482" cy="2737265"/>
          </a:xfrm>
          <a:prstGeom prst="rect">
            <a:avLst/>
          </a:prstGeom>
        </p:spPr>
      </p:pic>
      <p:pic>
        <p:nvPicPr>
          <p:cNvPr id="6" name="Picture 5" descr="Woodland Animal Nursery Decor - Cute ...">
            <a:extLst>
              <a:ext uri="{FF2B5EF4-FFF2-40B4-BE49-F238E27FC236}">
                <a16:creationId xmlns:a16="http://schemas.microsoft.com/office/drawing/2014/main" id="{D89BE3AD-33F7-DC99-A57F-8448D8F3D9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83638" y="2546419"/>
            <a:ext cx="2065683" cy="140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28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48BD7A-8C15-C36D-7E22-74ACEDFE8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43A114B-CAF8-402E-A898-DEE2C2022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>
              <a:duotone>
                <a:schemeClr val="dk2">
                  <a:shade val="69000"/>
                  <a:hueMod val="108000"/>
                  <a:satMod val="164000"/>
                  <a:lumMod val="74000"/>
                </a:schemeClr>
                <a:schemeClr val="dk2">
                  <a:tint val="96000"/>
                  <a:hueMod val="88000"/>
                  <a:satMod val="140000"/>
                  <a:lumMod val="132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4E68BB1-DCF6-49AB-8FF1-7E68DCBCD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412" y="18288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A9B8539-604B-420E-BA1B-0A2E64CD7C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412" y="5870955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236CAA2-54C3-4136-B0CC-6837B14D8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40F86E67-9E86-453F-92BC-648189829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73C5439-21D4-46F3-9CF4-FF1CE786FF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1606572-0FC2-AAB8-8A63-102FABD53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0390" y="2446131"/>
            <a:ext cx="6500159" cy="329968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600" u="sng"/>
              <a:t>The Container </a:t>
            </a:r>
            <a:br>
              <a:rPr lang="en-US" sz="6600"/>
            </a:br>
            <a:r>
              <a:rPr lang="en-US" sz="6600"/>
              <a:t>Your design will be painted on to this very  container  </a:t>
            </a:r>
          </a:p>
        </p:txBody>
      </p:sp>
      <p:pic>
        <p:nvPicPr>
          <p:cNvPr id="5" name="Picture 4" descr="A container with graffiti on it&#10;&#10;AI-generated content may be incorrect.">
            <a:extLst>
              <a:ext uri="{FF2B5EF4-FFF2-40B4-BE49-F238E27FC236}">
                <a16:creationId xmlns:a16="http://schemas.microsoft.com/office/drawing/2014/main" id="{332B1AF4-15D8-F7FD-F0E2-D125E674F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511" y="1113063"/>
            <a:ext cx="3471568" cy="462875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447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un shining through the branches of a tree&#10;&#10;AI-generated content may be incorrect.">
            <a:extLst>
              <a:ext uri="{FF2B5EF4-FFF2-40B4-BE49-F238E27FC236}">
                <a16:creationId xmlns:a16="http://schemas.microsoft.com/office/drawing/2014/main" id="{5447CCBB-1EFC-2E9F-648D-9F5B09D43F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832" r="32331" b="-1"/>
          <a:stretch>
            <a:fillRect/>
          </a:stretch>
        </p:blipFill>
        <p:spPr>
          <a:xfrm>
            <a:off x="423337" y="402166"/>
            <a:ext cx="4932951" cy="6053670"/>
          </a:xfrm>
          <a:custGeom>
            <a:avLst/>
            <a:gdLst/>
            <a:ahLst/>
            <a:cxnLst/>
            <a:rect l="l" t="t" r="r" b="b"/>
            <a:pathLst>
              <a:path w="4932951" h="6053670">
                <a:moveTo>
                  <a:pt x="0" y="0"/>
                </a:moveTo>
                <a:lnTo>
                  <a:pt x="3678393" y="0"/>
                </a:lnTo>
                <a:lnTo>
                  <a:pt x="4478865" y="0"/>
                </a:lnTo>
                <a:lnTo>
                  <a:pt x="4931853" y="0"/>
                </a:lnTo>
                <a:lnTo>
                  <a:pt x="4908487" y="137419"/>
                </a:lnTo>
                <a:lnTo>
                  <a:pt x="4886218" y="274232"/>
                </a:lnTo>
                <a:lnTo>
                  <a:pt x="4864421" y="411650"/>
                </a:lnTo>
                <a:lnTo>
                  <a:pt x="4845759" y="549673"/>
                </a:lnTo>
                <a:lnTo>
                  <a:pt x="4826941" y="687092"/>
                </a:lnTo>
                <a:lnTo>
                  <a:pt x="4809377" y="825115"/>
                </a:lnTo>
                <a:lnTo>
                  <a:pt x="4794322" y="961323"/>
                </a:lnTo>
                <a:lnTo>
                  <a:pt x="4780052" y="1099347"/>
                </a:lnTo>
                <a:lnTo>
                  <a:pt x="4767035" y="1236765"/>
                </a:lnTo>
                <a:lnTo>
                  <a:pt x="4755744" y="1371761"/>
                </a:lnTo>
                <a:lnTo>
                  <a:pt x="4744453" y="1508574"/>
                </a:lnTo>
                <a:lnTo>
                  <a:pt x="4735044" y="1643572"/>
                </a:lnTo>
                <a:lnTo>
                  <a:pt x="4727674" y="1778568"/>
                </a:lnTo>
                <a:lnTo>
                  <a:pt x="4719990" y="1912960"/>
                </a:lnTo>
                <a:lnTo>
                  <a:pt x="4713560" y="2046141"/>
                </a:lnTo>
                <a:lnTo>
                  <a:pt x="4709012" y="2178111"/>
                </a:lnTo>
                <a:lnTo>
                  <a:pt x="4705092" y="2310081"/>
                </a:lnTo>
                <a:lnTo>
                  <a:pt x="4701328" y="2440840"/>
                </a:lnTo>
                <a:lnTo>
                  <a:pt x="4699603" y="2569783"/>
                </a:lnTo>
                <a:lnTo>
                  <a:pt x="4697721" y="2698726"/>
                </a:lnTo>
                <a:lnTo>
                  <a:pt x="4696780" y="2825853"/>
                </a:lnTo>
                <a:lnTo>
                  <a:pt x="4697721" y="2951770"/>
                </a:lnTo>
                <a:lnTo>
                  <a:pt x="4697721" y="3076475"/>
                </a:lnTo>
                <a:lnTo>
                  <a:pt x="4699603" y="3199970"/>
                </a:lnTo>
                <a:lnTo>
                  <a:pt x="4702426" y="3321043"/>
                </a:lnTo>
                <a:lnTo>
                  <a:pt x="4705092" y="3440906"/>
                </a:lnTo>
                <a:lnTo>
                  <a:pt x="4708071" y="3558347"/>
                </a:lnTo>
                <a:lnTo>
                  <a:pt x="4712619" y="3675183"/>
                </a:lnTo>
                <a:lnTo>
                  <a:pt x="4717480" y="3790203"/>
                </a:lnTo>
                <a:lnTo>
                  <a:pt x="4721871" y="3902801"/>
                </a:lnTo>
                <a:lnTo>
                  <a:pt x="4734260" y="4122549"/>
                </a:lnTo>
                <a:lnTo>
                  <a:pt x="4747433" y="4333217"/>
                </a:lnTo>
                <a:lnTo>
                  <a:pt x="4761233" y="4535409"/>
                </a:lnTo>
                <a:lnTo>
                  <a:pt x="4776445" y="4726705"/>
                </a:lnTo>
                <a:lnTo>
                  <a:pt x="4792283" y="4909526"/>
                </a:lnTo>
                <a:lnTo>
                  <a:pt x="4809377" y="5079029"/>
                </a:lnTo>
                <a:lnTo>
                  <a:pt x="4826157" y="5238240"/>
                </a:lnTo>
                <a:lnTo>
                  <a:pt x="4842936" y="5384739"/>
                </a:lnTo>
                <a:lnTo>
                  <a:pt x="4858775" y="5519131"/>
                </a:lnTo>
                <a:lnTo>
                  <a:pt x="4873830" y="5638388"/>
                </a:lnTo>
                <a:lnTo>
                  <a:pt x="4888100" y="5746143"/>
                </a:lnTo>
                <a:lnTo>
                  <a:pt x="4900019" y="5836948"/>
                </a:lnTo>
                <a:lnTo>
                  <a:pt x="4911310" y="5913225"/>
                </a:lnTo>
                <a:lnTo>
                  <a:pt x="4927462" y="6017953"/>
                </a:lnTo>
                <a:lnTo>
                  <a:pt x="4932951" y="6053670"/>
                </a:lnTo>
                <a:lnTo>
                  <a:pt x="4478865" y="6053670"/>
                </a:lnTo>
                <a:lnTo>
                  <a:pt x="3683097" y="6053670"/>
                </a:lnTo>
                <a:lnTo>
                  <a:pt x="0" y="605367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650819-C119-7776-86DE-0A5E6773A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179" y="3011795"/>
            <a:ext cx="5428551" cy="315375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200" cap="all">
                <a:solidFill>
                  <a:srgbClr val="00B050"/>
                </a:solidFill>
              </a:rPr>
              <a:t>What we do</a:t>
            </a:r>
            <a:br>
              <a:rPr lang="en-US" sz="2200" cap="all">
                <a:solidFill>
                  <a:srgbClr val="00B050"/>
                </a:solidFill>
              </a:rPr>
            </a:br>
            <a:endParaRPr lang="en-US" sz="2200">
              <a:solidFill>
                <a:srgbClr val="00B050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200">
                <a:solidFill>
                  <a:srgbClr val="00B050"/>
                </a:solidFill>
              </a:rPr>
              <a:t>We are the UK's largest woodland conservation charity.</a:t>
            </a:r>
            <a:br>
              <a:rPr lang="en-US" sz="2200"/>
            </a:br>
            <a:endParaRPr lang="en-US" sz="2200"/>
          </a:p>
          <a:p>
            <a:pPr>
              <a:lnSpc>
                <a:spcPct val="90000"/>
              </a:lnSpc>
            </a:pPr>
            <a:r>
              <a:rPr lang="en-US" sz="2200">
                <a:solidFill>
                  <a:srgbClr val="00B050"/>
                </a:solidFill>
              </a:rPr>
              <a:t>Our vision is a world where woods and trees thrive for people and nature.</a:t>
            </a:r>
            <a:br>
              <a:rPr lang="en-US" sz="2200">
                <a:solidFill>
                  <a:srgbClr val="00B050"/>
                </a:solidFill>
              </a:rPr>
            </a:br>
            <a:br>
              <a:rPr lang="en-US" sz="2200">
                <a:solidFill>
                  <a:srgbClr val="00B050"/>
                </a:solidFill>
              </a:rPr>
            </a:br>
            <a:r>
              <a:rPr lang="en-US" sz="2200">
                <a:solidFill>
                  <a:schemeClr val="accent1"/>
                </a:solidFill>
                <a:ea typeface="+mj-lt"/>
                <a:cs typeface="+mj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https://www.woodlandtrust.org.uk</a:t>
            </a:r>
            <a:r>
              <a:rPr lang="en-US" sz="2200">
                <a:solidFill>
                  <a:schemeClr val="accent1"/>
                </a:solidFill>
                <a:ea typeface="+mj-lt"/>
                <a:cs typeface="+mj-lt"/>
              </a:rPr>
              <a:t> </a:t>
            </a:r>
            <a:br>
              <a:rPr lang="en-US" sz="2200">
                <a:solidFill>
                  <a:schemeClr val="accent1"/>
                </a:solidFill>
                <a:ea typeface="+mj-lt"/>
                <a:cs typeface="+mj-lt"/>
              </a:rPr>
            </a:br>
            <a:br>
              <a:rPr lang="en-US" sz="2200">
                <a:ea typeface="+mj-lt"/>
                <a:cs typeface="+mj-lt"/>
              </a:rPr>
            </a:br>
            <a:r>
              <a:rPr lang="en-US" sz="2200">
                <a:solidFill>
                  <a:schemeClr val="accent1"/>
                </a:solidFill>
                <a:ea typeface="+mj-lt"/>
                <a:cs typeface="+mj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https://www.youtube.com/watch?v=cUK7YsPteLk</a:t>
            </a:r>
            <a:r>
              <a:rPr lang="en-US" sz="2200">
                <a:solidFill>
                  <a:schemeClr val="accent1"/>
                </a:solidFill>
                <a:ea typeface="+mj-lt"/>
                <a:cs typeface="+mj-lt"/>
              </a:rPr>
              <a:t> </a:t>
            </a:r>
            <a:endParaRPr lang="en-US" sz="220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44DDF-C138-5213-AF87-AD891ACE9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8179" y="1016989"/>
            <a:ext cx="5428551" cy="16223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cap="all">
                <a:solidFill>
                  <a:srgbClr val="00B050"/>
                </a:solidFill>
              </a:rPr>
              <a:t>      </a:t>
            </a:r>
            <a:r>
              <a:rPr lang="en-US" sz="3200" b="1" cap="all">
                <a:solidFill>
                  <a:srgbClr val="00B050"/>
                </a:solidFill>
              </a:rPr>
              <a:t>      Woodland Trust</a:t>
            </a:r>
            <a:r>
              <a:rPr lang="en-US" sz="2400" b="1" cap="all">
                <a:solidFill>
                  <a:srgbClr val="00B05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1019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27C81F-1961-D238-D0D0-826F6F884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BC2954-1946-18FA-5A86-743A32A3F84D}"/>
              </a:ext>
            </a:extLst>
          </p:cNvPr>
          <p:cNvSpPr txBox="1"/>
          <p:nvPr/>
        </p:nvSpPr>
        <p:spPr>
          <a:xfrm>
            <a:off x="640521" y="568741"/>
            <a:ext cx="10259392" cy="61555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u="sng">
                <a:solidFill>
                  <a:schemeClr val="bg1"/>
                </a:solidFill>
                <a:latin typeface="Candara"/>
                <a:ea typeface="Arial"/>
                <a:cs typeface="Arial"/>
              </a:rPr>
              <a:t>Some ideas to help you</a:t>
            </a:r>
          </a:p>
          <a:p>
            <a:endParaRPr lang="en-US" sz="1200">
              <a:solidFill>
                <a:schemeClr val="bg1"/>
              </a:solidFill>
            </a:endParaRPr>
          </a:p>
          <a:p>
            <a:r>
              <a:rPr lang="en-US" sz="1200">
                <a:solidFill>
                  <a:schemeClr val="bg1"/>
                </a:solidFill>
              </a:rPr>
              <a:t>🌲 </a:t>
            </a:r>
            <a:r>
              <a:rPr lang="en-US" sz="1200" b="1">
                <a:solidFill>
                  <a:schemeClr val="bg1"/>
                </a:solidFill>
              </a:rPr>
              <a:t>Simple Woodland Scenes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Paint a </a:t>
            </a:r>
            <a:r>
              <a:rPr lang="en-US" sz="1200" b="1">
                <a:solidFill>
                  <a:schemeClr val="bg1"/>
                </a:solidFill>
                <a:ea typeface="+mn-lt"/>
                <a:cs typeface="+mn-lt"/>
              </a:rPr>
              <a:t>forest with tall trees</a:t>
            </a: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 (just brown lines + green tops)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A </a:t>
            </a:r>
            <a:r>
              <a:rPr lang="en-US" sz="1200" b="1">
                <a:solidFill>
                  <a:schemeClr val="bg1"/>
                </a:solidFill>
                <a:ea typeface="+mn-lt"/>
                <a:cs typeface="+mn-lt"/>
              </a:rPr>
              <a:t>sunset in the woods</a:t>
            </a: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 with orange/pink sky behind dark trees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A </a:t>
            </a:r>
            <a:r>
              <a:rPr lang="en-US" sz="1200" b="1">
                <a:solidFill>
                  <a:schemeClr val="bg1"/>
                </a:solidFill>
                <a:ea typeface="+mn-lt"/>
                <a:cs typeface="+mn-lt"/>
              </a:rPr>
              <a:t>path through the forest</a:t>
            </a: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 leading into the distance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</a:rPr>
              <a:t>Wildflowers like bluebells, Frog </a:t>
            </a:r>
            <a:r>
              <a:rPr lang="en-US" sz="1200">
                <a:solidFill>
                  <a:schemeClr val="bg1"/>
                </a:solidFill>
                <a:latin typeface="Century Gothic"/>
                <a:cs typeface="Arial"/>
              </a:rPr>
              <a:t>Orchid, Sea Campion and Violets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endParaRPr lang="en-US" sz="1200">
              <a:solidFill>
                <a:schemeClr val="bg1"/>
              </a:solidFill>
            </a:endParaRPr>
          </a:p>
          <a:p>
            <a:r>
              <a:rPr lang="en-US" sz="1200">
                <a:solidFill>
                  <a:schemeClr val="bg1"/>
                </a:solidFill>
              </a:rPr>
              <a:t>  🦊 </a:t>
            </a:r>
            <a:r>
              <a:rPr lang="en-US" sz="1200" b="1">
                <a:solidFill>
                  <a:schemeClr val="bg1"/>
                </a:solidFill>
              </a:rPr>
              <a:t> Animal Paintings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Fox (orange triangle face + white chest)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Owl (big circles for eyes)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Hedgehog (oval body with spiky brush strokes)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Deer (basic shape + little antlers)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</a:rPr>
              <a:t>Insects – butterflies, moths, bee's</a:t>
            </a: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</a:rPr>
              <a:t>Mini Beasts – worms, spiders, ladybirds</a:t>
            </a:r>
          </a:p>
          <a:p>
            <a:br>
              <a:rPr lang="en-US"/>
            </a:br>
            <a:endParaRPr lang="en-US" sz="1200">
              <a:solidFill>
                <a:schemeClr val="bg1"/>
              </a:solidFill>
            </a:endParaRPr>
          </a:p>
          <a:p>
            <a:r>
              <a:rPr lang="en-US" sz="1200">
                <a:solidFill>
                  <a:schemeClr val="bg1"/>
                </a:solidFill>
              </a:rPr>
              <a:t>🍄 </a:t>
            </a:r>
            <a:r>
              <a:rPr lang="en-US" sz="1200" b="1">
                <a:solidFill>
                  <a:schemeClr val="bg1"/>
                </a:solidFill>
              </a:rPr>
              <a:t>Mushroom Art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Red mushrooms with white spots (classic and easy)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Rainbow or fantasy mushrooms for a magical twist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A whole “mushroom village” scene </a:t>
            </a:r>
            <a:br>
              <a:rPr lang="en-US">
                <a:solidFill>
                  <a:schemeClr val="bg1"/>
                </a:solidFill>
              </a:rPr>
            </a:br>
            <a:endParaRPr lang="en-US" sz="1200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</a:endParaRPr>
          </a:p>
          <a:p>
            <a:r>
              <a:rPr lang="en-US" sz="1200">
                <a:solidFill>
                  <a:schemeClr val="bg1"/>
                </a:solidFill>
              </a:rPr>
              <a:t>🌙 </a:t>
            </a:r>
            <a:r>
              <a:rPr lang="en-US" sz="1200" b="1">
                <a:solidFill>
                  <a:schemeClr val="bg1"/>
                </a:solidFill>
              </a:rPr>
              <a:t>Enchanted Forest Theme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Dark blue/purple background + white dots for stars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Add glowing fireflies with yellow paint </a:t>
            </a:r>
            <a:endParaRPr lang="en-US" sz="12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solidFill>
                  <a:schemeClr val="bg1"/>
                </a:solidFill>
                <a:ea typeface="+mn-lt"/>
                <a:cs typeface="+mn-lt"/>
              </a:rPr>
              <a:t>Sparkle/glitter for a magical effect </a:t>
            </a:r>
            <a:endParaRPr lang="en-US" sz="1200">
              <a:solidFill>
                <a:schemeClr val="bg1"/>
              </a:solidFill>
            </a:endParaRPr>
          </a:p>
          <a:p>
            <a:endParaRPr lang="en-US" sz="1700" b="1">
              <a:solidFill>
                <a:schemeClr val="bg1"/>
              </a:solidFill>
              <a:latin typeface="Candara"/>
              <a:ea typeface="Arial"/>
              <a:cs typeface="Arial"/>
            </a:endParaRPr>
          </a:p>
          <a:p>
            <a:pPr algn="l"/>
            <a:endParaRPr lang="en-US" sz="1700" b="0" i="0">
              <a:solidFill>
                <a:schemeClr val="bg1"/>
              </a:solidFill>
              <a:latin typeface="Candara"/>
              <a:ea typeface="Arial"/>
              <a:cs typeface="Arial"/>
            </a:endParaRPr>
          </a:p>
        </p:txBody>
      </p:sp>
      <p:pic>
        <p:nvPicPr>
          <p:cNvPr id="4" name="Picture 3" descr="A group of paintings of animals&#10;&#10;AI-generated content may be incorrect.">
            <a:extLst>
              <a:ext uri="{FF2B5EF4-FFF2-40B4-BE49-F238E27FC236}">
                <a16:creationId xmlns:a16="http://schemas.microsoft.com/office/drawing/2014/main" id="{64BEB7E9-5775-F88E-A58A-AAFAA982D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9971" y="566392"/>
            <a:ext cx="2581275" cy="1771650"/>
          </a:xfrm>
          <a:prstGeom prst="rect">
            <a:avLst/>
          </a:prstGeom>
        </p:spPr>
      </p:pic>
      <p:pic>
        <p:nvPicPr>
          <p:cNvPr id="5" name="Picture 4" descr="A group of cards with animals and plants&#10;&#10;AI-generated content may be incorrect.">
            <a:extLst>
              <a:ext uri="{FF2B5EF4-FFF2-40B4-BE49-F238E27FC236}">
                <a16:creationId xmlns:a16="http://schemas.microsoft.com/office/drawing/2014/main" id="{DC417D7B-AF0D-FF53-53F7-A04B4EE7E0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2906" y="4862168"/>
            <a:ext cx="3028950" cy="1514475"/>
          </a:xfrm>
          <a:prstGeom prst="rect">
            <a:avLst/>
          </a:prstGeom>
        </p:spPr>
      </p:pic>
      <p:pic>
        <p:nvPicPr>
          <p:cNvPr id="8" name="Picture 7" descr="A close up of a poster&#10;&#10;AI-generated content may be incorrect.">
            <a:extLst>
              <a:ext uri="{FF2B5EF4-FFF2-40B4-BE49-F238E27FC236}">
                <a16:creationId xmlns:a16="http://schemas.microsoft.com/office/drawing/2014/main" id="{B4EC1155-B1A0-4BA7-DBBB-7E348EF72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3616" y="2345254"/>
            <a:ext cx="1896925" cy="2451516"/>
          </a:xfrm>
          <a:prstGeom prst="rect">
            <a:avLst/>
          </a:prstGeom>
        </p:spPr>
      </p:pic>
      <p:pic>
        <p:nvPicPr>
          <p:cNvPr id="9" name="Picture 8" descr="A painting of animals in a forest&#10;&#10;AI-generated content may be incorrect.">
            <a:extLst>
              <a:ext uri="{FF2B5EF4-FFF2-40B4-BE49-F238E27FC236}">
                <a16:creationId xmlns:a16="http://schemas.microsoft.com/office/drawing/2014/main" id="{35A1ED55-A9A1-A2AA-33A6-F79EE216C5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1487" y="2349501"/>
            <a:ext cx="2617994" cy="2573820"/>
          </a:xfrm>
          <a:prstGeom prst="rect">
            <a:avLst/>
          </a:prstGeom>
        </p:spPr>
      </p:pic>
      <p:pic>
        <p:nvPicPr>
          <p:cNvPr id="10" name="Picture 9" descr="woodland animal nature forest mural art ...">
            <a:extLst>
              <a:ext uri="{FF2B5EF4-FFF2-40B4-BE49-F238E27FC236}">
                <a16:creationId xmlns:a16="http://schemas.microsoft.com/office/drawing/2014/main" id="{09D08245-EF09-9A2D-DAF9-3C74349500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1182" y="569637"/>
            <a:ext cx="2619375" cy="1743075"/>
          </a:xfrm>
          <a:prstGeom prst="rect">
            <a:avLst/>
          </a:prstGeom>
        </p:spPr>
      </p:pic>
      <p:pic>
        <p:nvPicPr>
          <p:cNvPr id="11" name="Picture 10" descr="Woodland – Kid of the Village">
            <a:extLst>
              <a:ext uri="{FF2B5EF4-FFF2-40B4-BE49-F238E27FC236}">
                <a16:creationId xmlns:a16="http://schemas.microsoft.com/office/drawing/2014/main" id="{2E3AE14A-53C7-DD25-CD82-BE4CD0937F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7864" y="4930601"/>
            <a:ext cx="1534907" cy="144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230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741" y="690492"/>
            <a:ext cx="4818108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300" b="1" u="sng">
                <a:latin typeface="Candara"/>
              </a:rPr>
              <a:t>Resources you can use: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45295" y="1908239"/>
            <a:ext cx="4651377" cy="414603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700">
              <a:solidFill>
                <a:srgbClr val="FF0000"/>
              </a:solidFill>
              <a:latin typeface="Candara"/>
            </a:endParaRPr>
          </a:p>
          <a:p>
            <a:pPr>
              <a:lnSpc>
                <a:spcPct val="90000"/>
              </a:lnSpc>
            </a:pPr>
            <a:r>
              <a:rPr lang="en-GB" sz="2000" b="1">
                <a:solidFill>
                  <a:schemeClr val="accent1"/>
                </a:solidFill>
                <a:latin typeface="Candara"/>
              </a:rPr>
              <a:t>Templates from the art room</a:t>
            </a:r>
          </a:p>
          <a:p>
            <a:pPr>
              <a:lnSpc>
                <a:spcPct val="90000"/>
              </a:lnSpc>
            </a:pPr>
            <a:r>
              <a:rPr lang="en-GB" sz="2000" b="1">
                <a:solidFill>
                  <a:schemeClr val="accent1"/>
                </a:solidFill>
                <a:latin typeface="Candara"/>
              </a:rPr>
              <a:t>Drawing – Pens, pencils, markers, crayons </a:t>
            </a:r>
            <a:endParaRPr lang="en-GB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2000" b="1">
                <a:solidFill>
                  <a:schemeClr val="accent1"/>
                </a:solidFill>
                <a:latin typeface="Candara"/>
              </a:rPr>
              <a:t>Paint – any different types of paint, acrylic, poster and water colour.</a:t>
            </a:r>
          </a:p>
          <a:p>
            <a:pPr>
              <a:lnSpc>
                <a:spcPct val="90000"/>
              </a:lnSpc>
            </a:pPr>
            <a:r>
              <a:rPr lang="en-GB" sz="2000" b="1">
                <a:solidFill>
                  <a:schemeClr val="accent1"/>
                </a:solidFill>
                <a:latin typeface="Candara"/>
              </a:rPr>
              <a:t>iPads  - for inspiration</a:t>
            </a:r>
            <a:endParaRPr lang="en-GB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b="1">
                <a:solidFill>
                  <a:schemeClr val="accent1"/>
                </a:solidFill>
                <a:latin typeface="Candara"/>
              </a:rPr>
              <a:t>Collage ideas - create a mood board</a:t>
            </a:r>
          </a:p>
          <a:p>
            <a:pPr>
              <a:lnSpc>
                <a:spcPct val="90000"/>
              </a:lnSpc>
            </a:pPr>
            <a:r>
              <a:rPr lang="en-US" sz="2000" b="1">
                <a:solidFill>
                  <a:schemeClr val="accent1"/>
                </a:solidFill>
                <a:latin typeface="Candara"/>
              </a:rPr>
              <a:t>Photographs </a:t>
            </a:r>
          </a:p>
          <a:p>
            <a:pPr>
              <a:lnSpc>
                <a:spcPct val="90000"/>
              </a:lnSpc>
            </a:pPr>
            <a:r>
              <a:rPr lang="en-US" sz="2000" b="1">
                <a:solidFill>
                  <a:schemeClr val="accent1"/>
                </a:solidFill>
                <a:latin typeface="Candara"/>
              </a:rPr>
              <a:t>Images from books, magazines, newspapers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000" b="1">
                <a:solidFill>
                  <a:srgbClr val="7030A0"/>
                </a:solidFill>
                <a:latin typeface="Candara"/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700">
              <a:solidFill>
                <a:srgbClr val="FF0000"/>
              </a:solidFill>
              <a:latin typeface="Candara"/>
            </a:endParaRPr>
          </a:p>
          <a:p>
            <a:pPr>
              <a:lnSpc>
                <a:spcPct val="90000"/>
              </a:lnSpc>
            </a:pPr>
            <a:endParaRPr lang="en-US" sz="1700">
              <a:solidFill>
                <a:srgbClr val="FF0000"/>
              </a:solidFill>
              <a:latin typeface="Candara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700">
              <a:solidFill>
                <a:schemeClr val="bg1"/>
              </a:solidFill>
              <a:latin typeface="Candara"/>
            </a:endParaRPr>
          </a:p>
        </p:txBody>
      </p:sp>
      <p:pic>
        <p:nvPicPr>
          <p:cNvPr id="4" name="Picture 3" descr="A group of paint brushes on a blue and yellow background&#10;&#10;Description automatically generated">
            <a:extLst>
              <a:ext uri="{FF2B5EF4-FFF2-40B4-BE49-F238E27FC236}">
                <a16:creationId xmlns:a16="http://schemas.microsoft.com/office/drawing/2014/main" id="{610AB6D1-170D-DEB9-1ED3-BDAD36EB45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1252" y="2636699"/>
            <a:ext cx="6096000" cy="341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34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lourful paints and brushes">
            <a:extLst>
              <a:ext uri="{FF2B5EF4-FFF2-40B4-BE49-F238E27FC236}">
                <a16:creationId xmlns:a16="http://schemas.microsoft.com/office/drawing/2014/main" id="{405CAC56-4C57-983E-5B1B-020B1B6864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605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8182" y="712713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 b="1" u="sng">
                <a:latin typeface="+mj-lt"/>
                <a:ea typeface="+mj-ea"/>
                <a:cs typeface="+mj-cs"/>
              </a:rPr>
              <a:t>Rules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quarter" idx="13"/>
          </p:nvPr>
        </p:nvSpPr>
        <p:spPr>
          <a:xfrm>
            <a:off x="171728" y="1681726"/>
            <a:ext cx="11529529" cy="433807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>
                <a:solidFill>
                  <a:schemeClr val="tx1"/>
                </a:solidFill>
              </a:rPr>
              <a:t>Keep your artwork appropriate and to the theme</a:t>
            </a:r>
          </a:p>
          <a:p>
            <a:r>
              <a:rPr lang="en-US" sz="2800">
                <a:solidFill>
                  <a:schemeClr val="tx1"/>
                </a:solidFill>
              </a:rPr>
              <a:t>Be original – use things you have at home</a:t>
            </a:r>
          </a:p>
          <a:p>
            <a:r>
              <a:rPr lang="en-US" sz="2800">
                <a:solidFill>
                  <a:schemeClr val="tx1"/>
                </a:solidFill>
              </a:rPr>
              <a:t>Try to think outside the box – This can be anything you want!</a:t>
            </a:r>
          </a:p>
          <a:p>
            <a:r>
              <a:rPr lang="en-US" sz="2800">
                <a:solidFill>
                  <a:schemeClr val="tx1"/>
                </a:solidFill>
              </a:rPr>
              <a:t>Use the inspiration from the slides and ideas page</a:t>
            </a:r>
          </a:p>
          <a:p>
            <a:r>
              <a:rPr lang="en-US" sz="2800">
                <a:solidFill>
                  <a:schemeClr val="tx1"/>
                </a:solidFill>
              </a:rPr>
              <a:t>Your design must be in school by with your </a:t>
            </a:r>
            <a:r>
              <a:rPr lang="en-US" sz="2800" b="1">
                <a:solidFill>
                  <a:schemeClr val="tx1"/>
                </a:solidFill>
              </a:rPr>
              <a:t>full name, team name and age</a:t>
            </a:r>
            <a:r>
              <a:rPr lang="en-US" sz="2800">
                <a:solidFill>
                  <a:schemeClr val="tx1"/>
                </a:solidFill>
              </a:rPr>
              <a:t> By </a:t>
            </a:r>
            <a:r>
              <a:rPr lang="en-US" sz="2800" b="1">
                <a:solidFill>
                  <a:srgbClr val="FFFF00"/>
                </a:solidFill>
              </a:rPr>
              <a:t> Monday 22nd June</a:t>
            </a:r>
            <a:endParaRPr lang="en-US" sz="2800" b="1">
              <a:solidFill>
                <a:schemeClr val="tx1"/>
              </a:solidFill>
              <a:latin typeface="Century Gothic"/>
              <a:cs typeface="Calibri"/>
            </a:endParaRPr>
          </a:p>
          <a:p>
            <a:r>
              <a:rPr lang="en-US" sz="2800">
                <a:solidFill>
                  <a:schemeClr val="tx1"/>
                </a:solidFill>
              </a:rPr>
              <a:t>Workshops will be in the art room this term for the competition on Monday's 12pm-1pm. </a:t>
            </a:r>
          </a:p>
        </p:txBody>
      </p:sp>
    </p:spTree>
    <p:extLst>
      <p:ext uri="{BB962C8B-B14F-4D97-AF65-F5344CB8AC3E}">
        <p14:creationId xmlns:p14="http://schemas.microsoft.com/office/powerpoint/2010/main" val="34943951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u="sng">
                <a:solidFill>
                  <a:srgbClr val="EBEBEB"/>
                </a:solidFill>
                <a:latin typeface="Candara"/>
              </a:rPr>
              <a:t>Prizes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6383" y="2603500"/>
            <a:ext cx="8628884" cy="34163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457200" lvl="1" indent="0">
              <a:buNone/>
            </a:pPr>
            <a:r>
              <a:rPr lang="en-GB" sz="3200" b="1">
                <a:latin typeface="Candara"/>
              </a:rPr>
              <a:t>There will be art-based prizes for KS1 and KS2</a:t>
            </a:r>
            <a:endParaRPr lang="en-US"/>
          </a:p>
          <a:p>
            <a:pPr marL="457200" lvl="1" indent="0">
              <a:buNone/>
            </a:pPr>
            <a:endParaRPr lang="en-US" sz="3200">
              <a:latin typeface="Candara"/>
              <a:cs typeface="Calibri"/>
            </a:endParaRPr>
          </a:p>
          <a:p>
            <a:pPr marL="457200" lvl="1" indent="0">
              <a:buNone/>
            </a:pPr>
            <a:r>
              <a:rPr lang="en-US" sz="3200">
                <a:latin typeface="Candara"/>
              </a:rPr>
              <a:t>Good Luck! Any questions then just ask :-)</a:t>
            </a:r>
            <a:endParaRPr lang="en-GB" sz="3200">
              <a:latin typeface="Candara"/>
              <a:cs typeface="Calibri"/>
            </a:endParaRPr>
          </a:p>
        </p:txBody>
      </p:sp>
      <p:pic>
        <p:nvPicPr>
          <p:cNvPr id="7" name="Graphic 6" descr="Trophy">
            <a:extLst>
              <a:ext uri="{FF2B5EF4-FFF2-40B4-BE49-F238E27FC236}">
                <a16:creationId xmlns:a16="http://schemas.microsoft.com/office/drawing/2014/main" id="{67C0BBB3-375A-AD44-4E3C-0BA9DB4DCF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930527" y="2775951"/>
            <a:ext cx="3067163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90757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79E2B719421347B27AB3E7D8D26273" ma:contentTypeVersion="18" ma:contentTypeDescription="Create a new document." ma:contentTypeScope="" ma:versionID="2bb9587b308593fe32537210b3456a5c">
  <xsd:schema xmlns:xsd="http://www.w3.org/2001/XMLSchema" xmlns:xs="http://www.w3.org/2001/XMLSchema" xmlns:p="http://schemas.microsoft.com/office/2006/metadata/properties" xmlns:ns2="1b23b3dc-0bbd-446a-b7da-09b5a489ad73" xmlns:ns3="82bf742c-28af-4b22-825a-be22ea25a822" targetNamespace="http://schemas.microsoft.com/office/2006/metadata/properties" ma:root="true" ma:fieldsID="076a70dd93837ce30492ecaaa06c037b" ns2:_="" ns3:_="">
    <xsd:import namespace="1b23b3dc-0bbd-446a-b7da-09b5a489ad73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23b3dc-0bbd-446a-b7da-09b5a489ad7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1b23b3dc-0bbd-446a-b7da-09b5a489ad73" xsi:nil="true"/>
    <SharedWithUsers xmlns="82bf742c-28af-4b22-825a-be22ea25a822">
      <UserInfo>
        <DisplayName>Hannah Dannell</DisplayName>
        <AccountId>109</AccountId>
        <AccountType/>
      </UserInfo>
    </SharedWithUsers>
    <lcf76f155ced4ddcb4097134ff3c332f xmlns="1b23b3dc-0bbd-446a-b7da-09b5a489ad73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65BCA0-22AF-4AEB-875E-466909E84755}">
  <ds:schemaRefs>
    <ds:schemaRef ds:uri="1b23b3dc-0bbd-446a-b7da-09b5a489ad73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E7B472B-6AED-4B9C-AA3E-A2068282DB28}">
  <ds:schemaRefs>
    <ds:schemaRef ds:uri="1b23b3dc-0bbd-446a-b7da-09b5a489ad73"/>
    <ds:schemaRef ds:uri="82bf742c-28af-4b22-825a-be22ea25a82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9078C6C-BCC5-48AE-8839-8375531E234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Ion Boardroom</vt:lpstr>
      <vt:lpstr>Term 5 Art Competition</vt:lpstr>
      <vt:lpstr>Highly commended</vt:lpstr>
      <vt:lpstr>PowerPoint Presentation</vt:lpstr>
      <vt:lpstr>    2nd place  Sky  </vt:lpstr>
      <vt:lpstr>KS2 Winner  Ollie Year 5</vt:lpstr>
      <vt:lpstr>KS1 winner – Aurora   Team Piper</vt:lpstr>
      <vt:lpstr>PowerPoint Presentation</vt:lpstr>
      <vt:lpstr>The Container  Your design will be painted on to this very  container  </vt:lpstr>
      <vt:lpstr>What we do  We are the UK's largest woodland conservation charity.  Our vision is a world where woods and trees thrive for people and nature.  https://www.woodlandtrust.org.uk   https://www.youtube.com/watch?v=cUK7YsPteLk </vt:lpstr>
      <vt:lpstr>PowerPoint Presentation</vt:lpstr>
      <vt:lpstr>Resources you can use:</vt:lpstr>
      <vt:lpstr>PowerPoint Presentation</vt:lpstr>
      <vt:lpstr>Prizes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Term 5 Art Competition</dc:title>
  <dc:creator>Kelly-Ann Smith</dc:creator>
  <cp:revision>2</cp:revision>
  <dcterms:created xsi:type="dcterms:W3CDTF">2023-06-07T16:17:22Z</dcterms:created>
  <dcterms:modified xsi:type="dcterms:W3CDTF">2026-05-13T14:42:02Z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0x0101002879E2B719421347B27AB3E7D8D26273</vt:lpwstr>
  </property>
  <property fmtid="{D5CDD505-2E9C-101B-9397-08002B2CF9AE}" pid="3" name="ComplianceAssetId">
    <vt:lpwstr/>
  </property>
  <property fmtid="{D5CDD505-2E9C-101B-9397-08002B2CF9AE}" pid="4" name="_ExtendedDescription">
    <vt:lpwstr/>
  </property>
  <property fmtid="{D5CDD505-2E9C-101B-9397-08002B2CF9AE}" pid="5" name="_activity">
    <vt:lpwstr>{"FileActivityType":"9","FileActivityTimeStamp":"2024-02-22T13:25:56.820Z","FileActivityUsersOnPage":[{"DisplayName":"Kelly-Ann Smith","Id":"kelly-ann.smith@vikingacademytrust.com"},{"DisplayName":"Ramsgate Teachers Members","Id":"f910686a-604a-441d-8980-f85ee77e1fb8"},{"DisplayName":"Ramsgate TA Members","Id":"816a2366-d243-4206-907a-e6b9d096a7ad"}],"FileActivityNavigationId":null}</vt:lpwstr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