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57CEE-0E38-40B8-AABF-85B1B058036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D1121-D77E-483E-83BC-FB6F04F21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2681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57CEE-0E38-40B8-AABF-85B1B058036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D1121-D77E-483E-83BC-FB6F04F21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844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57CEE-0E38-40B8-AABF-85B1B058036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D1121-D77E-483E-83BC-FB6F04F21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019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57CEE-0E38-40B8-AABF-85B1B058036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D1121-D77E-483E-83BC-FB6F04F21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463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57CEE-0E38-40B8-AABF-85B1B058036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D1121-D77E-483E-83BC-FB6F04F21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560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57CEE-0E38-40B8-AABF-85B1B058036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D1121-D77E-483E-83BC-FB6F04F21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317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57CEE-0E38-40B8-AABF-85B1B058036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D1121-D77E-483E-83BC-FB6F04F21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257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57CEE-0E38-40B8-AABF-85B1B058036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D1121-D77E-483E-83BC-FB6F04F21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077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57CEE-0E38-40B8-AABF-85B1B058036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D1121-D77E-483E-83BC-FB6F04F21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274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57CEE-0E38-40B8-AABF-85B1B058036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D1121-D77E-483E-83BC-FB6F04F21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1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57CEE-0E38-40B8-AABF-85B1B058036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D1121-D77E-483E-83BC-FB6F04F21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716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AED2CAF4-6D5D-4137-A3EA-E762E7112AF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251" y="6700839"/>
            <a:ext cx="778933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999" y="549276"/>
            <a:ext cx="10909300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1350" y="2014537"/>
            <a:ext cx="10909300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27619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57CEE-0E38-40B8-AABF-85B1B058036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7D1121-D77E-483E-83BC-FB6F04F21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466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56CDE11-3A51-4875-9186-EE4F3C8D0376}"/>
              </a:ext>
            </a:extLst>
          </p:cNvPr>
          <p:cNvSpPr/>
          <p:nvPr/>
        </p:nvSpPr>
        <p:spPr>
          <a:xfrm>
            <a:off x="1524000" y="655639"/>
            <a:ext cx="9144000" cy="1112837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8195" name="Title 7">
            <a:extLst>
              <a:ext uri="{FF2B5EF4-FFF2-40B4-BE49-F238E27FC236}">
                <a16:creationId xmlns:a16="http://schemas.microsoft.com/office/drawing/2014/main" id="{08F0A4ED-D80F-4EE4-B941-4BAACE143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582613"/>
            <a:ext cx="7886700" cy="1325562"/>
          </a:xfrm>
        </p:spPr>
        <p:txBody>
          <a:bodyPr vert="horz" lIns="0" tIns="0" rIns="0" bIns="0" rtlCol="0" anchor="ctr">
            <a:normAutofit fontScale="90000"/>
          </a:bodyPr>
          <a:lstStyle/>
          <a:p>
            <a:pPr eaLnBrk="1" hangingPunct="1"/>
            <a:r>
              <a:rPr lang="en-GB" altLang="en-US" sz="5400" dirty="0" smtClean="0"/>
              <a:t/>
            </a:r>
            <a:br>
              <a:rPr lang="en-GB" altLang="en-US" sz="5400" dirty="0" smtClean="0"/>
            </a:br>
            <a:r>
              <a:rPr lang="en-GB" altLang="en-US" sz="5400" dirty="0"/>
              <a:t/>
            </a:r>
            <a:br>
              <a:rPr lang="en-GB" altLang="en-US" sz="5400" dirty="0"/>
            </a:br>
            <a:r>
              <a:rPr lang="en-GB" altLang="en-US" sz="5400" dirty="0" smtClean="0"/>
              <a:t/>
            </a:r>
            <a:br>
              <a:rPr lang="en-GB" altLang="en-US" sz="5400" dirty="0" smtClean="0"/>
            </a:br>
            <a:r>
              <a:rPr lang="en-GB" altLang="en-US" sz="5400" dirty="0"/>
              <a:t/>
            </a:r>
            <a:br>
              <a:rPr lang="en-GB" altLang="en-US" sz="5400" dirty="0"/>
            </a:br>
            <a:r>
              <a:rPr lang="en-GB" altLang="en-US" sz="5400" dirty="0" smtClean="0"/>
              <a:t/>
            </a:r>
            <a:br>
              <a:rPr lang="en-GB" altLang="en-US" sz="5400" dirty="0" smtClean="0"/>
            </a:br>
            <a:r>
              <a:rPr lang="en-GB" altLang="en-US" sz="5400" dirty="0" smtClean="0"/>
              <a:t>I am learning to make multiplication stories using arrays. </a:t>
            </a:r>
            <a:br>
              <a:rPr lang="en-GB" altLang="en-US" sz="5400" dirty="0" smtClean="0"/>
            </a:br>
            <a:r>
              <a:rPr lang="en-GB" altLang="en-US" sz="5400" dirty="0"/>
              <a:t/>
            </a:r>
            <a:br>
              <a:rPr lang="en-GB" altLang="en-US" sz="5400" dirty="0"/>
            </a:br>
            <a:endParaRPr lang="en-GB" altLang="en-US" sz="5400" dirty="0"/>
          </a:p>
        </p:txBody>
      </p:sp>
    </p:spTree>
    <p:extLst>
      <p:ext uri="{BB962C8B-B14F-4D97-AF65-F5344CB8AC3E}">
        <p14:creationId xmlns:p14="http://schemas.microsoft.com/office/powerpoint/2010/main" val="3009621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itle 5">
            <a:extLst>
              <a:ext uri="{FF2B5EF4-FFF2-40B4-BE49-F238E27FC236}">
                <a16:creationId xmlns:a16="http://schemas.microsoft.com/office/drawing/2014/main" id="{E9F38541-2380-45DD-BF60-56C38B5C0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630239"/>
            <a:ext cx="8220075" cy="87312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altLang="en-US" sz="3600" dirty="0"/>
              <a:t>Let’s Pretend!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CA213B0-01E7-406B-AFE7-738B1C2E46E7}"/>
              </a:ext>
            </a:extLst>
          </p:cNvPr>
          <p:cNvSpPr/>
          <p:nvPr/>
        </p:nvSpPr>
        <p:spPr>
          <a:xfrm>
            <a:off x="2279650" y="1358901"/>
            <a:ext cx="7632700" cy="4733925"/>
          </a:xfrm>
          <a:prstGeom prst="roundRect">
            <a:avLst>
              <a:gd name="adj" fmla="val 3789"/>
            </a:avLst>
          </a:prstGeom>
          <a:solidFill>
            <a:srgbClr val="67BEF1"/>
          </a:solidFill>
          <a:ln>
            <a:solidFill>
              <a:srgbClr val="67BE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7412" name="Picture 5">
            <a:extLst>
              <a:ext uri="{FF2B5EF4-FFF2-40B4-BE49-F238E27FC236}">
                <a16:creationId xmlns:a16="http://schemas.microsoft.com/office/drawing/2014/main" id="{70AAB65B-6E09-465F-8A56-BB94D1D68E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75"/>
          <a:stretch>
            <a:fillRect/>
          </a:stretch>
        </p:blipFill>
        <p:spPr bwMode="auto">
          <a:xfrm>
            <a:off x="8002589" y="1428750"/>
            <a:ext cx="1793875" cy="497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ular Callout 6">
            <a:extLst>
              <a:ext uri="{FF2B5EF4-FFF2-40B4-BE49-F238E27FC236}">
                <a16:creationId xmlns:a16="http://schemas.microsoft.com/office/drawing/2014/main" id="{28F58B58-B3DB-4992-B302-30FA6609C440}"/>
              </a:ext>
            </a:extLst>
          </p:cNvPr>
          <p:cNvSpPr/>
          <p:nvPr/>
        </p:nvSpPr>
        <p:spPr>
          <a:xfrm>
            <a:off x="2544764" y="1614489"/>
            <a:ext cx="5457825" cy="725487"/>
          </a:xfrm>
          <a:prstGeom prst="wedgeRoundRectCallout">
            <a:avLst>
              <a:gd name="adj1" fmla="val 52086"/>
              <a:gd name="adj2" fmla="val 22727"/>
              <a:gd name="adj3" fmla="val 1666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The great thing about arrays is that they can be anything we want them to be! 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A04A54BA-8881-4619-8A0E-0D563B50C0FC}"/>
              </a:ext>
            </a:extLst>
          </p:cNvPr>
          <p:cNvGrpSpPr>
            <a:grpSpLocks/>
          </p:cNvGrpSpPr>
          <p:nvPr/>
        </p:nvGrpSpPr>
        <p:grpSpPr bwMode="auto">
          <a:xfrm>
            <a:off x="2544764" y="2495550"/>
            <a:ext cx="5341937" cy="1030288"/>
            <a:chOff x="1021492" y="2496065"/>
            <a:chExt cx="5341229" cy="1029730"/>
          </a:xfrm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999D70EA-B3BE-41E1-A653-00C2CDF44A21}"/>
                </a:ext>
              </a:extLst>
            </p:cNvPr>
            <p:cNvSpPr/>
            <p:nvPr/>
          </p:nvSpPr>
          <p:spPr>
            <a:xfrm>
              <a:off x="1021492" y="2496065"/>
              <a:ext cx="5341229" cy="102973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grpSp>
          <p:nvGrpSpPr>
            <p:cNvPr id="17423" name="Group 22">
              <a:extLst>
                <a:ext uri="{FF2B5EF4-FFF2-40B4-BE49-F238E27FC236}">
                  <a16:creationId xmlns:a16="http://schemas.microsoft.com/office/drawing/2014/main" id="{4A6B34CD-E58C-4E77-A34C-0294F8C08E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48159" y="2648374"/>
              <a:ext cx="4887894" cy="725112"/>
              <a:chOff x="1186250" y="2605773"/>
              <a:chExt cx="5033901" cy="746772"/>
            </a:xfrm>
          </p:grpSpPr>
          <p:grpSp>
            <p:nvGrpSpPr>
              <p:cNvPr id="17424" name="Group 21">
                <a:extLst>
                  <a:ext uri="{FF2B5EF4-FFF2-40B4-BE49-F238E27FC236}">
                    <a16:creationId xmlns:a16="http://schemas.microsoft.com/office/drawing/2014/main" id="{D644B096-E0AD-428F-B687-0BC3A51D44C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86250" y="2605773"/>
                <a:ext cx="5033901" cy="314390"/>
                <a:chOff x="1186250" y="2605773"/>
                <a:chExt cx="5033901" cy="314390"/>
              </a:xfrm>
            </p:grpSpPr>
            <p:sp>
              <p:nvSpPr>
                <p:cNvPr id="9" name="Oval 8">
                  <a:extLst>
                    <a:ext uri="{FF2B5EF4-FFF2-40B4-BE49-F238E27FC236}">
                      <a16:creationId xmlns:a16="http://schemas.microsoft.com/office/drawing/2014/main" id="{12F00339-D2C7-4644-BB39-BC4796998F41}"/>
                    </a:ext>
                  </a:extLst>
                </p:cNvPr>
                <p:cNvSpPr/>
                <p:nvPr/>
              </p:nvSpPr>
              <p:spPr>
                <a:xfrm>
                  <a:off x="1186574" y="2627024"/>
                  <a:ext cx="284438" cy="285955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3" name="Oval 12">
                  <a:extLst>
                    <a:ext uri="{FF2B5EF4-FFF2-40B4-BE49-F238E27FC236}">
                      <a16:creationId xmlns:a16="http://schemas.microsoft.com/office/drawing/2014/main" id="{B8249665-92F9-411D-8150-E9E5428E73B7}"/>
                    </a:ext>
                  </a:extLst>
                </p:cNvPr>
                <p:cNvSpPr/>
                <p:nvPr/>
              </p:nvSpPr>
              <p:spPr>
                <a:xfrm>
                  <a:off x="1711315" y="2627024"/>
                  <a:ext cx="286073" cy="285955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4" name="Oval 13">
                  <a:extLst>
                    <a:ext uri="{FF2B5EF4-FFF2-40B4-BE49-F238E27FC236}">
                      <a16:creationId xmlns:a16="http://schemas.microsoft.com/office/drawing/2014/main" id="{825DE8F3-3BD6-4E4B-947B-3B7480E18033}"/>
                    </a:ext>
                  </a:extLst>
                </p:cNvPr>
                <p:cNvSpPr/>
                <p:nvPr/>
              </p:nvSpPr>
              <p:spPr>
                <a:xfrm>
                  <a:off x="2236054" y="2635194"/>
                  <a:ext cx="286074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5" name="Oval 14">
                  <a:extLst>
                    <a:ext uri="{FF2B5EF4-FFF2-40B4-BE49-F238E27FC236}">
                      <a16:creationId xmlns:a16="http://schemas.microsoft.com/office/drawing/2014/main" id="{B3A8B555-C4BD-468D-8D4F-18DA0E48FF86}"/>
                    </a:ext>
                  </a:extLst>
                </p:cNvPr>
                <p:cNvSpPr/>
                <p:nvPr/>
              </p:nvSpPr>
              <p:spPr>
                <a:xfrm>
                  <a:off x="2767333" y="2631926"/>
                  <a:ext cx="284438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6" name="Oval 15">
                  <a:extLst>
                    <a:ext uri="{FF2B5EF4-FFF2-40B4-BE49-F238E27FC236}">
                      <a16:creationId xmlns:a16="http://schemas.microsoft.com/office/drawing/2014/main" id="{C66409BE-0217-48C8-9227-C4D19E4153B3}"/>
                    </a:ext>
                  </a:extLst>
                </p:cNvPr>
                <p:cNvSpPr/>
                <p:nvPr/>
              </p:nvSpPr>
              <p:spPr>
                <a:xfrm>
                  <a:off x="3296977" y="2623756"/>
                  <a:ext cx="286073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7" name="Oval 16">
                  <a:extLst>
                    <a:ext uri="{FF2B5EF4-FFF2-40B4-BE49-F238E27FC236}">
                      <a16:creationId xmlns:a16="http://schemas.microsoft.com/office/drawing/2014/main" id="{4F30189A-9021-43BA-98B2-ABBD470A24E7}"/>
                    </a:ext>
                  </a:extLst>
                </p:cNvPr>
                <p:cNvSpPr/>
                <p:nvPr/>
              </p:nvSpPr>
              <p:spPr>
                <a:xfrm>
                  <a:off x="3823352" y="2610684"/>
                  <a:ext cx="286073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8" name="Oval 17">
                  <a:extLst>
                    <a:ext uri="{FF2B5EF4-FFF2-40B4-BE49-F238E27FC236}">
                      <a16:creationId xmlns:a16="http://schemas.microsoft.com/office/drawing/2014/main" id="{624F0C91-8D8B-4F3A-A10B-4430A0D97AF2}"/>
                    </a:ext>
                  </a:extLst>
                </p:cNvPr>
                <p:cNvSpPr/>
                <p:nvPr/>
              </p:nvSpPr>
              <p:spPr>
                <a:xfrm>
                  <a:off x="4349727" y="2610684"/>
                  <a:ext cx="284438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9" name="Oval 18">
                  <a:extLst>
                    <a:ext uri="{FF2B5EF4-FFF2-40B4-BE49-F238E27FC236}">
                      <a16:creationId xmlns:a16="http://schemas.microsoft.com/office/drawing/2014/main" id="{8D79C491-56A6-42E5-80B4-F028DA653108}"/>
                    </a:ext>
                  </a:extLst>
                </p:cNvPr>
                <p:cNvSpPr/>
                <p:nvPr/>
              </p:nvSpPr>
              <p:spPr>
                <a:xfrm>
                  <a:off x="4874466" y="2617220"/>
                  <a:ext cx="284438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20" name="Oval 19">
                  <a:extLst>
                    <a:ext uri="{FF2B5EF4-FFF2-40B4-BE49-F238E27FC236}">
                      <a16:creationId xmlns:a16="http://schemas.microsoft.com/office/drawing/2014/main" id="{2908D853-9C8F-492E-9EDD-6EB42609DE49}"/>
                    </a:ext>
                  </a:extLst>
                </p:cNvPr>
                <p:cNvSpPr/>
                <p:nvPr/>
              </p:nvSpPr>
              <p:spPr>
                <a:xfrm>
                  <a:off x="5404110" y="2613952"/>
                  <a:ext cx="286074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21" name="Oval 20">
                  <a:extLst>
                    <a:ext uri="{FF2B5EF4-FFF2-40B4-BE49-F238E27FC236}">
                      <a16:creationId xmlns:a16="http://schemas.microsoft.com/office/drawing/2014/main" id="{C28E4525-20D5-4119-921B-9ED9B72B8B5B}"/>
                    </a:ext>
                  </a:extLst>
                </p:cNvPr>
                <p:cNvSpPr/>
                <p:nvPr/>
              </p:nvSpPr>
              <p:spPr>
                <a:xfrm>
                  <a:off x="5935389" y="2605781"/>
                  <a:ext cx="284438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</p:grpSp>
          <p:grpSp>
            <p:nvGrpSpPr>
              <p:cNvPr id="17425" name="Group 23">
                <a:extLst>
                  <a:ext uri="{FF2B5EF4-FFF2-40B4-BE49-F238E27FC236}">
                    <a16:creationId xmlns:a16="http://schemas.microsoft.com/office/drawing/2014/main" id="{53684721-BD5A-4F7E-BC08-E4F6BA0A7F9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86250" y="3038155"/>
                <a:ext cx="5033901" cy="314390"/>
                <a:chOff x="1186250" y="2605773"/>
                <a:chExt cx="5033901" cy="314390"/>
              </a:xfrm>
            </p:grpSpPr>
            <p:sp>
              <p:nvSpPr>
                <p:cNvPr id="25" name="Oval 24">
                  <a:extLst>
                    <a:ext uri="{FF2B5EF4-FFF2-40B4-BE49-F238E27FC236}">
                      <a16:creationId xmlns:a16="http://schemas.microsoft.com/office/drawing/2014/main" id="{E9F1D093-F441-4290-B51A-D0FB63DB53C0}"/>
                    </a:ext>
                  </a:extLst>
                </p:cNvPr>
                <p:cNvSpPr/>
                <p:nvPr/>
              </p:nvSpPr>
              <p:spPr>
                <a:xfrm>
                  <a:off x="1186574" y="2627661"/>
                  <a:ext cx="284438" cy="285956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26" name="Oval 25">
                  <a:extLst>
                    <a:ext uri="{FF2B5EF4-FFF2-40B4-BE49-F238E27FC236}">
                      <a16:creationId xmlns:a16="http://schemas.microsoft.com/office/drawing/2014/main" id="{AA9CB939-E27B-4C9A-A514-50E3549870DE}"/>
                    </a:ext>
                  </a:extLst>
                </p:cNvPr>
                <p:cNvSpPr/>
                <p:nvPr/>
              </p:nvSpPr>
              <p:spPr>
                <a:xfrm>
                  <a:off x="1711315" y="2627661"/>
                  <a:ext cx="286073" cy="285956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27" name="Oval 26">
                  <a:extLst>
                    <a:ext uri="{FF2B5EF4-FFF2-40B4-BE49-F238E27FC236}">
                      <a16:creationId xmlns:a16="http://schemas.microsoft.com/office/drawing/2014/main" id="{DF124448-5C21-4BA9-ABCB-AB9600C837C4}"/>
                    </a:ext>
                  </a:extLst>
                </p:cNvPr>
                <p:cNvSpPr/>
                <p:nvPr/>
              </p:nvSpPr>
              <p:spPr>
                <a:xfrm>
                  <a:off x="2236054" y="2635832"/>
                  <a:ext cx="286074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id="{8DF48CA9-E765-4D64-8067-21823D57A8BD}"/>
                    </a:ext>
                  </a:extLst>
                </p:cNvPr>
                <p:cNvSpPr/>
                <p:nvPr/>
              </p:nvSpPr>
              <p:spPr>
                <a:xfrm>
                  <a:off x="2767333" y="2632564"/>
                  <a:ext cx="284438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29" name="Oval 28">
                  <a:extLst>
                    <a:ext uri="{FF2B5EF4-FFF2-40B4-BE49-F238E27FC236}">
                      <a16:creationId xmlns:a16="http://schemas.microsoft.com/office/drawing/2014/main" id="{D439586C-ED3C-4A0F-9036-2A83D2EEC9A4}"/>
                    </a:ext>
                  </a:extLst>
                </p:cNvPr>
                <p:cNvSpPr/>
                <p:nvPr/>
              </p:nvSpPr>
              <p:spPr>
                <a:xfrm>
                  <a:off x="3296977" y="2624393"/>
                  <a:ext cx="286073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30" name="Oval 29">
                  <a:extLst>
                    <a:ext uri="{FF2B5EF4-FFF2-40B4-BE49-F238E27FC236}">
                      <a16:creationId xmlns:a16="http://schemas.microsoft.com/office/drawing/2014/main" id="{B572F6F2-FE40-472F-9736-A94DB560EFDE}"/>
                    </a:ext>
                  </a:extLst>
                </p:cNvPr>
                <p:cNvSpPr/>
                <p:nvPr/>
              </p:nvSpPr>
              <p:spPr>
                <a:xfrm>
                  <a:off x="3823352" y="2611321"/>
                  <a:ext cx="286073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31" name="Oval 30">
                  <a:extLst>
                    <a:ext uri="{FF2B5EF4-FFF2-40B4-BE49-F238E27FC236}">
                      <a16:creationId xmlns:a16="http://schemas.microsoft.com/office/drawing/2014/main" id="{33CFC694-1E53-4BD6-9C5A-69D082C449E0}"/>
                    </a:ext>
                  </a:extLst>
                </p:cNvPr>
                <p:cNvSpPr/>
                <p:nvPr/>
              </p:nvSpPr>
              <p:spPr>
                <a:xfrm>
                  <a:off x="4349727" y="2611321"/>
                  <a:ext cx="284438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32" name="Oval 31">
                  <a:extLst>
                    <a:ext uri="{FF2B5EF4-FFF2-40B4-BE49-F238E27FC236}">
                      <a16:creationId xmlns:a16="http://schemas.microsoft.com/office/drawing/2014/main" id="{9D9B583F-5E43-44CD-B704-6A3BDC719945}"/>
                    </a:ext>
                  </a:extLst>
                </p:cNvPr>
                <p:cNvSpPr/>
                <p:nvPr/>
              </p:nvSpPr>
              <p:spPr>
                <a:xfrm>
                  <a:off x="4874466" y="2617857"/>
                  <a:ext cx="284438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33" name="Oval 32">
                  <a:extLst>
                    <a:ext uri="{FF2B5EF4-FFF2-40B4-BE49-F238E27FC236}">
                      <a16:creationId xmlns:a16="http://schemas.microsoft.com/office/drawing/2014/main" id="{E22A8438-21CF-40C9-8491-E3AAB1DFCDCF}"/>
                    </a:ext>
                  </a:extLst>
                </p:cNvPr>
                <p:cNvSpPr/>
                <p:nvPr/>
              </p:nvSpPr>
              <p:spPr>
                <a:xfrm>
                  <a:off x="5404110" y="2614589"/>
                  <a:ext cx="286074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34" name="Oval 33">
                  <a:extLst>
                    <a:ext uri="{FF2B5EF4-FFF2-40B4-BE49-F238E27FC236}">
                      <a16:creationId xmlns:a16="http://schemas.microsoft.com/office/drawing/2014/main" id="{88866BB6-DCC9-43E8-91CA-81C38F9922D5}"/>
                    </a:ext>
                  </a:extLst>
                </p:cNvPr>
                <p:cNvSpPr/>
                <p:nvPr/>
              </p:nvSpPr>
              <p:spPr>
                <a:xfrm>
                  <a:off x="5935389" y="2606419"/>
                  <a:ext cx="284438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</p:grpSp>
        </p:grp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4EFA10F1-F894-45B5-8B5F-D5064405CDCF}"/>
              </a:ext>
            </a:extLst>
          </p:cNvPr>
          <p:cNvGrpSpPr>
            <a:grpSpLocks/>
          </p:cNvGrpSpPr>
          <p:nvPr/>
        </p:nvGrpSpPr>
        <p:grpSpPr bwMode="auto">
          <a:xfrm>
            <a:off x="2544764" y="3686175"/>
            <a:ext cx="5341937" cy="1397000"/>
            <a:chOff x="1021491" y="3686432"/>
            <a:chExt cx="5341229" cy="1396314"/>
          </a:xfrm>
        </p:grpSpPr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FA80A328-942A-459F-B9E9-8210B6524984}"/>
                </a:ext>
              </a:extLst>
            </p:cNvPr>
            <p:cNvSpPr/>
            <p:nvPr/>
          </p:nvSpPr>
          <p:spPr>
            <a:xfrm>
              <a:off x="1021491" y="3686432"/>
              <a:ext cx="5341229" cy="1396314"/>
            </a:xfrm>
            <a:prstGeom prst="roundRect">
              <a:avLst>
                <a:gd name="adj" fmla="val 13578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grpSp>
          <p:nvGrpSpPr>
            <p:cNvPr id="17419" name="Group 36">
              <a:extLst>
                <a:ext uri="{FF2B5EF4-FFF2-40B4-BE49-F238E27FC236}">
                  <a16:creationId xmlns:a16="http://schemas.microsoft.com/office/drawing/2014/main" id="{BAA26106-EDD5-4DBB-96DA-839F6EA3963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52252" y="3774311"/>
              <a:ext cx="4195037" cy="1208983"/>
              <a:chOff x="1652253" y="3726034"/>
              <a:chExt cx="4195037" cy="1208983"/>
            </a:xfrm>
          </p:grpSpPr>
          <p:pic>
            <p:nvPicPr>
              <p:cNvPr id="17420" name="Picture 35">
                <a:extLst>
                  <a:ext uri="{FF2B5EF4-FFF2-40B4-BE49-F238E27FC236}">
                    <a16:creationId xmlns:a16="http://schemas.microsoft.com/office/drawing/2014/main" id="{F70F22AB-7245-4CE5-992E-219C8772D3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52253" y="3726034"/>
                <a:ext cx="1964598" cy="12089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21" name="Picture 37">
                <a:extLst>
                  <a:ext uri="{FF2B5EF4-FFF2-40B4-BE49-F238E27FC236}">
                    <a16:creationId xmlns:a16="http://schemas.microsoft.com/office/drawing/2014/main" id="{E2AA7AB2-DF78-428F-8A6D-C2919E3714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82692" y="3726034"/>
                <a:ext cx="1964598" cy="12089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1662D083-7B84-45AE-920F-53FE8103CFB3}"/>
              </a:ext>
            </a:extLst>
          </p:cNvPr>
          <p:cNvSpPr/>
          <p:nvPr/>
        </p:nvSpPr>
        <p:spPr>
          <a:xfrm>
            <a:off x="2544764" y="5243513"/>
            <a:ext cx="5341937" cy="671512"/>
          </a:xfrm>
          <a:prstGeom prst="roundRect">
            <a:avLst>
              <a:gd name="adj" fmla="val 2016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000" dirty="0">
                <a:solidFill>
                  <a:schemeClr val="tx1"/>
                </a:solidFill>
                <a:latin typeface="Twinkl" pitchFamily="2" charset="0"/>
              </a:rPr>
              <a:t>10 + 10 = 20</a:t>
            </a:r>
          </a:p>
        </p:txBody>
      </p:sp>
    </p:spTree>
    <p:extLst>
      <p:ext uri="{BB962C8B-B14F-4D97-AF65-F5344CB8AC3E}">
        <p14:creationId xmlns:p14="http://schemas.microsoft.com/office/powerpoint/2010/main" val="2192946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itle 5">
            <a:extLst>
              <a:ext uri="{FF2B5EF4-FFF2-40B4-BE49-F238E27FC236}">
                <a16:creationId xmlns:a16="http://schemas.microsoft.com/office/drawing/2014/main" id="{E3C714D7-91F5-41B7-99D3-4F3DA4917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4717" y="3995862"/>
            <a:ext cx="8220075" cy="849311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 smtClean="0"/>
              <a:t>Let’s Pretend!</a:t>
            </a:r>
            <a:br>
              <a:rPr lang="en-GB" altLang="en-US" sz="3600" dirty="0" smtClean="0"/>
            </a:br>
            <a:r>
              <a:rPr lang="en-GB" altLang="en-US" sz="3600" dirty="0" smtClean="0"/>
              <a:t/>
            </a:r>
            <a:br>
              <a:rPr lang="en-GB" altLang="en-US" sz="3600" dirty="0" smtClean="0"/>
            </a:br>
            <a:r>
              <a:rPr lang="en-GB" altLang="en-US" sz="3600" dirty="0" smtClean="0"/>
              <a:t/>
            </a:r>
            <a:br>
              <a:rPr lang="en-GB" altLang="en-US" sz="3600" dirty="0" smtClean="0"/>
            </a:br>
            <a:r>
              <a:rPr lang="en-GB" altLang="en-US" sz="3600" dirty="0" smtClean="0"/>
              <a:t/>
            </a:r>
            <a:br>
              <a:rPr lang="en-GB" altLang="en-US" sz="3600" dirty="0" smtClean="0"/>
            </a:br>
            <a:r>
              <a:rPr lang="en-GB" altLang="en-US" sz="3600" dirty="0"/>
              <a:t/>
            </a:r>
            <a:br>
              <a:rPr lang="en-GB" altLang="en-US" sz="3600" dirty="0"/>
            </a:br>
            <a:r>
              <a:rPr lang="en-GB" altLang="en-US" sz="3600" dirty="0" smtClean="0"/>
              <a:t/>
            </a:r>
            <a:br>
              <a:rPr lang="en-GB" altLang="en-US" sz="3600" dirty="0" smtClean="0"/>
            </a:br>
            <a:r>
              <a:rPr lang="en-GB" altLang="en-US" sz="3600" dirty="0"/>
              <a:t/>
            </a:r>
            <a:br>
              <a:rPr lang="en-GB" altLang="en-US" sz="3600" dirty="0"/>
            </a:br>
            <a:r>
              <a:rPr lang="en-GB" altLang="en-US" sz="3600" dirty="0" smtClean="0"/>
              <a:t/>
            </a:r>
            <a:br>
              <a:rPr lang="en-GB" altLang="en-US" sz="3600" dirty="0" smtClean="0"/>
            </a:br>
            <a:r>
              <a:rPr lang="en-GB" altLang="en-US" sz="3600" dirty="0"/>
              <a:t/>
            </a:r>
            <a:br>
              <a:rPr lang="en-GB" altLang="en-US" sz="3600" dirty="0"/>
            </a:br>
            <a:r>
              <a:rPr lang="en-GB" altLang="en-US" sz="3600" dirty="0" smtClean="0"/>
              <a:t/>
            </a:r>
            <a:br>
              <a:rPr lang="en-GB" altLang="en-US" sz="3600" dirty="0" smtClean="0"/>
            </a:br>
            <a:r>
              <a:rPr lang="en-GB" altLang="en-US" sz="3600" dirty="0" smtClean="0"/>
              <a:t>E.g. there are three rows of 5 digestive biscuits. How many biscuits are there all together</a:t>
            </a:r>
            <a:r>
              <a:rPr lang="en-GB" altLang="en-US" sz="3600" dirty="0" smtClean="0"/>
              <a:t>?</a:t>
            </a:r>
            <a:br>
              <a:rPr lang="en-GB" altLang="en-US" sz="3600" dirty="0" smtClean="0"/>
            </a:br>
            <a:r>
              <a:rPr lang="en-GB" altLang="en-US" sz="3600" smtClean="0"/>
              <a:t>(3 x 5 = )</a:t>
            </a:r>
            <a:r>
              <a:rPr lang="en-GB" altLang="en-US" sz="3600" dirty="0" smtClean="0"/>
              <a:t/>
            </a:r>
            <a:br>
              <a:rPr lang="en-GB" altLang="en-US" sz="3600" dirty="0" smtClean="0"/>
            </a:br>
            <a:r>
              <a:rPr lang="en-GB" altLang="en-US" sz="3600" dirty="0" smtClean="0"/>
              <a:t/>
            </a:r>
            <a:br>
              <a:rPr lang="en-GB" altLang="en-US" sz="3600" dirty="0" smtClean="0"/>
            </a:br>
            <a:r>
              <a:rPr lang="en-GB" altLang="en-US" sz="3600" dirty="0"/>
              <a:t/>
            </a:r>
            <a:br>
              <a:rPr lang="en-GB" altLang="en-US" sz="3600" dirty="0"/>
            </a:br>
            <a:r>
              <a:rPr lang="en-GB" altLang="en-US" sz="3600" dirty="0" smtClean="0"/>
              <a:t/>
            </a:r>
            <a:br>
              <a:rPr lang="en-GB" altLang="en-US" sz="3600" dirty="0" smtClean="0"/>
            </a:br>
            <a:r>
              <a:rPr lang="en-GB" altLang="en-US" sz="3600" dirty="0" smtClean="0"/>
              <a:t/>
            </a:r>
            <a:br>
              <a:rPr lang="en-GB" altLang="en-US" sz="3600" dirty="0" smtClean="0"/>
            </a:br>
            <a:r>
              <a:rPr lang="en-GB" altLang="en-US" sz="3600" dirty="0"/>
              <a:t/>
            </a:r>
            <a:br>
              <a:rPr lang="en-GB" altLang="en-US" sz="3600" dirty="0"/>
            </a:br>
            <a:endParaRPr lang="en-GB" altLang="en-US" sz="3600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61FDD224-7330-4378-9272-404E4BD8E799}"/>
              </a:ext>
            </a:extLst>
          </p:cNvPr>
          <p:cNvSpPr/>
          <p:nvPr/>
        </p:nvSpPr>
        <p:spPr>
          <a:xfrm>
            <a:off x="2279650" y="1317625"/>
            <a:ext cx="7632700" cy="725488"/>
          </a:xfrm>
          <a:prstGeom prst="roundRect">
            <a:avLst/>
          </a:prstGeom>
          <a:solidFill>
            <a:srgbClr val="F94522"/>
          </a:solidFill>
          <a:ln>
            <a:solidFill>
              <a:srgbClr val="F945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Now you try! Can you make a number story about the array using the pictures for ideas? Can you write a number sentence to go with it? </a:t>
            </a:r>
          </a:p>
        </p:txBody>
      </p:sp>
      <p:grpSp>
        <p:nvGrpSpPr>
          <p:cNvPr id="26625" name="Group 26624">
            <a:extLst>
              <a:ext uri="{FF2B5EF4-FFF2-40B4-BE49-F238E27FC236}">
                <a16:creationId xmlns:a16="http://schemas.microsoft.com/office/drawing/2014/main" id="{0F6DB0B3-1E6D-42CF-A39E-02C519FCD993}"/>
              </a:ext>
            </a:extLst>
          </p:cNvPr>
          <p:cNvGrpSpPr>
            <a:grpSpLocks/>
          </p:cNvGrpSpPr>
          <p:nvPr/>
        </p:nvGrpSpPr>
        <p:grpSpPr bwMode="auto">
          <a:xfrm>
            <a:off x="2279651" y="2174875"/>
            <a:ext cx="3749675" cy="2306638"/>
            <a:chOff x="755650" y="2174789"/>
            <a:chExt cx="3750447" cy="2306595"/>
          </a:xfrm>
        </p:grpSpPr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8B0DDDA4-5A4A-4E1C-B909-B97895344CC2}"/>
                </a:ext>
              </a:extLst>
            </p:cNvPr>
            <p:cNvSpPr/>
            <p:nvPr/>
          </p:nvSpPr>
          <p:spPr>
            <a:xfrm>
              <a:off x="755650" y="2174789"/>
              <a:ext cx="3750447" cy="2306595"/>
            </a:xfrm>
            <a:prstGeom prst="roundRect">
              <a:avLst>
                <a:gd name="adj" fmla="val 4367"/>
              </a:avLst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grpSp>
          <p:nvGrpSpPr>
            <p:cNvPr id="18446" name="Group 34">
              <a:extLst>
                <a:ext uri="{FF2B5EF4-FFF2-40B4-BE49-F238E27FC236}">
                  <a16:creationId xmlns:a16="http://schemas.microsoft.com/office/drawing/2014/main" id="{B4412688-00DF-4F20-9306-479E6206CC4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80301" y="2438397"/>
              <a:ext cx="3296112" cy="1828803"/>
              <a:chOff x="988539" y="2446635"/>
              <a:chExt cx="3073401" cy="1705235"/>
            </a:xfrm>
          </p:grpSpPr>
          <p:grpSp>
            <p:nvGrpSpPr>
              <p:cNvPr id="18447" name="Group 11">
                <a:extLst>
                  <a:ext uri="{FF2B5EF4-FFF2-40B4-BE49-F238E27FC236}">
                    <a16:creationId xmlns:a16="http://schemas.microsoft.com/office/drawing/2014/main" id="{0F21B08C-11CC-4348-8106-1044112685A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8541" y="2446635"/>
                <a:ext cx="3073399" cy="428369"/>
                <a:chOff x="988541" y="2471349"/>
                <a:chExt cx="3073399" cy="428369"/>
              </a:xfrm>
            </p:grpSpPr>
            <p:sp>
              <p:nvSpPr>
                <p:cNvPr id="11" name="Oval 10">
                  <a:extLst>
                    <a:ext uri="{FF2B5EF4-FFF2-40B4-BE49-F238E27FC236}">
                      <a16:creationId xmlns:a16="http://schemas.microsoft.com/office/drawing/2014/main" id="{8DDBDD82-2FEA-4FF7-AE15-6A79284B6C75}"/>
                    </a:ext>
                  </a:extLst>
                </p:cNvPr>
                <p:cNvSpPr/>
                <p:nvPr/>
              </p:nvSpPr>
              <p:spPr>
                <a:xfrm>
                  <a:off x="987824" y="2471267"/>
                  <a:ext cx="427876" cy="42778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43" name="Oval 42">
                  <a:extLst>
                    <a:ext uri="{FF2B5EF4-FFF2-40B4-BE49-F238E27FC236}">
                      <a16:creationId xmlns:a16="http://schemas.microsoft.com/office/drawing/2014/main" id="{85F181F6-6BBF-4AFC-968A-DBE2246D275B}"/>
                    </a:ext>
                  </a:extLst>
                </p:cNvPr>
                <p:cNvSpPr/>
                <p:nvPr/>
              </p:nvSpPr>
              <p:spPr>
                <a:xfrm>
                  <a:off x="1649625" y="2471267"/>
                  <a:ext cx="427877" cy="42778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C92C77BE-BEC3-4106-BE9B-CAE016E64E3C}"/>
                    </a:ext>
                  </a:extLst>
                </p:cNvPr>
                <p:cNvSpPr/>
                <p:nvPr/>
              </p:nvSpPr>
              <p:spPr>
                <a:xfrm>
                  <a:off x="2309946" y="2471267"/>
                  <a:ext cx="429357" cy="42778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8E9175CB-7291-4BC3-8F82-65E89D0E301D}"/>
                    </a:ext>
                  </a:extLst>
                </p:cNvPr>
                <p:cNvSpPr/>
                <p:nvPr/>
              </p:nvSpPr>
              <p:spPr>
                <a:xfrm>
                  <a:off x="2971748" y="2471267"/>
                  <a:ext cx="427876" cy="42778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C9D32415-AE63-4D13-B34B-0079E8F3E8DE}"/>
                    </a:ext>
                  </a:extLst>
                </p:cNvPr>
                <p:cNvSpPr/>
                <p:nvPr/>
              </p:nvSpPr>
              <p:spPr>
                <a:xfrm>
                  <a:off x="3633549" y="2471267"/>
                  <a:ext cx="427877" cy="42778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</p:grpSp>
          <p:grpSp>
            <p:nvGrpSpPr>
              <p:cNvPr id="18448" name="Group 46">
                <a:extLst>
                  <a:ext uri="{FF2B5EF4-FFF2-40B4-BE49-F238E27FC236}">
                    <a16:creationId xmlns:a16="http://schemas.microsoft.com/office/drawing/2014/main" id="{5F535C61-CE14-45D1-9918-65D465D460B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8540" y="3085068"/>
                <a:ext cx="3073399" cy="428369"/>
                <a:chOff x="988541" y="2471349"/>
                <a:chExt cx="3073399" cy="428369"/>
              </a:xfrm>
            </p:grpSpPr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B8F72FA5-167E-4CDB-802F-86EC681051B9}"/>
                    </a:ext>
                  </a:extLst>
                </p:cNvPr>
                <p:cNvSpPr/>
                <p:nvPr/>
              </p:nvSpPr>
              <p:spPr>
                <a:xfrm>
                  <a:off x="987825" y="2470804"/>
                  <a:ext cx="427876" cy="429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49" name="Oval 48">
                  <a:extLst>
                    <a:ext uri="{FF2B5EF4-FFF2-40B4-BE49-F238E27FC236}">
                      <a16:creationId xmlns:a16="http://schemas.microsoft.com/office/drawing/2014/main" id="{48945BF6-D8F9-495C-9B2E-F6AC354EE7E6}"/>
                    </a:ext>
                  </a:extLst>
                </p:cNvPr>
                <p:cNvSpPr/>
                <p:nvPr/>
              </p:nvSpPr>
              <p:spPr>
                <a:xfrm>
                  <a:off x="1649626" y="2470804"/>
                  <a:ext cx="427877" cy="429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0" name="Oval 49">
                  <a:extLst>
                    <a:ext uri="{FF2B5EF4-FFF2-40B4-BE49-F238E27FC236}">
                      <a16:creationId xmlns:a16="http://schemas.microsoft.com/office/drawing/2014/main" id="{33E21657-C530-4BDE-9AA6-951E9184B838}"/>
                    </a:ext>
                  </a:extLst>
                </p:cNvPr>
                <p:cNvSpPr/>
                <p:nvPr/>
              </p:nvSpPr>
              <p:spPr>
                <a:xfrm>
                  <a:off x="2309947" y="2470804"/>
                  <a:ext cx="429357" cy="429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1" name="Oval 50">
                  <a:extLst>
                    <a:ext uri="{FF2B5EF4-FFF2-40B4-BE49-F238E27FC236}">
                      <a16:creationId xmlns:a16="http://schemas.microsoft.com/office/drawing/2014/main" id="{BD253C7B-1B8A-439A-98CF-E889A7217EB6}"/>
                    </a:ext>
                  </a:extLst>
                </p:cNvPr>
                <p:cNvSpPr/>
                <p:nvPr/>
              </p:nvSpPr>
              <p:spPr>
                <a:xfrm>
                  <a:off x="2971749" y="2470804"/>
                  <a:ext cx="427876" cy="429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2" name="Oval 51">
                  <a:extLst>
                    <a:ext uri="{FF2B5EF4-FFF2-40B4-BE49-F238E27FC236}">
                      <a16:creationId xmlns:a16="http://schemas.microsoft.com/office/drawing/2014/main" id="{BB41DCE6-3E93-4E2E-BC67-8121D677418B}"/>
                    </a:ext>
                  </a:extLst>
                </p:cNvPr>
                <p:cNvSpPr/>
                <p:nvPr/>
              </p:nvSpPr>
              <p:spPr>
                <a:xfrm>
                  <a:off x="3633550" y="2470804"/>
                  <a:ext cx="427877" cy="429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</p:grpSp>
          <p:grpSp>
            <p:nvGrpSpPr>
              <p:cNvPr id="18449" name="Group 52">
                <a:extLst>
                  <a:ext uri="{FF2B5EF4-FFF2-40B4-BE49-F238E27FC236}">
                    <a16:creationId xmlns:a16="http://schemas.microsoft.com/office/drawing/2014/main" id="{0126045E-DB73-4144-B04D-A30954A31B7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8539" y="3723501"/>
                <a:ext cx="3073399" cy="428369"/>
                <a:chOff x="988541" y="2471349"/>
                <a:chExt cx="3073399" cy="428369"/>
              </a:xfrm>
            </p:grpSpPr>
            <p:sp>
              <p:nvSpPr>
                <p:cNvPr id="54" name="Oval 53">
                  <a:extLst>
                    <a:ext uri="{FF2B5EF4-FFF2-40B4-BE49-F238E27FC236}">
                      <a16:creationId xmlns:a16="http://schemas.microsoft.com/office/drawing/2014/main" id="{19F73E29-B147-4A71-BCF9-B86B93507063}"/>
                    </a:ext>
                  </a:extLst>
                </p:cNvPr>
                <p:cNvSpPr/>
                <p:nvPr/>
              </p:nvSpPr>
              <p:spPr>
                <a:xfrm>
                  <a:off x="987826" y="2471822"/>
                  <a:ext cx="427876" cy="4277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5" name="Oval 54">
                  <a:extLst>
                    <a:ext uri="{FF2B5EF4-FFF2-40B4-BE49-F238E27FC236}">
                      <a16:creationId xmlns:a16="http://schemas.microsoft.com/office/drawing/2014/main" id="{590FA915-8478-4B64-9C88-27D7F8CB48E0}"/>
                    </a:ext>
                  </a:extLst>
                </p:cNvPr>
                <p:cNvSpPr/>
                <p:nvPr/>
              </p:nvSpPr>
              <p:spPr>
                <a:xfrm>
                  <a:off x="1649627" y="2471822"/>
                  <a:ext cx="427877" cy="4277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6" name="Oval 55">
                  <a:extLst>
                    <a:ext uri="{FF2B5EF4-FFF2-40B4-BE49-F238E27FC236}">
                      <a16:creationId xmlns:a16="http://schemas.microsoft.com/office/drawing/2014/main" id="{25F534CA-9662-4F40-9422-F5F234E21DEC}"/>
                    </a:ext>
                  </a:extLst>
                </p:cNvPr>
                <p:cNvSpPr/>
                <p:nvPr/>
              </p:nvSpPr>
              <p:spPr>
                <a:xfrm>
                  <a:off x="2309948" y="2471822"/>
                  <a:ext cx="429357" cy="4277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7" name="Oval 56">
                  <a:extLst>
                    <a:ext uri="{FF2B5EF4-FFF2-40B4-BE49-F238E27FC236}">
                      <a16:creationId xmlns:a16="http://schemas.microsoft.com/office/drawing/2014/main" id="{8E31E2FD-3BBC-4652-A4DF-DE83A1D0D08A}"/>
                    </a:ext>
                  </a:extLst>
                </p:cNvPr>
                <p:cNvSpPr/>
                <p:nvPr/>
              </p:nvSpPr>
              <p:spPr>
                <a:xfrm>
                  <a:off x="2971750" y="2471822"/>
                  <a:ext cx="427876" cy="4277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8" name="Oval 57">
                  <a:extLst>
                    <a:ext uri="{FF2B5EF4-FFF2-40B4-BE49-F238E27FC236}">
                      <a16:creationId xmlns:a16="http://schemas.microsoft.com/office/drawing/2014/main" id="{1E5D8507-FE85-48AA-81F9-B7B39E7CA166}"/>
                    </a:ext>
                  </a:extLst>
                </p:cNvPr>
                <p:cNvSpPr/>
                <p:nvPr/>
              </p:nvSpPr>
              <p:spPr>
                <a:xfrm>
                  <a:off x="3633551" y="2471822"/>
                  <a:ext cx="427877" cy="4277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</p:grpSp>
        </p:grpSp>
      </p:grpSp>
      <p:grpSp>
        <p:nvGrpSpPr>
          <p:cNvPr id="26626" name="Group 26625">
            <a:extLst>
              <a:ext uri="{FF2B5EF4-FFF2-40B4-BE49-F238E27FC236}">
                <a16:creationId xmlns:a16="http://schemas.microsoft.com/office/drawing/2014/main" id="{34918B01-564A-4623-85C7-105F9B3CF43F}"/>
              </a:ext>
            </a:extLst>
          </p:cNvPr>
          <p:cNvGrpSpPr>
            <a:grpSpLocks/>
          </p:cNvGrpSpPr>
          <p:nvPr/>
        </p:nvGrpSpPr>
        <p:grpSpPr bwMode="auto">
          <a:xfrm>
            <a:off x="6162676" y="2174875"/>
            <a:ext cx="3749675" cy="2306638"/>
            <a:chOff x="4637903" y="2174789"/>
            <a:chExt cx="3750447" cy="2306595"/>
          </a:xfrm>
        </p:grpSpPr>
        <p:sp>
          <p:nvSpPr>
            <p:cNvPr id="42" name="Rounded Rectangle 41">
              <a:extLst>
                <a:ext uri="{FF2B5EF4-FFF2-40B4-BE49-F238E27FC236}">
                  <a16:creationId xmlns:a16="http://schemas.microsoft.com/office/drawing/2014/main" id="{0366F93C-22A7-4ECC-A690-67ED9E1C3D57}"/>
                </a:ext>
              </a:extLst>
            </p:cNvPr>
            <p:cNvSpPr/>
            <p:nvPr/>
          </p:nvSpPr>
          <p:spPr>
            <a:xfrm>
              <a:off x="4637903" y="2174789"/>
              <a:ext cx="3750447" cy="2306595"/>
            </a:xfrm>
            <a:prstGeom prst="roundRect">
              <a:avLst>
                <a:gd name="adj" fmla="val 4367"/>
              </a:avLst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18440" name="Picture 58">
              <a:extLst>
                <a:ext uri="{FF2B5EF4-FFF2-40B4-BE49-F238E27FC236}">
                  <a16:creationId xmlns:a16="http://schemas.microsoft.com/office/drawing/2014/main" id="{29B48CDF-09D3-4B18-8A44-ED1F7D1677A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18648" y="2277069"/>
              <a:ext cx="1713470" cy="631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1" name="Picture 59">
              <a:extLst>
                <a:ext uri="{FF2B5EF4-FFF2-40B4-BE49-F238E27FC236}">
                  <a16:creationId xmlns:a16="http://schemas.microsoft.com/office/drawing/2014/main" id="{628C6B94-B331-4E9C-9707-FA184D9F77D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13126" y="3071180"/>
              <a:ext cx="933323" cy="12740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2" name="Picture 60">
              <a:extLst>
                <a:ext uri="{FF2B5EF4-FFF2-40B4-BE49-F238E27FC236}">
                  <a16:creationId xmlns:a16="http://schemas.microsoft.com/office/drawing/2014/main" id="{F82F9973-501A-44DC-8A4F-DDA76F7FE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79502" y="3040803"/>
              <a:ext cx="1640319" cy="1283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3" name="Picture 61">
              <a:extLst>
                <a:ext uri="{FF2B5EF4-FFF2-40B4-BE49-F238E27FC236}">
                  <a16:creationId xmlns:a16="http://schemas.microsoft.com/office/drawing/2014/main" id="{E18CD2E6-683A-4422-87F9-612D943E283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7149179" y="1888952"/>
              <a:ext cx="622110" cy="14179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4" name="Picture 62">
              <a:extLst>
                <a:ext uri="{FF2B5EF4-FFF2-40B4-BE49-F238E27FC236}">
                  <a16:creationId xmlns:a16="http://schemas.microsoft.com/office/drawing/2014/main" id="{E5290558-BD4F-4051-9DAA-FE57975AA3E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19445" y="3079738"/>
              <a:ext cx="581308" cy="126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32322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itle 5">
            <a:extLst>
              <a:ext uri="{FF2B5EF4-FFF2-40B4-BE49-F238E27FC236}">
                <a16:creationId xmlns:a16="http://schemas.microsoft.com/office/drawing/2014/main" id="{BACA653E-34C6-49B3-902E-9504285679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630239"/>
            <a:ext cx="8220075" cy="87312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altLang="en-US" sz="3600" dirty="0"/>
              <a:t>Let’s Pretend!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532B47B0-3679-44E0-B3D6-D0ABDE52B727}"/>
              </a:ext>
            </a:extLst>
          </p:cNvPr>
          <p:cNvSpPr/>
          <p:nvPr/>
        </p:nvSpPr>
        <p:spPr>
          <a:xfrm>
            <a:off x="2279650" y="1317626"/>
            <a:ext cx="7632700" cy="415925"/>
          </a:xfrm>
          <a:prstGeom prst="roundRect">
            <a:avLst/>
          </a:prstGeom>
          <a:solidFill>
            <a:srgbClr val="F94522"/>
          </a:solidFill>
          <a:ln>
            <a:solidFill>
              <a:srgbClr val="F945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What about now?</a:t>
            </a:r>
          </a:p>
        </p:txBody>
      </p:sp>
      <p:grpSp>
        <p:nvGrpSpPr>
          <p:cNvPr id="19460" name="Group 2">
            <a:extLst>
              <a:ext uri="{FF2B5EF4-FFF2-40B4-BE49-F238E27FC236}">
                <a16:creationId xmlns:a16="http://schemas.microsoft.com/office/drawing/2014/main" id="{29E00C5E-0F76-4C17-888A-EA0AD158FA88}"/>
              </a:ext>
            </a:extLst>
          </p:cNvPr>
          <p:cNvGrpSpPr>
            <a:grpSpLocks/>
          </p:cNvGrpSpPr>
          <p:nvPr/>
        </p:nvGrpSpPr>
        <p:grpSpPr bwMode="auto">
          <a:xfrm rot="-5400000">
            <a:off x="1557338" y="2600325"/>
            <a:ext cx="3751262" cy="2306638"/>
            <a:chOff x="755650" y="2174789"/>
            <a:chExt cx="3750447" cy="2306595"/>
          </a:xfrm>
        </p:grpSpPr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CF45CEEA-5474-444B-B0A9-7DB3573BF362}"/>
                </a:ext>
              </a:extLst>
            </p:cNvPr>
            <p:cNvSpPr/>
            <p:nvPr/>
          </p:nvSpPr>
          <p:spPr>
            <a:xfrm>
              <a:off x="755650" y="2174789"/>
              <a:ext cx="3750447" cy="2306595"/>
            </a:xfrm>
            <a:prstGeom prst="roundRect">
              <a:avLst>
                <a:gd name="adj" fmla="val 4367"/>
              </a:avLst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grpSp>
          <p:nvGrpSpPr>
            <p:cNvPr id="19469" name="Group 34">
              <a:extLst>
                <a:ext uri="{FF2B5EF4-FFF2-40B4-BE49-F238E27FC236}">
                  <a16:creationId xmlns:a16="http://schemas.microsoft.com/office/drawing/2014/main" id="{95648166-D2A4-41A3-894E-1E1D61DFA8E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80301" y="2438397"/>
              <a:ext cx="3296112" cy="1828803"/>
              <a:chOff x="988539" y="2446635"/>
              <a:chExt cx="3073401" cy="1705235"/>
            </a:xfrm>
          </p:grpSpPr>
          <p:grpSp>
            <p:nvGrpSpPr>
              <p:cNvPr id="19470" name="Group 11">
                <a:extLst>
                  <a:ext uri="{FF2B5EF4-FFF2-40B4-BE49-F238E27FC236}">
                    <a16:creationId xmlns:a16="http://schemas.microsoft.com/office/drawing/2014/main" id="{DC130A7C-627C-46C0-BE0F-C60C308C961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8541" y="2446635"/>
                <a:ext cx="3073399" cy="428369"/>
                <a:chOff x="988541" y="2471349"/>
                <a:chExt cx="3073399" cy="428369"/>
              </a:xfrm>
            </p:grpSpPr>
            <p:sp>
              <p:nvSpPr>
                <p:cNvPr id="11" name="Oval 10">
                  <a:extLst>
                    <a:ext uri="{FF2B5EF4-FFF2-40B4-BE49-F238E27FC236}">
                      <a16:creationId xmlns:a16="http://schemas.microsoft.com/office/drawing/2014/main" id="{0EE6121D-44E2-4558-9867-16707B98C0D4}"/>
                    </a:ext>
                  </a:extLst>
                </p:cNvPr>
                <p:cNvSpPr/>
                <p:nvPr/>
              </p:nvSpPr>
              <p:spPr>
                <a:xfrm>
                  <a:off x="989215" y="2471267"/>
                  <a:ext cx="427695" cy="42778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43" name="Oval 42">
                  <a:extLst>
                    <a:ext uri="{FF2B5EF4-FFF2-40B4-BE49-F238E27FC236}">
                      <a16:creationId xmlns:a16="http://schemas.microsoft.com/office/drawing/2014/main" id="{CB9EB589-8C4F-41F3-9C68-35C02C1DDB01}"/>
                    </a:ext>
                  </a:extLst>
                </p:cNvPr>
                <p:cNvSpPr/>
                <p:nvPr/>
              </p:nvSpPr>
              <p:spPr>
                <a:xfrm>
                  <a:off x="1650737" y="2471267"/>
                  <a:ext cx="427696" cy="42778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7BD31713-0197-4510-9876-6F58AA995DD9}"/>
                    </a:ext>
                  </a:extLst>
                </p:cNvPr>
                <p:cNvSpPr/>
                <p:nvPr/>
              </p:nvSpPr>
              <p:spPr>
                <a:xfrm>
                  <a:off x="2306339" y="2471267"/>
                  <a:ext cx="429175" cy="42778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7E61178E-3AD8-4AA2-8293-9ADB9247A4DF}"/>
                    </a:ext>
                  </a:extLst>
                </p:cNvPr>
                <p:cNvSpPr/>
                <p:nvPr/>
              </p:nvSpPr>
              <p:spPr>
                <a:xfrm>
                  <a:off x="2972301" y="2471267"/>
                  <a:ext cx="427695" cy="42778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C5A05B2E-0D8A-466C-B46D-C1C5960D82F0}"/>
                    </a:ext>
                  </a:extLst>
                </p:cNvPr>
                <p:cNvSpPr/>
                <p:nvPr/>
              </p:nvSpPr>
              <p:spPr>
                <a:xfrm>
                  <a:off x="3633822" y="2471267"/>
                  <a:ext cx="427696" cy="42778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</p:grpSp>
          <p:grpSp>
            <p:nvGrpSpPr>
              <p:cNvPr id="19471" name="Group 46">
                <a:extLst>
                  <a:ext uri="{FF2B5EF4-FFF2-40B4-BE49-F238E27FC236}">
                    <a16:creationId xmlns:a16="http://schemas.microsoft.com/office/drawing/2014/main" id="{F0230FB0-C560-498D-87E9-89A328F9C47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8540" y="3085068"/>
                <a:ext cx="3073399" cy="428369"/>
                <a:chOff x="988541" y="2471349"/>
                <a:chExt cx="3073399" cy="428369"/>
              </a:xfrm>
            </p:grpSpPr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6D852310-4478-421D-A9B1-33EA53480AA7}"/>
                    </a:ext>
                  </a:extLst>
                </p:cNvPr>
                <p:cNvSpPr/>
                <p:nvPr/>
              </p:nvSpPr>
              <p:spPr>
                <a:xfrm>
                  <a:off x="989216" y="2470805"/>
                  <a:ext cx="427695" cy="429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49" name="Oval 48">
                  <a:extLst>
                    <a:ext uri="{FF2B5EF4-FFF2-40B4-BE49-F238E27FC236}">
                      <a16:creationId xmlns:a16="http://schemas.microsoft.com/office/drawing/2014/main" id="{B6C81FE8-B3BB-43F4-8390-E4CC42BE32C0}"/>
                    </a:ext>
                  </a:extLst>
                </p:cNvPr>
                <p:cNvSpPr/>
                <p:nvPr/>
              </p:nvSpPr>
              <p:spPr>
                <a:xfrm>
                  <a:off x="1650738" y="2470805"/>
                  <a:ext cx="427696" cy="429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0" name="Oval 49">
                  <a:extLst>
                    <a:ext uri="{FF2B5EF4-FFF2-40B4-BE49-F238E27FC236}">
                      <a16:creationId xmlns:a16="http://schemas.microsoft.com/office/drawing/2014/main" id="{24D8918A-C8B0-4C56-8966-3F15BD2AB12D}"/>
                    </a:ext>
                  </a:extLst>
                </p:cNvPr>
                <p:cNvSpPr/>
                <p:nvPr/>
              </p:nvSpPr>
              <p:spPr>
                <a:xfrm>
                  <a:off x="2306340" y="2470805"/>
                  <a:ext cx="429175" cy="429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1" name="Oval 50">
                  <a:extLst>
                    <a:ext uri="{FF2B5EF4-FFF2-40B4-BE49-F238E27FC236}">
                      <a16:creationId xmlns:a16="http://schemas.microsoft.com/office/drawing/2014/main" id="{F8ED3DCF-4E07-4850-AB99-B87BA452D6F3}"/>
                    </a:ext>
                  </a:extLst>
                </p:cNvPr>
                <p:cNvSpPr/>
                <p:nvPr/>
              </p:nvSpPr>
              <p:spPr>
                <a:xfrm>
                  <a:off x="2972302" y="2470805"/>
                  <a:ext cx="427695" cy="429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2" name="Oval 51">
                  <a:extLst>
                    <a:ext uri="{FF2B5EF4-FFF2-40B4-BE49-F238E27FC236}">
                      <a16:creationId xmlns:a16="http://schemas.microsoft.com/office/drawing/2014/main" id="{B4B2E032-FADB-418A-9FCB-CE11F928D704}"/>
                    </a:ext>
                  </a:extLst>
                </p:cNvPr>
                <p:cNvSpPr/>
                <p:nvPr/>
              </p:nvSpPr>
              <p:spPr>
                <a:xfrm>
                  <a:off x="3633824" y="2470805"/>
                  <a:ext cx="427696" cy="429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</p:grpSp>
          <p:grpSp>
            <p:nvGrpSpPr>
              <p:cNvPr id="19472" name="Group 52">
                <a:extLst>
                  <a:ext uri="{FF2B5EF4-FFF2-40B4-BE49-F238E27FC236}">
                    <a16:creationId xmlns:a16="http://schemas.microsoft.com/office/drawing/2014/main" id="{90A0B4BC-FE81-4F7B-9C80-823B213C205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8539" y="3723501"/>
                <a:ext cx="3073399" cy="428369"/>
                <a:chOff x="988541" y="2471349"/>
                <a:chExt cx="3073399" cy="428369"/>
              </a:xfrm>
            </p:grpSpPr>
            <p:sp>
              <p:nvSpPr>
                <p:cNvPr id="54" name="Oval 53">
                  <a:extLst>
                    <a:ext uri="{FF2B5EF4-FFF2-40B4-BE49-F238E27FC236}">
                      <a16:creationId xmlns:a16="http://schemas.microsoft.com/office/drawing/2014/main" id="{51700129-15D6-44BB-8CA9-F1F67128C82D}"/>
                    </a:ext>
                  </a:extLst>
                </p:cNvPr>
                <p:cNvSpPr/>
                <p:nvPr/>
              </p:nvSpPr>
              <p:spPr>
                <a:xfrm>
                  <a:off x="989217" y="2471822"/>
                  <a:ext cx="427695" cy="4277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5" name="Oval 54">
                  <a:extLst>
                    <a:ext uri="{FF2B5EF4-FFF2-40B4-BE49-F238E27FC236}">
                      <a16:creationId xmlns:a16="http://schemas.microsoft.com/office/drawing/2014/main" id="{D95C3445-62F7-4B98-A2AC-9A1D8CBBA9BE}"/>
                    </a:ext>
                  </a:extLst>
                </p:cNvPr>
                <p:cNvSpPr/>
                <p:nvPr/>
              </p:nvSpPr>
              <p:spPr>
                <a:xfrm>
                  <a:off x="1650739" y="2471823"/>
                  <a:ext cx="427696" cy="4277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6" name="Oval 55">
                  <a:extLst>
                    <a:ext uri="{FF2B5EF4-FFF2-40B4-BE49-F238E27FC236}">
                      <a16:creationId xmlns:a16="http://schemas.microsoft.com/office/drawing/2014/main" id="{8E4FB907-FBE9-406E-BE8C-6C33C7600B96}"/>
                    </a:ext>
                  </a:extLst>
                </p:cNvPr>
                <p:cNvSpPr/>
                <p:nvPr/>
              </p:nvSpPr>
              <p:spPr>
                <a:xfrm>
                  <a:off x="2306341" y="2471822"/>
                  <a:ext cx="429175" cy="4277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7" name="Oval 56">
                  <a:extLst>
                    <a:ext uri="{FF2B5EF4-FFF2-40B4-BE49-F238E27FC236}">
                      <a16:creationId xmlns:a16="http://schemas.microsoft.com/office/drawing/2014/main" id="{C452A873-54A9-427B-8395-8E23947C325E}"/>
                    </a:ext>
                  </a:extLst>
                </p:cNvPr>
                <p:cNvSpPr/>
                <p:nvPr/>
              </p:nvSpPr>
              <p:spPr>
                <a:xfrm>
                  <a:off x="2972303" y="2471822"/>
                  <a:ext cx="427695" cy="4277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8" name="Oval 57">
                  <a:extLst>
                    <a:ext uri="{FF2B5EF4-FFF2-40B4-BE49-F238E27FC236}">
                      <a16:creationId xmlns:a16="http://schemas.microsoft.com/office/drawing/2014/main" id="{2C1EC879-A797-48DD-AA07-5F3DEAB22FED}"/>
                    </a:ext>
                  </a:extLst>
                </p:cNvPr>
                <p:cNvSpPr/>
                <p:nvPr/>
              </p:nvSpPr>
              <p:spPr>
                <a:xfrm>
                  <a:off x="3633825" y="2471823"/>
                  <a:ext cx="427696" cy="4277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</p:grpSp>
        </p:grpSp>
      </p:grp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15A27094-B993-4447-A93F-F77B5FDC8BA1}"/>
              </a:ext>
            </a:extLst>
          </p:cNvPr>
          <p:cNvSpPr/>
          <p:nvPr/>
        </p:nvSpPr>
        <p:spPr>
          <a:xfrm>
            <a:off x="4756150" y="1878013"/>
            <a:ext cx="5156200" cy="3751262"/>
          </a:xfrm>
          <a:prstGeom prst="roundRect">
            <a:avLst>
              <a:gd name="adj" fmla="val 3488"/>
            </a:avLst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9462" name="Picture 58">
            <a:extLst>
              <a:ext uri="{FF2B5EF4-FFF2-40B4-BE49-F238E27FC236}">
                <a16:creationId xmlns:a16="http://schemas.microsoft.com/office/drawing/2014/main" id="{DF06FE27-50BD-44BC-AF2D-F1E5E08B38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0950" y="2198688"/>
            <a:ext cx="2355850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59">
            <a:extLst>
              <a:ext uri="{FF2B5EF4-FFF2-40B4-BE49-F238E27FC236}">
                <a16:creationId xmlns:a16="http://schemas.microsoft.com/office/drawing/2014/main" id="{A748D04D-9F79-4351-B1E4-6ABE140FE8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125" y="3392488"/>
            <a:ext cx="1282700" cy="175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60">
            <a:extLst>
              <a:ext uri="{FF2B5EF4-FFF2-40B4-BE49-F238E27FC236}">
                <a16:creationId xmlns:a16="http://schemas.microsoft.com/office/drawing/2014/main" id="{B554B5CB-027D-40BE-862F-A2EAA72D86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425" y="3378200"/>
            <a:ext cx="2255838" cy="176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61">
            <a:extLst>
              <a:ext uri="{FF2B5EF4-FFF2-40B4-BE49-F238E27FC236}">
                <a16:creationId xmlns:a16="http://schemas.microsoft.com/office/drawing/2014/main" id="{7E776386-D326-4E15-9C8F-B2B3F7553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3188" y="2212976"/>
            <a:ext cx="1949450" cy="85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62">
            <a:extLst>
              <a:ext uri="{FF2B5EF4-FFF2-40B4-BE49-F238E27FC236}">
                <a16:creationId xmlns:a16="http://schemas.microsoft.com/office/drawing/2014/main" id="{2B101D50-2302-4E4F-90D0-32224FA178B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2538" y="3403600"/>
            <a:ext cx="80010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Talking Partners">
            <a:extLst>
              <a:ext uri="{FF2B5EF4-FFF2-40B4-BE49-F238E27FC236}">
                <a16:creationId xmlns:a16="http://schemas.microsoft.com/office/drawing/2014/main" id="{4A2CCA08-41E3-4A86-9472-FFB40FD318C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33431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727</TotalTime>
  <Words>124</Words>
  <Application>Microsoft Office PowerPoint</Application>
  <PresentationFormat>Widescreen</PresentationFormat>
  <Paragraphs>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Sassoon Infant Rg</vt:lpstr>
      <vt:lpstr>Twinkl</vt:lpstr>
      <vt:lpstr>Office Theme</vt:lpstr>
      <vt:lpstr>     I am learning to make multiplication stories using arrays.   </vt:lpstr>
      <vt:lpstr>Let’s Pretend!</vt:lpstr>
      <vt:lpstr>Let’s Pretend!          E.g. there are three rows of 5 digestive biscuits. How many biscuits are there all together? (3 x 5 = )      </vt:lpstr>
      <vt:lpstr>Let’s Pretend!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I am learning to make multiplication stories using arrays.   </dc:title>
  <dc:creator>Isla Aitken</dc:creator>
  <cp:lastModifiedBy>Isla Aitken</cp:lastModifiedBy>
  <cp:revision>4</cp:revision>
  <dcterms:created xsi:type="dcterms:W3CDTF">2020-06-24T18:06:55Z</dcterms:created>
  <dcterms:modified xsi:type="dcterms:W3CDTF">2020-06-25T06:42:44Z</dcterms:modified>
</cp:coreProperties>
</file>