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63" r:id="rId3"/>
    <p:sldId id="260" r:id="rId4"/>
    <p:sldId id="257" r:id="rId5"/>
    <p:sldId id="262" r:id="rId6"/>
    <p:sldId id="264" r:id="rId7"/>
    <p:sldId id="265" r:id="rId8"/>
    <p:sldId id="266" r:id="rId9"/>
    <p:sldId id="267" r:id="rId10"/>
    <p:sldId id="268" r:id="rId11"/>
    <p:sldId id="269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w 1588"/>
              <a:gd name="T1" fmla="*/ 0 h 1912"/>
              <a:gd name="T2" fmla="*/ 0 w 1588"/>
              <a:gd name="T3" fmla="*/ 9525 h 1912"/>
              <a:gd name="T4" fmla="*/ 0 w 1588"/>
              <a:gd name="T5" fmla="*/ 9525 h 1912"/>
              <a:gd name="T6" fmla="*/ 0 w 1588"/>
              <a:gd name="T7" fmla="*/ 95250 h 1912"/>
              <a:gd name="T8" fmla="*/ 0 w 1588"/>
              <a:gd name="T9" fmla="*/ 3035300 h 1912"/>
              <a:gd name="T10" fmla="*/ 0 w 1588"/>
              <a:gd name="T11" fmla="*/ 3035300 h 1912"/>
              <a:gd name="T12" fmla="*/ 0 w 1588"/>
              <a:gd name="T13" fmla="*/ 0 h 1912"/>
              <a:gd name="T14" fmla="*/ 0 w 1588"/>
              <a:gd name="T15" fmla="*/ 0 h 19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9D2A5EF-2685-4A5A-A17C-9090E5DA49C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E3B2A21-DA4B-4FD4-8BFF-A2576A3418FA}" type="datetimeFigureOut">
              <a:rPr lang="en-GB" altLang="en-US"/>
              <a:pPr>
                <a:defRPr/>
              </a:pPr>
              <a:t>02/06/2020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9014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A2AFE-BE42-4526-BA5E-D2F2CCD0FC6D}" type="datetimeFigureOut">
              <a:rPr lang="en-GB" altLang="en-US"/>
              <a:pPr>
                <a:defRPr/>
              </a:pPr>
              <a:t>02/06/2020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267651-C5A5-4153-B62E-FD57D11042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48407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6B4F2-8068-4404-A373-CA5A7FDAD5D0}" type="datetimeFigureOut">
              <a:rPr lang="en-GB" altLang="en-US"/>
              <a:pPr>
                <a:defRPr/>
              </a:pPr>
              <a:t>02/06/2020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F32D06-F001-4024-AC43-4875B26EC7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11063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4FA76-2D40-4EC3-9BDF-A67A458F0158}" type="datetimeFigureOut">
              <a:rPr lang="en-GB" altLang="en-US"/>
              <a:pPr>
                <a:defRPr/>
              </a:pPr>
              <a:t>02/06/2020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7908A-ED6F-4FC5-9D28-283D4F83E4B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338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26FBFB-E987-40F7-8E6D-6244BB068386}" type="datetimeFigureOut">
              <a:rPr lang="en-GB" altLang="en-US"/>
              <a:pPr>
                <a:defRPr/>
              </a:pPr>
              <a:t>02/06/2020</a:t>
            </a:fld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41B2E-42B3-45B9-9AE4-0251C073609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34522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8AC65A-ABA8-460F-B081-DD09791BFF4E}" type="datetimeFigureOut">
              <a:rPr lang="en-GB" altLang="en-US"/>
              <a:pPr>
                <a:defRPr/>
              </a:pPr>
              <a:t>02/06/2020</a:t>
            </a:fld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E933AD-24A6-4A47-91AE-0D38EACC79E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19320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6E33F-4412-4FF0-AB4B-67A58C62109F}" type="datetimeFigureOut">
              <a:rPr lang="en-GB" altLang="en-US"/>
              <a:pPr>
                <a:defRPr/>
              </a:pPr>
              <a:t>02/06/2020</a:t>
            </a:fld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EF659D-786A-497B-9ABF-834E96F79D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6646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D1864-5D45-434E-B585-AB59E255291D}" type="datetimeFigureOut">
              <a:rPr lang="en-GB" altLang="en-US"/>
              <a:pPr>
                <a:defRPr/>
              </a:pPr>
              <a:t>02/06/2020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2A85A9-BA38-4FF1-8427-D0E934B72E7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66777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FD2D61-17CE-499A-889B-C290E80AB146}" type="datetimeFigureOut">
              <a:rPr lang="en-GB" altLang="en-US"/>
              <a:pPr>
                <a:defRPr/>
              </a:pPr>
              <a:t>02/06/2020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F626A1-A72A-433E-8A67-F3DEC87F13A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33884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9DED1E-C840-492D-B1C7-77CF3826A947}" type="datetimeFigureOut">
              <a:rPr lang="en-GB" altLang="en-US"/>
              <a:pPr>
                <a:defRPr/>
              </a:pPr>
              <a:t>02/06/2020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A5565-B680-46A7-ADF8-849C1C8672D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9554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7103E-5C12-4903-8A84-A25FAD0C464D}" type="datetimeFigureOut">
              <a:rPr lang="en-GB" altLang="en-US"/>
              <a:pPr>
                <a:defRPr/>
              </a:pPr>
              <a:t>02/06/2020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F3E87-0DE0-4ADA-8746-60C8CAA4078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75243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6BCD71E-E2A6-450E-8F23-2D994DB4F430}" type="datetimeFigureOut">
              <a:rPr lang="en-GB" altLang="en-US"/>
              <a:pPr>
                <a:defRPr/>
              </a:pPr>
              <a:t>02/06/2020</a:t>
            </a:fld>
            <a:endParaRPr lang="en-GB" altLang="en-US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4A54FEF-07F1-4C2C-9ED1-C06BDA26594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7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en-US" sz="3600" dirty="0" smtClean="0">
                <a:latin typeface="Comic Sans MS" panose="030F0702030302020204" pitchFamily="66" charset="0"/>
              </a:rPr>
              <a:t>TITANIC - what are the lessons?</a:t>
            </a:r>
          </a:p>
        </p:txBody>
      </p:sp>
      <p:pic>
        <p:nvPicPr>
          <p:cNvPr id="3075" name="Picture 3" descr="Titanic%20BW.gif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66888" y="2174875"/>
            <a:ext cx="5610225" cy="3576638"/>
          </a:xfr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2900" dirty="0" smtClean="0"/>
              <a:t>Titanic’s crew saw an iceberg, but turned too late. It scraped along her hull under the water line at 11.39pm on Sunday April 14</a:t>
            </a:r>
            <a:r>
              <a:rPr lang="en-GB" altLang="en-US" sz="2900" baseline="30000" dirty="0" smtClean="0"/>
              <a:t>th</a:t>
            </a:r>
            <a:r>
              <a:rPr lang="en-GB" altLang="en-US" sz="2900" dirty="0" smtClean="0"/>
              <a:t> </a:t>
            </a:r>
          </a:p>
        </p:txBody>
      </p:sp>
      <p:pic>
        <p:nvPicPr>
          <p:cNvPr id="4099" name="Content Placeholder 6" descr="illiceberg.jpg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2514600"/>
            <a:ext cx="4038600" cy="2895600"/>
          </a:xfrm>
        </p:spPr>
      </p:pic>
      <p:pic>
        <p:nvPicPr>
          <p:cNvPr id="4100" name="Content Placeholder 8" descr="titanic-iceberg-Rehorek-592x375.jpg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800350"/>
            <a:ext cx="4038600" cy="2324100"/>
          </a:xfrm>
        </p:spPr>
      </p:pic>
      <p:sp>
        <p:nvSpPr>
          <p:cNvPr id="4101" name="TextBox 9"/>
          <p:cNvSpPr txBox="1">
            <a:spLocks noChangeArrowheads="1"/>
          </p:cNvSpPr>
          <p:nvPr/>
        </p:nvSpPr>
        <p:spPr bwMode="auto">
          <a:xfrm>
            <a:off x="323850" y="5949950"/>
            <a:ext cx="82994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600" b="1">
                <a:latin typeface="Calibri" panose="020F0502020204030204" pitchFamily="34" charset="0"/>
              </a:rPr>
              <a:t>The iron rivets popped under the pressure and the steel plates began to let in water.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altLang="en-US" sz="4000" dirty="0" smtClean="0"/>
              <a:t/>
            </a:r>
            <a:br>
              <a:rPr lang="en-GB" altLang="en-US" sz="4000" dirty="0" smtClean="0"/>
            </a:br>
            <a:endParaRPr lang="en-GB" altLang="en-US" sz="4000" dirty="0" smtClean="0"/>
          </a:p>
        </p:txBody>
      </p:sp>
      <p:pic>
        <p:nvPicPr>
          <p:cNvPr id="5123" name="Content Placeholder 12" descr="Titanic bulkheads.pn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39888" y="1905000"/>
            <a:ext cx="5864225" cy="4114800"/>
          </a:xfrm>
        </p:spPr>
      </p:pic>
      <p:sp>
        <p:nvSpPr>
          <p:cNvPr id="5124" name="TextBox 13"/>
          <p:cNvSpPr txBox="1">
            <a:spLocks noChangeArrowheads="1"/>
          </p:cNvSpPr>
          <p:nvPr/>
        </p:nvSpPr>
        <p:spPr bwMode="auto">
          <a:xfrm>
            <a:off x="827088" y="476250"/>
            <a:ext cx="7848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latin typeface="Calibri" panose="020F0502020204030204" pitchFamily="34" charset="0"/>
              </a:rPr>
              <a:t>Titanic’s designers and builders did not build the bulkheads to the top of each section so the water poured over the top of each bulkhead and she began to sink.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4"/>
          <p:cNvSpPr>
            <a:spLocks noGrp="1"/>
          </p:cNvSpPr>
          <p:nvPr>
            <p:ph type="title" idx="4294967295"/>
          </p:nvPr>
        </p:nvSpPr>
        <p:spPr>
          <a:xfrm>
            <a:off x="457200" y="620713"/>
            <a:ext cx="8229600" cy="1384300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 smtClean="0"/>
              <a:t>Because the designers did not ever think she would sink, they did not build enough life boats to take all the passengers.</a:t>
            </a:r>
          </a:p>
        </p:txBody>
      </p:sp>
      <p:pic>
        <p:nvPicPr>
          <p:cNvPr id="6147" name="Content Placeholder 7" descr="A0115-Lifeboats-on-the-Titanic_leader.jpg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738438"/>
            <a:ext cx="4038600" cy="2447925"/>
          </a:xfrm>
        </p:spPr>
      </p:pic>
      <p:pic>
        <p:nvPicPr>
          <p:cNvPr id="6148" name="Content Placeholder 8" descr="Buoyancy vests.jpg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64163" y="2184400"/>
            <a:ext cx="2736850" cy="373221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2400" dirty="0" smtClean="0"/>
              <a:t/>
            </a:r>
            <a:br>
              <a:rPr lang="en-GB" altLang="en-US" sz="2400" dirty="0" smtClean="0"/>
            </a:br>
            <a:r>
              <a:rPr lang="en-GB" altLang="en-US" sz="2400" dirty="0" smtClean="0"/>
              <a:t/>
            </a:r>
            <a:br>
              <a:rPr lang="en-GB" altLang="en-US" sz="2400" dirty="0" smtClean="0"/>
            </a:br>
            <a:r>
              <a:rPr lang="en-GB" altLang="en-US" sz="2400" dirty="0" smtClean="0"/>
              <a:t>Titanic sailed from Southampton to New York </a:t>
            </a:r>
            <a:br>
              <a:rPr lang="en-GB" altLang="en-US" sz="2400" dirty="0" smtClean="0"/>
            </a:br>
            <a:r>
              <a:rPr lang="en-GB" altLang="en-US" sz="2400" dirty="0" smtClean="0"/>
              <a:t>on Wednesday, April 10, 1912. </a:t>
            </a:r>
            <a:br>
              <a:rPr lang="en-GB" altLang="en-US" sz="2400" dirty="0" smtClean="0"/>
            </a:br>
            <a:r>
              <a:rPr lang="en-GB" altLang="en-US" sz="2400" dirty="0" smtClean="0"/>
              <a:t>It was her maiden voyage... What went wrong?</a:t>
            </a:r>
            <a:r>
              <a:rPr lang="en-GB" altLang="en-US" sz="4000" dirty="0" smtClean="0"/>
              <a:t/>
            </a:r>
            <a:br>
              <a:rPr lang="en-GB" altLang="en-US" sz="4000" dirty="0" smtClean="0"/>
            </a:br>
            <a:endParaRPr lang="en-GB" altLang="en-US" sz="4000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idx="4294967295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>
              <a:defRPr/>
            </a:pPr>
            <a:r>
              <a:rPr lang="en-GB" altLang="en-US" sz="3000" dirty="0" smtClean="0"/>
              <a:t>The pack ice was drifting further south than normal for that time of year.</a:t>
            </a:r>
          </a:p>
          <a:p>
            <a:pPr eaLnBrk="1" hangingPunct="1">
              <a:defRPr/>
            </a:pPr>
            <a:r>
              <a:rPr lang="en-GB" altLang="en-US" sz="3000" dirty="0" smtClean="0"/>
              <a:t>The telegraph office was too busy sending messages to get ice warnings from other ships.</a:t>
            </a:r>
          </a:p>
          <a:p>
            <a:pPr eaLnBrk="1" hangingPunct="1">
              <a:defRPr/>
            </a:pPr>
            <a:r>
              <a:rPr lang="en-GB" altLang="en-US" sz="3000" dirty="0" smtClean="0"/>
              <a:t>Titanic was sailing too fast.</a:t>
            </a:r>
          </a:p>
          <a:p>
            <a:pPr eaLnBrk="1" hangingPunct="1">
              <a:defRPr/>
            </a:pPr>
            <a:r>
              <a:rPr lang="en-GB" altLang="en-US" sz="3000" dirty="0" smtClean="0"/>
              <a:t>There were no binoculars.</a:t>
            </a:r>
          </a:p>
          <a:p>
            <a:pPr eaLnBrk="1" hangingPunct="1">
              <a:defRPr/>
            </a:pPr>
            <a:r>
              <a:rPr lang="en-GB" altLang="en-US" sz="3000" dirty="0" smtClean="0"/>
              <a:t>Titanic was built of steel with iron rivets.</a:t>
            </a:r>
          </a:p>
          <a:p>
            <a:pPr eaLnBrk="1" hangingPunct="1">
              <a:defRPr/>
            </a:pPr>
            <a:r>
              <a:rPr lang="en-GB" altLang="en-US" sz="3000" dirty="0" smtClean="0"/>
              <a:t>There were not enough lifeboats for all the passengers.</a:t>
            </a:r>
          </a:p>
          <a:p>
            <a:pPr eaLnBrk="1" hangingPunct="1">
              <a:defRPr/>
            </a:pPr>
            <a:r>
              <a:rPr lang="en-GB" altLang="en-US" sz="3000" dirty="0" smtClean="0"/>
              <a:t>The lifeboats that rescued people were only half full when they left.</a:t>
            </a:r>
          </a:p>
          <a:p>
            <a:pPr eaLnBrk="1" hangingPunct="1">
              <a:defRPr/>
            </a:pPr>
            <a:endParaRPr lang="en-GB" altLang="en-US" sz="3000" dirty="0" smtClean="0"/>
          </a:p>
        </p:txBody>
      </p:sp>
      <p:sp>
        <p:nvSpPr>
          <p:cNvPr id="7173" name="TextBox 4"/>
          <p:cNvSpPr txBox="1">
            <a:spLocks noChangeArrowheads="1"/>
          </p:cNvSpPr>
          <p:nvPr/>
        </p:nvSpPr>
        <p:spPr bwMode="auto">
          <a:xfrm>
            <a:off x="7524750" y="3284538"/>
            <a:ext cx="1368425" cy="36988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65280" y="3850272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46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en-US" dirty="0" smtClean="0"/>
              <a:t>What else went wrong?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en-US" dirty="0" smtClean="0"/>
              <a:t>Crew members told everyone to get out of bed, put on a life jacket and come up to the deck.</a:t>
            </a:r>
          </a:p>
          <a:p>
            <a:pPr eaLnBrk="1" hangingPunct="1">
              <a:defRPr/>
            </a:pPr>
            <a:r>
              <a:rPr lang="en-GB" altLang="en-US" dirty="0" smtClean="0"/>
              <a:t>Some people would not come – they did not think there was any danger.</a:t>
            </a:r>
          </a:p>
          <a:p>
            <a:pPr eaLnBrk="1" hangingPunct="1">
              <a:defRPr/>
            </a:pPr>
            <a:r>
              <a:rPr lang="en-GB" altLang="en-US" dirty="0" smtClean="0"/>
              <a:t>Some people did not listen to instructions.</a:t>
            </a:r>
          </a:p>
          <a:p>
            <a:pPr eaLnBrk="1" hangingPunct="1">
              <a:defRPr/>
            </a:pPr>
            <a:r>
              <a:rPr lang="en-GB" altLang="en-US" dirty="0" smtClean="0"/>
              <a:t>There was only one radio operator.</a:t>
            </a:r>
          </a:p>
          <a:p>
            <a:pPr eaLnBrk="1" hangingPunct="1">
              <a:defRPr/>
            </a:pPr>
            <a:r>
              <a:rPr lang="en-GB" altLang="en-US" dirty="0" smtClean="0"/>
              <a:t>Nobody believed Titanic could ever sink.</a:t>
            </a:r>
          </a:p>
        </p:txBody>
      </p:sp>
      <p:sp>
        <p:nvSpPr>
          <p:cNvPr id="8197" name="TextBox 4"/>
          <p:cNvSpPr txBox="1">
            <a:spLocks noChangeArrowheads="1"/>
          </p:cNvSpPr>
          <p:nvPr/>
        </p:nvSpPr>
        <p:spPr bwMode="auto">
          <a:xfrm>
            <a:off x="7551738" y="3121025"/>
            <a:ext cx="1368425" cy="3683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6118" y="2519362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9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4000" dirty="0" smtClean="0"/>
              <a:t>Titanic sank at 2.18am, 2 ½</a:t>
            </a:r>
            <a:br>
              <a:rPr lang="en-GB" altLang="en-US" sz="4000" dirty="0" smtClean="0"/>
            </a:br>
            <a:r>
              <a:rPr lang="en-GB" altLang="en-US" sz="4000" dirty="0" smtClean="0"/>
              <a:t> hours after she had struck the iceberg. </a:t>
            </a:r>
          </a:p>
        </p:txBody>
      </p:sp>
      <p:pic>
        <p:nvPicPr>
          <p:cNvPr id="9219" name="Content Placeholder 11" descr="titanic-newspaper-article-3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1613" y="1905000"/>
            <a:ext cx="6200775" cy="41148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3"/>
          <p:cNvSpPr>
            <a:spLocks noGrp="1"/>
          </p:cNvSpPr>
          <p:nvPr>
            <p:ph type="title" idx="4294967295"/>
          </p:nvPr>
        </p:nvSpPr>
        <p:spPr>
          <a:xfrm>
            <a:off x="192088" y="11113"/>
            <a:ext cx="8229600" cy="1384300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dirty="0" smtClean="0"/>
              <a:t>How is the sea safer now?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4294967295"/>
          </p:nvPr>
        </p:nvSpPr>
        <p:spPr>
          <a:xfrm>
            <a:off x="5154613" y="1270000"/>
            <a:ext cx="3536950" cy="2919413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US" sz="2000" dirty="0" smtClean="0"/>
              <a:t>     The International Conference for the Safety of Life at Sea (SOLAS) approves the following resolution: </a:t>
            </a:r>
            <a:endParaRPr lang="en-GB" altLang="en-US" sz="2000" b="1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US" sz="2000" dirty="0" smtClean="0"/>
              <a:t> </a:t>
            </a:r>
            <a:endParaRPr lang="en-GB" altLang="en-US" sz="2000" b="1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US" sz="2000" b="1" dirty="0" smtClean="0"/>
              <a:t>    "</a:t>
            </a:r>
            <a:r>
              <a:rPr lang="en-GB" altLang="en-US" sz="2000" b="1" i="1" dirty="0" smtClean="0"/>
              <a:t>When ice is reported on or near his course, the Master of every vessel is bound to proceed at night at a moderate speed or to alter his course, so as to go well clear of the danger zone</a:t>
            </a:r>
            <a:r>
              <a:rPr lang="en-GB" altLang="en-US" sz="2000" b="1" dirty="0" smtClean="0"/>
              <a:t>".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US" sz="2000" dirty="0" smtClean="0"/>
              <a:t> </a:t>
            </a:r>
            <a:endParaRPr lang="en-GB" altLang="en-US" sz="2000" b="1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US" sz="2000" dirty="0" smtClean="0"/>
              <a:t> </a:t>
            </a:r>
            <a:endParaRPr lang="en-GB" altLang="en-US" sz="2000" b="1" dirty="0" smtClean="0"/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00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sz="half" idx="4294967295"/>
          </p:nvPr>
        </p:nvSpPr>
        <p:spPr>
          <a:xfrm>
            <a:off x="5003800" y="3933825"/>
            <a:ext cx="4038600" cy="2817813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GB" altLang="en-US" sz="2000" dirty="0" smtClean="0"/>
              <a:t>The International Ice Patrol is formed to guard the shipping lanes from ice. </a:t>
            </a:r>
            <a:endParaRPr lang="en-GB" altLang="en-US" sz="2000" b="1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US" sz="2000" dirty="0" smtClean="0"/>
              <a:t> </a:t>
            </a:r>
            <a:endParaRPr lang="en-GB" altLang="en-US" sz="2000" b="1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000" dirty="0" smtClean="0"/>
              <a:t>Its purpose is to patrol the ice regions during the period of greatest iceberg danger (January-September) and attempt to keep the transatlantic lanes clear of ice during the remainder of the year. </a:t>
            </a:r>
            <a:endParaRPr lang="en-GB" altLang="en-US" sz="2000" b="1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altLang="en-US" sz="2000" dirty="0" smtClean="0"/>
              <a:t> </a:t>
            </a:r>
            <a:endParaRPr lang="en-GB" altLang="en-US" sz="2000" b="1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000" dirty="0" smtClean="0"/>
              <a:t>Since its creation, no lives have been lost due to collisions with icebergs in the areas monitored by the Ice Patrol.</a:t>
            </a:r>
            <a:endParaRPr lang="en-GB" altLang="en-US" sz="2000" b="1" dirty="0" smtClean="0"/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000" dirty="0" smtClean="0"/>
          </a:p>
        </p:txBody>
      </p:sp>
      <p:pic>
        <p:nvPicPr>
          <p:cNvPr id="10245" name="Picture 2" descr="C:\Users\Alison\Pictures\Titanic\International ice patrol 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79375"/>
            <a:ext cx="10763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 Box 2"/>
          <p:cNvSpPr txBox="1">
            <a:spLocks noChangeArrowheads="1"/>
          </p:cNvSpPr>
          <p:nvPr/>
        </p:nvSpPr>
        <p:spPr bwMode="auto">
          <a:xfrm>
            <a:off x="565150" y="1052513"/>
            <a:ext cx="3751263" cy="5568950"/>
          </a:xfrm>
          <a:prstGeom prst="rect">
            <a:avLst/>
          </a:prstGeom>
          <a:solidFill>
            <a:schemeClr val="tx1"/>
          </a:solidFill>
          <a:ln w="762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GB" altLang="en-US" b="1">
                <a:solidFill>
                  <a:srgbClr val="FF0000"/>
                </a:solidFill>
                <a:latin typeface="Times New Roman" panose="02020603050405020304" pitchFamily="18" charset="0"/>
              </a:rPr>
              <a:t>In 1915</a:t>
            </a:r>
          </a:p>
          <a:p>
            <a:pPr algn="ctr" eaLnBrk="1" hangingPunct="1"/>
            <a:r>
              <a:rPr lang="en-GB" altLang="en-US">
                <a:solidFill>
                  <a:srgbClr val="FF0000"/>
                </a:solidFill>
                <a:latin typeface="Times New Roman" panose="02020603050405020304" pitchFamily="18" charset="0"/>
              </a:rPr>
              <a:t>With only 16 lifeboats and four small collapsible boats for the some 2,228 passengers and crew, the Titanic did not have an adequate number of lifesaving vessels. </a:t>
            </a:r>
          </a:p>
          <a:p>
            <a:pPr algn="ctr" eaLnBrk="1" hangingPunct="1"/>
            <a:endParaRPr lang="en-GB" altLang="en-US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algn="ctr" eaLnBrk="1" hangingPunct="1"/>
            <a:r>
              <a:rPr lang="en-GB" altLang="en-US">
                <a:solidFill>
                  <a:srgbClr val="FF0000"/>
                </a:solidFill>
                <a:latin typeface="Times New Roman" panose="02020603050405020304" pitchFamily="18" charset="0"/>
              </a:rPr>
              <a:t>After the Titanic sank, there was an outcry for stricter rules regarding lifeboats. </a:t>
            </a:r>
          </a:p>
          <a:p>
            <a:pPr algn="ctr" eaLnBrk="1" hangingPunct="1"/>
            <a:endParaRPr lang="en-GB" altLang="en-US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algn="ctr" eaLnBrk="1" hangingPunct="1"/>
            <a:r>
              <a:rPr lang="en-GB" altLang="en-US">
                <a:solidFill>
                  <a:srgbClr val="FF0000"/>
                </a:solidFill>
                <a:latin typeface="Times New Roman" panose="02020603050405020304" pitchFamily="18" charset="0"/>
              </a:rPr>
              <a:t>The LaFollette's Seaman's Act of 1915 stipulated that the number of passengers on a ship, not the gross tonnage, would determine the number of lifeboats necessary.</a:t>
            </a:r>
          </a:p>
          <a:p>
            <a:pPr eaLnBrk="1" hangingPunct="1"/>
            <a:endParaRPr lang="en-US" altLang="en-US"/>
          </a:p>
        </p:txBody>
      </p:sp>
      <p:pic>
        <p:nvPicPr>
          <p:cNvPr id="10247" name="Picture 4" descr="atk190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581650"/>
            <a:ext cx="2051050" cy="88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TextBox 8"/>
          <p:cNvSpPr txBox="1">
            <a:spLocks noChangeArrowheads="1"/>
          </p:cNvSpPr>
          <p:nvPr/>
        </p:nvSpPr>
        <p:spPr bwMode="auto">
          <a:xfrm>
            <a:off x="4467225" y="2333625"/>
            <a:ext cx="836613" cy="6461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91831" y="3140968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83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4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en-US" sz="2800" dirty="0" smtClean="0"/>
              <a:t>There are always enough lifeboats for everyone now and radio operators listen 24 hours a day..</a:t>
            </a:r>
          </a:p>
        </p:txBody>
      </p:sp>
      <p:sp>
        <p:nvSpPr>
          <p:cNvPr id="12291" name="Text Placeholder 6"/>
          <p:cNvSpPr>
            <a:spLocks noGrp="1"/>
          </p:cNvSpPr>
          <p:nvPr>
            <p:ph type="body" idx="4294967295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/>
          <a:p>
            <a:pPr marL="0" indent="0" eaLnBrk="1" hangingPunct="1">
              <a:buFontTx/>
              <a:buNone/>
              <a:defRPr/>
            </a:pPr>
            <a:endParaRPr lang="en-GB" altLang="en-US" sz="2400" b="1" dirty="0" smtClean="0"/>
          </a:p>
        </p:txBody>
      </p:sp>
      <p:pic>
        <p:nvPicPr>
          <p:cNvPr id="11268" name="Content Placeholder 10" descr="TitanicLifeboatW.jpg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368675"/>
            <a:ext cx="4040188" cy="1709738"/>
          </a:xfrm>
        </p:spPr>
      </p:pic>
      <p:sp>
        <p:nvSpPr>
          <p:cNvPr id="12293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/>
          <a:p>
            <a:pPr marL="0" indent="0" eaLnBrk="1" hangingPunct="1">
              <a:buFontTx/>
              <a:buNone/>
              <a:defRPr/>
            </a:pPr>
            <a:endParaRPr lang="en-GB" altLang="en-US" sz="2400" b="1" dirty="0" smtClean="0"/>
          </a:p>
        </p:txBody>
      </p:sp>
      <p:pic>
        <p:nvPicPr>
          <p:cNvPr id="11270" name="Content Placeholder 11" descr="morse code machine.jpg"/>
          <p:cNvPicPr>
            <a:picLocks noGrp="1" noChangeAspect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932113"/>
            <a:ext cx="4041775" cy="2582862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0825" y="333375"/>
            <a:ext cx="8569325" cy="603091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4400" b="1" dirty="0">
                <a:solidFill>
                  <a:schemeClr val="bg1"/>
                </a:solidFill>
              </a:rPr>
              <a:t>Your task:</a:t>
            </a:r>
          </a:p>
          <a:p>
            <a:pPr eaLnBrk="1" hangingPunct="1">
              <a:defRPr/>
            </a:pPr>
            <a:endParaRPr lang="en-GB" dirty="0">
              <a:solidFill>
                <a:schemeClr val="bg1"/>
              </a:solidFill>
            </a:endParaRPr>
          </a:p>
          <a:p>
            <a:pPr eaLnBrk="1" hangingPunct="1">
              <a:defRPr/>
            </a:pPr>
            <a:r>
              <a:rPr lang="en-GB" dirty="0">
                <a:solidFill>
                  <a:schemeClr val="bg1"/>
                </a:solidFill>
              </a:rPr>
              <a:t>Order the facts according to which you think had the biggest negative impact on the disaster. </a:t>
            </a:r>
            <a:r>
              <a:rPr lang="en-GB" dirty="0" err="1">
                <a:solidFill>
                  <a:schemeClr val="bg1"/>
                </a:solidFill>
              </a:rPr>
              <a:t>E.g</a:t>
            </a:r>
            <a:r>
              <a:rPr lang="en-GB" dirty="0">
                <a:solidFill>
                  <a:schemeClr val="bg1"/>
                </a:solidFill>
              </a:rPr>
              <a:t> whichever you think is the worst, put it at the top. </a:t>
            </a:r>
          </a:p>
          <a:p>
            <a:pPr eaLnBrk="1" hangingPunct="1">
              <a:defRPr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FF0000"/>
                </a:solidFill>
              </a:rPr>
              <a:t>The pack ice was drifting further south than normal for that time of year.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FF0000"/>
                </a:solidFill>
              </a:rPr>
              <a:t>The telegraph office was too busy sending messages to get ice warnings from other ships.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FF0000"/>
                </a:solidFill>
              </a:rPr>
              <a:t>Titanic was sailing too fast.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FF0000"/>
                </a:solidFill>
              </a:rPr>
              <a:t>There were no binoculars.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FF0000"/>
                </a:solidFill>
              </a:rPr>
              <a:t>Titanic was built of steel with iron rivets that only reached halfway </a:t>
            </a:r>
            <a:r>
              <a:rPr lang="en-GB" altLang="en-US">
                <a:solidFill>
                  <a:srgbClr val="FF0000"/>
                </a:solidFill>
              </a:rPr>
              <a:t>up the ship.</a:t>
            </a:r>
            <a:endParaRPr lang="en-GB" altLang="en-US" dirty="0">
              <a:solidFill>
                <a:srgbClr val="FF0000"/>
              </a:solidFill>
            </a:endParaRP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FF0000"/>
                </a:solidFill>
              </a:rPr>
              <a:t>There were not enough lifeboats for all the passengers.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FF0000"/>
                </a:solidFill>
              </a:rPr>
              <a:t>The lifeboats that rescued people were only half full when they left.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FF0000"/>
                </a:solidFill>
              </a:rPr>
              <a:t>Some people would not come up on deck – they did not think there was any danger.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FF0000"/>
                </a:solidFill>
              </a:rPr>
              <a:t>Some people did not listen to instructions.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FF0000"/>
                </a:solidFill>
              </a:rPr>
              <a:t>There was only one radio operator.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FF0000"/>
                </a:solidFill>
              </a:rPr>
              <a:t>Nobody believed Titanic could ever sink.</a:t>
            </a:r>
          </a:p>
          <a:p>
            <a:pPr eaLnBrk="1" hangingPunct="1">
              <a:defRPr/>
            </a:pPr>
            <a:endParaRPr lang="en-GB" altLang="en-US" dirty="0">
              <a:solidFill>
                <a:schemeClr val="bg1"/>
              </a:solidFill>
            </a:endParaRPr>
          </a:p>
          <a:p>
            <a:pPr eaLnBrk="1" hangingPunct="1"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19872" y="548680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7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169</TotalTime>
  <Words>691</Words>
  <Application>Microsoft Office PowerPoint</Application>
  <PresentationFormat>On-screen Show (4:3)</PresentationFormat>
  <Paragraphs>57</Paragraphs>
  <Slides>11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Tahoma</vt:lpstr>
      <vt:lpstr>Arial</vt:lpstr>
      <vt:lpstr>Wingdings</vt:lpstr>
      <vt:lpstr>Calibri</vt:lpstr>
      <vt:lpstr>Comic Sans MS</vt:lpstr>
      <vt:lpstr>XCCW Joined 8a</vt:lpstr>
      <vt:lpstr>Times New Roman</vt:lpstr>
      <vt:lpstr>Ocean</vt:lpstr>
      <vt:lpstr>TITANIC - what are the lessons?</vt:lpstr>
      <vt:lpstr>Titanic’s crew saw an iceberg, but turned too late. It scraped along her hull under the water line at 11.39pm on Sunday April 14th </vt:lpstr>
      <vt:lpstr> </vt:lpstr>
      <vt:lpstr>Because the designers did not ever think she would sink, they did not build enough life boats to take all the passengers.</vt:lpstr>
      <vt:lpstr>  Titanic sailed from Southampton to New York  on Wednesday, April 10, 1912.  It was her maiden voyage... What went wrong? </vt:lpstr>
      <vt:lpstr>What else went wrong?</vt:lpstr>
      <vt:lpstr>Titanic sank at 2.18am, 2 ½  hours after she had struck the iceberg. </vt:lpstr>
      <vt:lpstr>How is the sea safer now?</vt:lpstr>
      <vt:lpstr>There are always enough lifeboats for everyone now and radio operators listen 24 hours a day..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TITANIC</dc:title>
  <dc:creator>Alison</dc:creator>
  <cp:lastModifiedBy>Hannah Dannell</cp:lastModifiedBy>
  <cp:revision>20</cp:revision>
  <dcterms:created xsi:type="dcterms:W3CDTF">2012-04-17T20:02:11Z</dcterms:created>
  <dcterms:modified xsi:type="dcterms:W3CDTF">2020-06-02T21:49:26Z</dcterms:modified>
</cp:coreProperties>
</file>