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707" r:id="rId1"/>
  </p:sldMasterIdLst>
  <p:sldIdLst>
    <p:sldId id="256" r:id="rId2"/>
    <p:sldId id="257" r:id="rId3"/>
    <p:sldId id="259" r:id="rId4"/>
    <p:sldId id="258" r:id="rId5"/>
    <p:sldId id="260" r:id="rId6"/>
    <p:sldId id="261" r:id="rId7"/>
    <p:sldId id="262" r:id="rId8"/>
    <p:sldId id="263" r:id="rId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B80B3A2F-8DF4-415A-9CB6-D86C43AE464A}">
          <p14:sldIdLst>
            <p14:sldId id="256"/>
            <p14:sldId id="257"/>
            <p14:sldId id="259"/>
            <p14:sldId id="258"/>
            <p14:sldId id="260"/>
            <p14:sldId id="261"/>
            <p14:sldId id="262"/>
            <p14:sldId id="263"/>
          </p14:sldIdLst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5" autoAdjust="0"/>
    <p:restoredTop sz="94660"/>
  </p:normalViewPr>
  <p:slideViewPr>
    <p:cSldViewPr snapToGrid="0">
      <p:cViewPr>
        <p:scale>
          <a:sx n="95" d="100"/>
          <a:sy n="95" d="100"/>
        </p:scale>
        <p:origin x="53" y="-35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2099733"/>
            <a:ext cx="8825658" cy="2677648"/>
          </a:xfrm>
        </p:spPr>
        <p:txBody>
          <a:bodyPr anchor="b"/>
          <a:lstStyle>
            <a:lvl1pPr>
              <a:defRPr sz="5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 bwMode="gray"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gray">
          <a:xfrm rot="5400000">
            <a:off x="10158984" y="1792224"/>
            <a:ext cx="990599" cy="304799"/>
          </a:xfrm>
        </p:spPr>
        <p:txBody>
          <a:bodyPr anchor="t"/>
          <a:lstStyle>
            <a:lvl1pPr algn="l"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fld id="{87DE6118-2437-4B30-8E3C-4D2BE6020583}" type="datetimeFigureOut">
              <a:rPr lang="en-US" smtClean="0"/>
              <a:pPr/>
              <a:t>6/22/2020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gray">
          <a:xfrm rot="5400000">
            <a:off x="8951976" y="3227832"/>
            <a:ext cx="3859795" cy="304801"/>
          </a:xfrm>
        </p:spPr>
        <p:txBody>
          <a:bodyPr/>
          <a:lstStyle>
            <a:lvl1pPr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1" name="Rectangle 1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352540" y="295729"/>
            <a:ext cx="838199" cy="767687"/>
          </a:xfrm>
        </p:spPr>
        <p:txBody>
          <a:bodyPr/>
          <a:lstStyle/>
          <a:p>
            <a:fld id="{69E57DC2-970A-4B3E-BB1C-7A09969E49DF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926646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54954" y="2603500"/>
            <a:ext cx="8825659" cy="3416300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smtClean="0"/>
              <a:t>6/22/2020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028591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Rectangle 9"/>
            <p:cNvSpPr/>
            <p:nvPr/>
          </p:nvSpPr>
          <p:spPr bwMode="gray">
            <a:xfrm>
              <a:off x="7289800" y="402165"/>
              <a:ext cx="44788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5"/>
            <p:cNvSpPr/>
            <p:nvPr/>
          </p:nvSpPr>
          <p:spPr bwMode="gray">
            <a:xfrm rot="16200000">
              <a:off x="3787244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5922489">
              <a:off x="4698352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677645"/>
            <a:ext cx="4351025" cy="2283824"/>
          </a:xfrm>
        </p:spPr>
        <p:txBody>
          <a:bodyPr anchor="ctr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95559" y="2677644"/>
            <a:ext cx="3757545" cy="2283824"/>
          </a:xfrm>
        </p:spPr>
        <p:txBody>
          <a:bodyPr anchor="ctr"/>
          <a:lstStyle>
            <a:lvl1pPr marL="0" indent="0" algn="l">
              <a:buNone/>
              <a:defRPr sz="2000"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smtClean="0"/>
              <a:pPr/>
              <a:t>6/22/2020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181038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54954" y="2603500"/>
            <a:ext cx="4825158" cy="3416301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08712" y="2603500"/>
            <a:ext cx="4825159" cy="3416300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smtClean="0"/>
              <a:t>6/22/2020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687941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4825157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4954" y="3179762"/>
            <a:ext cx="4825158" cy="2840039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08712" y="2603500"/>
            <a:ext cx="482515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08712" y="3179762"/>
            <a:ext cx="4825159" cy="28400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smtClean="0"/>
              <a:t>6/22/2020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404518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761413" cy="706964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smtClean="0"/>
              <a:t>6/22/2020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593818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smtClean="0"/>
              <a:t>6/22/2020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653916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5713412" y="402165"/>
              <a:ext cx="6055253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Freeform 5"/>
            <p:cNvSpPr/>
            <p:nvPr/>
          </p:nvSpPr>
          <p:spPr bwMode="gray">
            <a:xfrm rot="15922489">
              <a:off x="3140485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2229377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295400"/>
            <a:ext cx="2793158" cy="16002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81146" y="1447800"/>
            <a:ext cx="5190066" cy="4572000"/>
          </a:xfrm>
        </p:spPr>
        <p:txBody>
          <a:bodyPr anchor="ctr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129280"/>
            <a:ext cx="2793158" cy="2895599"/>
          </a:xfrm>
        </p:spPr>
        <p:txBody>
          <a:bodyPr/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smtClean="0"/>
              <a:pPr/>
              <a:t>6/22/2020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419037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6172200" y="402165"/>
              <a:ext cx="55964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5"/>
            <p:cNvSpPr/>
            <p:nvPr/>
          </p:nvSpPr>
          <p:spPr bwMode="gray">
            <a:xfrm rot="15922489">
              <a:off x="4203594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32954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693333"/>
            <a:ext cx="3865134" cy="1735667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547870" y="1143000"/>
            <a:ext cx="3227193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marL="0" lvl="0" indent="0" algn="ctr"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657600"/>
            <a:ext cx="3859212" cy="1371600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smtClean="0"/>
              <a:pPr/>
              <a:t>6/22/2020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697308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3" name="Rectangle 12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5"/>
            <p:cNvSpPr/>
            <p:nvPr/>
          </p:nvSpPr>
          <p:spPr bwMode="gray">
            <a:xfrm rot="10371525">
              <a:off x="263767" y="443825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1" name="Freeform 5"/>
            <p:cNvSpPr/>
            <p:nvPr/>
          </p:nvSpPr>
          <p:spPr bwMode="gray">
            <a:xfrm rot="10800000">
              <a:off x="459506" y="321130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4969927"/>
            <a:ext cx="8825659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4" y="685800"/>
            <a:ext cx="8825659" cy="3429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536665"/>
            <a:ext cx="8825658" cy="493712"/>
          </a:xfrm>
        </p:spPr>
        <p:txBody>
          <a:bodyPr>
            <a:normAutofit/>
          </a:bodyPr>
          <a:lstStyle>
            <a:lvl1pPr marL="0" indent="0">
              <a:buNone/>
              <a:defRPr sz="12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smtClean="0"/>
              <a:pPr/>
              <a:t>6/22/2020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035299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5"/>
            <p:cNvSpPr/>
            <p:nvPr/>
          </p:nvSpPr>
          <p:spPr bwMode="gray">
            <a:xfrm rot="21010068">
              <a:off x="8490951" y="271487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7" name="Freeform 5"/>
            <p:cNvSpPr/>
            <p:nvPr/>
          </p:nvSpPr>
          <p:spPr bwMode="gray">
            <a:xfrm>
              <a:off x="455612" y="2801319"/>
              <a:ext cx="11277600" cy="3602637"/>
            </a:xfrm>
            <a:custGeom>
              <a:avLst/>
              <a:gdLst/>
              <a:ahLst/>
              <a:cxnLst/>
              <a:rect l="l" t="t" r="r" b="b"/>
              <a:pathLst>
                <a:path w="10000" h="7946">
                  <a:moveTo>
                    <a:pt x="0" y="0"/>
                  </a:moveTo>
                  <a:lnTo>
                    <a:pt x="0" y="7945"/>
                  </a:lnTo>
                  <a:lnTo>
                    <a:pt x="10000" y="7946"/>
                  </a:lnTo>
                  <a:lnTo>
                    <a:pt x="10000" y="4"/>
                  </a:lnTo>
                  <a:lnTo>
                    <a:pt x="10000" y="4"/>
                  </a:lnTo>
                  <a:lnTo>
                    <a:pt x="9773" y="91"/>
                  </a:lnTo>
                  <a:lnTo>
                    <a:pt x="9547" y="175"/>
                  </a:lnTo>
                  <a:lnTo>
                    <a:pt x="9320" y="256"/>
                  </a:lnTo>
                  <a:lnTo>
                    <a:pt x="9092" y="326"/>
                  </a:lnTo>
                  <a:lnTo>
                    <a:pt x="8865" y="396"/>
                  </a:lnTo>
                  <a:lnTo>
                    <a:pt x="8637" y="462"/>
                  </a:lnTo>
                  <a:lnTo>
                    <a:pt x="8412" y="518"/>
                  </a:lnTo>
                  <a:lnTo>
                    <a:pt x="8184" y="571"/>
                  </a:lnTo>
                  <a:lnTo>
                    <a:pt x="7957" y="620"/>
                  </a:lnTo>
                  <a:lnTo>
                    <a:pt x="7734" y="662"/>
                  </a:lnTo>
                  <a:lnTo>
                    <a:pt x="7508" y="704"/>
                  </a:lnTo>
                  <a:lnTo>
                    <a:pt x="7285" y="739"/>
                  </a:lnTo>
                  <a:lnTo>
                    <a:pt x="7062" y="767"/>
                  </a:lnTo>
                  <a:lnTo>
                    <a:pt x="6840" y="795"/>
                  </a:lnTo>
                  <a:lnTo>
                    <a:pt x="6620" y="819"/>
                  </a:lnTo>
                  <a:lnTo>
                    <a:pt x="6402" y="837"/>
                  </a:lnTo>
                  <a:lnTo>
                    <a:pt x="6184" y="851"/>
                  </a:lnTo>
                  <a:lnTo>
                    <a:pt x="5968" y="865"/>
                  </a:lnTo>
                  <a:lnTo>
                    <a:pt x="5755" y="872"/>
                  </a:lnTo>
                  <a:lnTo>
                    <a:pt x="5542" y="879"/>
                  </a:lnTo>
                  <a:lnTo>
                    <a:pt x="5332" y="882"/>
                  </a:lnTo>
                  <a:lnTo>
                    <a:pt x="5124" y="879"/>
                  </a:lnTo>
                  <a:lnTo>
                    <a:pt x="4918" y="879"/>
                  </a:lnTo>
                  <a:lnTo>
                    <a:pt x="4714" y="872"/>
                  </a:lnTo>
                  <a:lnTo>
                    <a:pt x="4514" y="861"/>
                  </a:lnTo>
                  <a:lnTo>
                    <a:pt x="4316" y="851"/>
                  </a:lnTo>
                  <a:lnTo>
                    <a:pt x="4122" y="840"/>
                  </a:lnTo>
                  <a:lnTo>
                    <a:pt x="3929" y="823"/>
                  </a:lnTo>
                  <a:lnTo>
                    <a:pt x="3739" y="805"/>
                  </a:lnTo>
                  <a:lnTo>
                    <a:pt x="3553" y="788"/>
                  </a:lnTo>
                  <a:lnTo>
                    <a:pt x="3190" y="742"/>
                  </a:lnTo>
                  <a:lnTo>
                    <a:pt x="2842" y="693"/>
                  </a:lnTo>
                  <a:lnTo>
                    <a:pt x="2508" y="641"/>
                  </a:lnTo>
                  <a:lnTo>
                    <a:pt x="2192" y="585"/>
                  </a:lnTo>
                  <a:lnTo>
                    <a:pt x="1890" y="525"/>
                  </a:lnTo>
                  <a:lnTo>
                    <a:pt x="1610" y="462"/>
                  </a:lnTo>
                  <a:lnTo>
                    <a:pt x="1347" y="399"/>
                  </a:lnTo>
                  <a:lnTo>
                    <a:pt x="1105" y="336"/>
                  </a:lnTo>
                  <a:lnTo>
                    <a:pt x="883" y="277"/>
                  </a:lnTo>
                  <a:lnTo>
                    <a:pt x="686" y="221"/>
                  </a:lnTo>
                  <a:lnTo>
                    <a:pt x="508" y="168"/>
                  </a:lnTo>
                  <a:lnTo>
                    <a:pt x="358" y="123"/>
                  </a:lnTo>
                  <a:lnTo>
                    <a:pt x="232" y="81"/>
                  </a:lnTo>
                  <a:lnTo>
                    <a:pt x="59" y="2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8798" y="1063417"/>
            <a:ext cx="8831816" cy="1372986"/>
          </a:xfrm>
        </p:spPr>
        <p:txBody>
          <a:bodyPr/>
          <a:lstStyle>
            <a:lvl1pPr>
              <a:defRPr sz="4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543300"/>
            <a:ext cx="8825659" cy="24765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smtClean="0"/>
              <a:pPr/>
              <a:t>6/22/2020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2471014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7" name="Rectangle 1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Oval 22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Oval 23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Oval 24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5"/>
            <p:cNvSpPr/>
            <p:nvPr/>
          </p:nvSpPr>
          <p:spPr bwMode="gray">
            <a:xfrm rot="21010068">
              <a:off x="8490951" y="41851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8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16" name="TextBox 15"/>
          <p:cNvSpPr txBox="1"/>
          <p:nvPr/>
        </p:nvSpPr>
        <p:spPr bwMode="gray">
          <a:xfrm>
            <a:off x="881566" y="607336"/>
            <a:ext cx="801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 bwMode="gray">
          <a:xfrm>
            <a:off x="9884458" y="2613787"/>
            <a:ext cx="65276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81878" y="982134"/>
            <a:ext cx="8453906" cy="2696632"/>
          </a:xfrm>
        </p:spPr>
        <p:txBody>
          <a:bodyPr/>
          <a:lstStyle>
            <a:lvl1pPr>
              <a:defRPr sz="4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13"/>
          </p:nvPr>
        </p:nvSpPr>
        <p:spPr bwMode="gray">
          <a:xfrm>
            <a:off x="1945945" y="3678766"/>
            <a:ext cx="7731219" cy="342174"/>
          </a:xfrm>
        </p:spPr>
        <p:txBody>
          <a:bodyPr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  <a:ea typeface="+mn-ea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029199"/>
            <a:ext cx="9244897" cy="997857"/>
          </a:xfrm>
        </p:spPr>
        <p:txBody>
          <a:bodyPr anchor="ctr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smtClean="0"/>
              <a:pPr/>
              <a:t>6/22/2020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9" name="Rectangle 18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0521192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5"/>
            <p:cNvSpPr/>
            <p:nvPr/>
          </p:nvSpPr>
          <p:spPr bwMode="gray">
            <a:xfrm rot="21010068">
              <a:off x="8490951" y="4193583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370667"/>
            <a:ext cx="8825660" cy="1822514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5024967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smtClean="0"/>
              <a:pPr/>
              <a:t>6/22/2020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0932486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2"/>
            <a:ext cx="314187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54953" y="3179764"/>
            <a:ext cx="314187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2721" y="2603500"/>
            <a:ext cx="314700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12721" y="3179763"/>
            <a:ext cx="314700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88135" y="2603501"/>
            <a:ext cx="314573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88329" y="3179762"/>
            <a:ext cx="3145536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440397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777240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smtClean="0"/>
              <a:pPr/>
              <a:t>6/22/2020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1546169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532844"/>
            <a:ext cx="30504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334553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54954" y="5109106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68865" y="4532844"/>
            <a:ext cx="3050438" cy="576263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1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748462" y="2603500"/>
            <a:ext cx="2691243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4570172" y="5109105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82775" y="4532845"/>
            <a:ext cx="305109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2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63031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82775" y="5109104"/>
            <a:ext cx="3051096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cxnSp>
        <p:nvCxnSpPr>
          <p:cNvPr id="43" name="Straight Connector 42"/>
          <p:cNvCxnSpPr/>
          <p:nvPr/>
        </p:nvCxnSpPr>
        <p:spPr>
          <a:xfrm>
            <a:off x="440583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43"/>
          <p:cNvCxnSpPr/>
          <p:nvPr/>
        </p:nvCxnSpPr>
        <p:spPr>
          <a:xfrm>
            <a:off x="7797802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smtClean="0"/>
              <a:pPr/>
              <a:t>6/22/2020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561111" y="6391838"/>
            <a:ext cx="3644282" cy="304801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4284946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2603500"/>
            <a:ext cx="8825659" cy="3416300"/>
          </a:xfrm>
        </p:spPr>
        <p:txBody>
          <a:bodyPr vert="eaVert" anchor="t" anchorCtr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95439" y="6391838"/>
            <a:ext cx="990599" cy="304799"/>
          </a:xfrm>
        </p:spPr>
        <p:txBody>
          <a:bodyPr/>
          <a:lstStyle/>
          <a:p>
            <a:fld id="{87DE6118-2437-4B30-8E3C-4D2BE6020583}" type="datetimeFigureOut">
              <a:rPr lang="en-US" smtClean="0"/>
              <a:t>6/22/2020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8059924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Rectangle 6"/>
            <p:cNvSpPr/>
            <p:nvPr/>
          </p:nvSpPr>
          <p:spPr bwMode="gray">
            <a:xfrm>
              <a:off x="414867" y="402165"/>
              <a:ext cx="6510866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Freeform 5"/>
            <p:cNvSpPr/>
            <p:nvPr/>
          </p:nvSpPr>
          <p:spPr bwMode="gray">
            <a:xfrm rot="5101749">
              <a:off x="6294738" y="457773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0" name="Freeform 5"/>
            <p:cNvSpPr/>
            <p:nvPr/>
          </p:nvSpPr>
          <p:spPr bwMode="gray">
            <a:xfrm rot="5400000">
              <a:off x="44492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3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585235" y="1278467"/>
            <a:ext cx="1409965" cy="4748590"/>
          </a:xfrm>
        </p:spPr>
        <p:txBody>
          <a:bodyPr vert="eaVert" anchor="b" anchorCtr="0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1278467"/>
            <a:ext cx="6256025" cy="4748590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53104" y="6391838"/>
            <a:ext cx="992135" cy="304799"/>
          </a:xfrm>
        </p:spPr>
        <p:txBody>
          <a:bodyPr/>
          <a:lstStyle/>
          <a:p>
            <a:fld id="{87DE6118-2437-4B30-8E3C-4D2BE6020583}" type="datetimeFigureOut">
              <a:rPr lang="en-US" smtClean="0"/>
              <a:t>6/22/2020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7294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7" name="Rectangle 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19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5"/>
            <p:cNvSpPr/>
            <p:nvPr/>
          </p:nvSpPr>
          <p:spPr bwMode="gray">
            <a:xfrm rot="21010068">
              <a:off x="8490951" y="17975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9" name="Freeform 5"/>
            <p:cNvSpPr/>
            <p:nvPr/>
          </p:nvSpPr>
          <p:spPr bwMode="gray">
            <a:xfrm>
              <a:off x="459506" y="1866405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4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gray">
          <a:xfrm>
            <a:off x="1154954" y="973668"/>
            <a:ext cx="8761413" cy="70696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8761413" cy="34163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653104" y="6391838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1" i="0">
                <a:solidFill>
                  <a:schemeClr val="accent1"/>
                </a:solidFill>
              </a:defRPr>
            </a:lvl1pPr>
          </a:lstStyle>
          <a:p>
            <a:fld id="{87DE6118-2437-4B30-8E3C-4D2BE6020583}" type="datetimeFigureOut">
              <a:rPr lang="en-US" smtClean="0"/>
              <a:pPr/>
              <a:t>6/22/2020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61110" y="6391838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1" i="0">
                <a:solidFill>
                  <a:schemeClr val="accent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21" name="Rectangle 2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bg1"/>
                </a:solidFill>
              </a:defRPr>
            </a:lvl1pPr>
          </a:lstStyle>
          <a:p>
            <a:fld id="{69E57DC2-970A-4B3E-BB1C-7A09969E49DF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685756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8" r:id="rId1"/>
    <p:sldLayoutId id="2147483709" r:id="rId2"/>
    <p:sldLayoutId id="2147483710" r:id="rId3"/>
    <p:sldLayoutId id="2147483711" r:id="rId4"/>
    <p:sldLayoutId id="2147483712" r:id="rId5"/>
    <p:sldLayoutId id="2147483713" r:id="rId6"/>
    <p:sldLayoutId id="2147483714" r:id="rId7"/>
    <p:sldLayoutId id="2147483715" r:id="rId8"/>
    <p:sldLayoutId id="2147483716" r:id="rId9"/>
    <p:sldLayoutId id="2147483717" r:id="rId10"/>
    <p:sldLayoutId id="2147483718" r:id="rId11"/>
    <p:sldLayoutId id="2147483719" r:id="rId12"/>
    <p:sldLayoutId id="2147483720" r:id="rId13"/>
    <p:sldLayoutId id="2147483721" r:id="rId14"/>
    <p:sldLayoutId id="2147483722" r:id="rId15"/>
    <p:sldLayoutId id="2147483723" r:id="rId16"/>
    <p:sldLayoutId id="2147483724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b="0" i="0" kern="1200">
          <a:solidFill>
            <a:schemeClr val="bg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2099733"/>
            <a:ext cx="10113936" cy="2677648"/>
          </a:xfrm>
        </p:spPr>
        <p:txBody>
          <a:bodyPr/>
          <a:lstStyle/>
          <a:p>
            <a:r>
              <a:rPr lang="en-GB" dirty="0" smtClean="0"/>
              <a:t>Right angles and compasses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/>
              <a:t>By Mr Beraet</a:t>
            </a:r>
            <a:endParaRPr lang="en-GB" dirty="0"/>
          </a:p>
        </p:txBody>
      </p:sp>
      <p:pic>
        <p:nvPicPr>
          <p:cNvPr id="4" name="Picture 3" descr="compass with red needle — The People Equatio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52340" y="455769"/>
            <a:ext cx="3460192" cy="34601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75834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Starting simple… The 4 compass points</a:t>
            </a:r>
            <a:endParaRPr lang="en-GB" dirty="0"/>
          </a:p>
        </p:txBody>
      </p:sp>
      <p:pic>
        <p:nvPicPr>
          <p:cNvPr id="4" name="Picture 3" descr="The Stampin' Bean: I'd Be Lost Without You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1840" y="2352019"/>
            <a:ext cx="4990012" cy="4505981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6026330" y="2574447"/>
            <a:ext cx="160237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 err="1" smtClean="0">
                <a:solidFill>
                  <a:srgbClr val="FF0000"/>
                </a:solidFill>
              </a:rPr>
              <a:t>orth</a:t>
            </a:r>
            <a:endParaRPr lang="en-GB" sz="2400" b="1" dirty="0">
              <a:solidFill>
                <a:srgbClr val="FF000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7815942" y="4391594"/>
            <a:ext cx="160237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 err="1" smtClean="0">
                <a:solidFill>
                  <a:srgbClr val="FF0000"/>
                </a:solidFill>
              </a:rPr>
              <a:t>ast</a:t>
            </a:r>
            <a:endParaRPr lang="en-GB" sz="2400" b="1" dirty="0">
              <a:solidFill>
                <a:srgbClr val="FF00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026331" y="6304707"/>
            <a:ext cx="160237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 err="1" smtClean="0">
                <a:solidFill>
                  <a:srgbClr val="FF0000"/>
                </a:solidFill>
              </a:rPr>
              <a:t>outh</a:t>
            </a:r>
            <a:endParaRPr lang="en-GB" sz="2400" b="1" dirty="0">
              <a:solidFill>
                <a:srgbClr val="FF000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097383" y="4391594"/>
            <a:ext cx="160237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 err="1" smtClean="0">
                <a:solidFill>
                  <a:srgbClr val="FF0000"/>
                </a:solidFill>
              </a:rPr>
              <a:t>est</a:t>
            </a:r>
            <a:endParaRPr lang="en-GB" sz="24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120601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Starting simple… The 4 compass points</a:t>
            </a:r>
            <a:endParaRPr lang="en-GB" dirty="0"/>
          </a:p>
        </p:txBody>
      </p:sp>
      <p:pic>
        <p:nvPicPr>
          <p:cNvPr id="4" name="Picture 3" descr="The Stampin' Bean: I'd Be Lost Without You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1840" y="2352019"/>
            <a:ext cx="4990012" cy="4505981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9509760" y="2481943"/>
            <a:ext cx="285641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How can you remember their order?</a:t>
            </a:r>
            <a:endParaRPr lang="en-GB" dirty="0"/>
          </a:p>
        </p:txBody>
      </p:sp>
      <p:sp>
        <p:nvSpPr>
          <p:cNvPr id="6" name="TextBox 5"/>
          <p:cNvSpPr txBox="1"/>
          <p:nvPr/>
        </p:nvSpPr>
        <p:spPr>
          <a:xfrm>
            <a:off x="6026331" y="2574275"/>
            <a:ext cx="160237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 err="1" smtClean="0">
                <a:solidFill>
                  <a:srgbClr val="FF0000"/>
                </a:solidFill>
              </a:rPr>
              <a:t>aughty</a:t>
            </a:r>
            <a:endParaRPr lang="en-GB" sz="2400" b="1" dirty="0">
              <a:solidFill>
                <a:srgbClr val="FF000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7815942" y="4391594"/>
            <a:ext cx="160237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 err="1" smtClean="0">
                <a:solidFill>
                  <a:srgbClr val="FF0000"/>
                </a:solidFill>
              </a:rPr>
              <a:t>lephants</a:t>
            </a:r>
            <a:endParaRPr lang="en-GB" sz="2400" b="1" dirty="0">
              <a:solidFill>
                <a:srgbClr val="FF00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026331" y="6304707"/>
            <a:ext cx="160237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 smtClean="0">
                <a:solidFill>
                  <a:srgbClr val="FF0000"/>
                </a:solidFill>
              </a:rPr>
              <a:t>quirt</a:t>
            </a:r>
            <a:endParaRPr lang="en-GB" sz="2400" b="1" dirty="0">
              <a:solidFill>
                <a:srgbClr val="FF000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097383" y="4391594"/>
            <a:ext cx="160237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 err="1" smtClean="0">
                <a:solidFill>
                  <a:srgbClr val="FF0000"/>
                </a:solidFill>
              </a:rPr>
              <a:t>ater</a:t>
            </a:r>
            <a:endParaRPr lang="en-GB" sz="2400" b="1" dirty="0">
              <a:solidFill>
                <a:srgbClr val="FF000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9505405" y="3391989"/>
            <a:ext cx="285641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There are many more, such as: </a:t>
            </a:r>
            <a:r>
              <a:rPr lang="en-GB" dirty="0" smtClean="0">
                <a:solidFill>
                  <a:srgbClr val="FF0000"/>
                </a:solidFill>
              </a:rPr>
              <a:t>N</a:t>
            </a:r>
            <a:r>
              <a:rPr lang="en-GB" dirty="0" smtClean="0"/>
              <a:t>ever </a:t>
            </a:r>
            <a:r>
              <a:rPr lang="en-GB" dirty="0" smtClean="0">
                <a:solidFill>
                  <a:srgbClr val="FF0000"/>
                </a:solidFill>
              </a:rPr>
              <a:t>E</a:t>
            </a:r>
            <a:r>
              <a:rPr lang="en-GB" dirty="0" smtClean="0"/>
              <a:t>at </a:t>
            </a:r>
            <a:r>
              <a:rPr lang="en-GB" dirty="0" smtClean="0">
                <a:solidFill>
                  <a:srgbClr val="FF0000"/>
                </a:solidFill>
              </a:rPr>
              <a:t>S</a:t>
            </a:r>
            <a:r>
              <a:rPr lang="en-GB" dirty="0" smtClean="0"/>
              <a:t>hredded </a:t>
            </a:r>
            <a:r>
              <a:rPr lang="en-GB" dirty="0" smtClean="0">
                <a:solidFill>
                  <a:srgbClr val="FF0000"/>
                </a:solidFill>
              </a:rPr>
              <a:t>W</a:t>
            </a:r>
            <a:r>
              <a:rPr lang="en-GB" dirty="0" smtClean="0"/>
              <a:t>heat</a:t>
            </a:r>
            <a:endParaRPr lang="en-GB" dirty="0"/>
          </a:p>
        </p:txBody>
      </p:sp>
      <p:sp>
        <p:nvSpPr>
          <p:cNvPr id="11" name="TextBox 10"/>
          <p:cNvSpPr txBox="1"/>
          <p:nvPr/>
        </p:nvSpPr>
        <p:spPr>
          <a:xfrm>
            <a:off x="9444444" y="5612209"/>
            <a:ext cx="285641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i="1" dirty="0" smtClean="0">
                <a:solidFill>
                  <a:schemeClr val="accent1">
                    <a:lumMod val="75000"/>
                  </a:schemeClr>
                </a:solidFill>
              </a:rPr>
              <a:t>Can you come up with your own?</a:t>
            </a:r>
            <a:endParaRPr lang="en-GB" b="1" i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324843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/>
      <p:bldP spid="10" grpId="0"/>
      <p:bldP spid="1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Where do right angles fit in?</a:t>
            </a:r>
            <a:endParaRPr lang="en-GB" dirty="0"/>
          </a:p>
        </p:txBody>
      </p:sp>
      <p:grpSp>
        <p:nvGrpSpPr>
          <p:cNvPr id="13" name="Group 12"/>
          <p:cNvGrpSpPr/>
          <p:nvPr/>
        </p:nvGrpSpPr>
        <p:grpSpPr>
          <a:xfrm>
            <a:off x="4497977" y="2434827"/>
            <a:ext cx="3466012" cy="3978251"/>
            <a:chOff x="4236720" y="2574164"/>
            <a:chExt cx="3466012" cy="3978251"/>
          </a:xfrm>
        </p:grpSpPr>
        <p:cxnSp>
          <p:nvCxnSpPr>
            <p:cNvPr id="5" name="Straight Arrow Connector 4"/>
            <p:cNvCxnSpPr/>
            <p:nvPr/>
          </p:nvCxnSpPr>
          <p:spPr>
            <a:xfrm flipH="1" flipV="1">
              <a:off x="5965372" y="2943498"/>
              <a:ext cx="8708" cy="3239587"/>
            </a:xfrm>
            <a:prstGeom prst="straightConnector1">
              <a:avLst/>
            </a:prstGeom>
            <a:ln w="76200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7"/>
            <p:cNvCxnSpPr/>
            <p:nvPr/>
          </p:nvCxnSpPr>
          <p:spPr>
            <a:xfrm>
              <a:off x="4563292" y="4554582"/>
              <a:ext cx="2804160" cy="17417"/>
            </a:xfrm>
            <a:prstGeom prst="line">
              <a:avLst/>
            </a:prstGeom>
            <a:ln w="762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" name="TextBox 8"/>
            <p:cNvSpPr txBox="1"/>
            <p:nvPr/>
          </p:nvSpPr>
          <p:spPr>
            <a:xfrm>
              <a:off x="5799909" y="2574164"/>
              <a:ext cx="33963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b="1" dirty="0" smtClean="0"/>
                <a:t>N</a:t>
              </a:r>
              <a:endParaRPr lang="en-GB" b="1" dirty="0"/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5795555" y="6183083"/>
              <a:ext cx="33963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b="1" dirty="0" smtClean="0"/>
                <a:t>S</a:t>
              </a:r>
              <a:endParaRPr lang="en-GB" b="1" dirty="0"/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7363098" y="4378624"/>
              <a:ext cx="33963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b="1" dirty="0" smtClean="0"/>
                <a:t>E</a:t>
              </a:r>
              <a:endParaRPr lang="en-GB" b="1" dirty="0"/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4236720" y="4369916"/>
              <a:ext cx="33963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b="1" dirty="0" smtClean="0"/>
                <a:t>W</a:t>
              </a:r>
              <a:endParaRPr lang="en-GB" b="1" dirty="0"/>
            </a:p>
          </p:txBody>
        </p:sp>
      </p:grpSp>
      <p:sp>
        <p:nvSpPr>
          <p:cNvPr id="14" name="TextBox 13"/>
          <p:cNvSpPr txBox="1"/>
          <p:nvPr/>
        </p:nvSpPr>
        <p:spPr>
          <a:xfrm>
            <a:off x="223726" y="2327105"/>
            <a:ext cx="377952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i="1" dirty="0" smtClean="0">
                <a:solidFill>
                  <a:schemeClr val="accent1">
                    <a:lumMod val="75000"/>
                  </a:schemeClr>
                </a:solidFill>
              </a:rPr>
              <a:t>Can you see any?</a:t>
            </a:r>
            <a:endParaRPr lang="en-GB" sz="3200" b="1" i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6235337" y="4119154"/>
            <a:ext cx="278674" cy="29609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Up Arrow 16"/>
          <p:cNvSpPr/>
          <p:nvPr/>
        </p:nvSpPr>
        <p:spPr>
          <a:xfrm rot="13818779">
            <a:off x="6894304" y="3067564"/>
            <a:ext cx="374469" cy="1141595"/>
          </a:xfrm>
          <a:prstGeom prst="upArrow">
            <a:avLst/>
          </a:prstGeom>
          <a:solidFill>
            <a:schemeClr val="bg1">
              <a:lumMod val="6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TextBox 17"/>
          <p:cNvSpPr txBox="1"/>
          <p:nvPr/>
        </p:nvSpPr>
        <p:spPr>
          <a:xfrm>
            <a:off x="7624355" y="2945102"/>
            <a:ext cx="13120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/>
              <a:t>Here!</a:t>
            </a:r>
            <a:endParaRPr lang="en-GB" b="1" dirty="0"/>
          </a:p>
        </p:txBody>
      </p:sp>
      <p:sp>
        <p:nvSpPr>
          <p:cNvPr id="19" name="Rectangle 18"/>
          <p:cNvSpPr/>
          <p:nvPr/>
        </p:nvSpPr>
        <p:spPr>
          <a:xfrm>
            <a:off x="6235337" y="4451865"/>
            <a:ext cx="278674" cy="29609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Rectangle 19"/>
          <p:cNvSpPr/>
          <p:nvPr/>
        </p:nvSpPr>
        <p:spPr>
          <a:xfrm>
            <a:off x="5926183" y="4131322"/>
            <a:ext cx="278674" cy="29609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Rectangle 20"/>
          <p:cNvSpPr/>
          <p:nvPr/>
        </p:nvSpPr>
        <p:spPr>
          <a:xfrm>
            <a:off x="5926183" y="4464033"/>
            <a:ext cx="278674" cy="29609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Up Arrow 21"/>
          <p:cNvSpPr/>
          <p:nvPr/>
        </p:nvSpPr>
        <p:spPr>
          <a:xfrm rot="17941931">
            <a:off x="6916717" y="4584577"/>
            <a:ext cx="374469" cy="1141595"/>
          </a:xfrm>
          <a:prstGeom prst="upArrow">
            <a:avLst/>
          </a:prstGeom>
          <a:solidFill>
            <a:schemeClr val="bg1">
              <a:lumMod val="6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Up Arrow 22"/>
          <p:cNvSpPr/>
          <p:nvPr/>
        </p:nvSpPr>
        <p:spPr>
          <a:xfrm rot="7548728">
            <a:off x="5124325" y="3154752"/>
            <a:ext cx="374469" cy="1141595"/>
          </a:xfrm>
          <a:prstGeom prst="upArrow">
            <a:avLst/>
          </a:prstGeom>
          <a:solidFill>
            <a:schemeClr val="bg1">
              <a:lumMod val="6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Up Arrow 23"/>
          <p:cNvSpPr/>
          <p:nvPr/>
        </p:nvSpPr>
        <p:spPr>
          <a:xfrm rot="3708347">
            <a:off x="5150601" y="4495183"/>
            <a:ext cx="374469" cy="1141595"/>
          </a:xfrm>
          <a:prstGeom prst="upArrow">
            <a:avLst/>
          </a:prstGeom>
          <a:solidFill>
            <a:schemeClr val="bg1">
              <a:lumMod val="6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TextBox 24"/>
          <p:cNvSpPr txBox="1"/>
          <p:nvPr/>
        </p:nvSpPr>
        <p:spPr>
          <a:xfrm>
            <a:off x="4025784" y="5052490"/>
            <a:ext cx="13120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/>
              <a:t>Here!</a:t>
            </a:r>
            <a:endParaRPr lang="en-GB" b="1" dirty="0"/>
          </a:p>
        </p:txBody>
      </p:sp>
      <p:sp>
        <p:nvSpPr>
          <p:cNvPr id="26" name="TextBox 25"/>
          <p:cNvSpPr txBox="1"/>
          <p:nvPr/>
        </p:nvSpPr>
        <p:spPr>
          <a:xfrm>
            <a:off x="3917631" y="3103433"/>
            <a:ext cx="13120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/>
              <a:t>Here!</a:t>
            </a:r>
            <a:endParaRPr lang="en-GB" b="1" dirty="0"/>
          </a:p>
        </p:txBody>
      </p:sp>
      <p:sp>
        <p:nvSpPr>
          <p:cNvPr id="27" name="TextBox 26"/>
          <p:cNvSpPr txBox="1"/>
          <p:nvPr/>
        </p:nvSpPr>
        <p:spPr>
          <a:xfrm>
            <a:off x="7776755" y="5226759"/>
            <a:ext cx="13120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/>
              <a:t>Here!</a:t>
            </a:r>
            <a:endParaRPr lang="en-GB" b="1" dirty="0"/>
          </a:p>
        </p:txBody>
      </p:sp>
    </p:spTree>
    <p:extLst>
      <p:ext uri="{BB962C8B-B14F-4D97-AF65-F5344CB8AC3E}">
        <p14:creationId xmlns:p14="http://schemas.microsoft.com/office/powerpoint/2010/main" val="22284525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7" grpId="0" animBg="1"/>
      <p:bldP spid="18" grpId="0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/>
      <p:bldP spid="26" grpId="0"/>
      <p:bldP spid="2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How does it work?</a:t>
            </a:r>
            <a:endParaRPr lang="en-GB" dirty="0"/>
          </a:p>
        </p:txBody>
      </p:sp>
      <p:grpSp>
        <p:nvGrpSpPr>
          <p:cNvPr id="13" name="Group 12"/>
          <p:cNvGrpSpPr/>
          <p:nvPr/>
        </p:nvGrpSpPr>
        <p:grpSpPr>
          <a:xfrm>
            <a:off x="4497977" y="2434827"/>
            <a:ext cx="3466012" cy="3978251"/>
            <a:chOff x="4236720" y="2574164"/>
            <a:chExt cx="3466012" cy="3978251"/>
          </a:xfrm>
        </p:grpSpPr>
        <p:cxnSp>
          <p:nvCxnSpPr>
            <p:cNvPr id="5" name="Straight Arrow Connector 4"/>
            <p:cNvCxnSpPr/>
            <p:nvPr/>
          </p:nvCxnSpPr>
          <p:spPr>
            <a:xfrm flipH="1" flipV="1">
              <a:off x="5965372" y="2943498"/>
              <a:ext cx="8708" cy="3239587"/>
            </a:xfrm>
            <a:prstGeom prst="straightConnector1">
              <a:avLst/>
            </a:prstGeom>
            <a:ln w="76200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7"/>
            <p:cNvCxnSpPr/>
            <p:nvPr/>
          </p:nvCxnSpPr>
          <p:spPr>
            <a:xfrm>
              <a:off x="4563292" y="4554582"/>
              <a:ext cx="2804160" cy="17417"/>
            </a:xfrm>
            <a:prstGeom prst="line">
              <a:avLst/>
            </a:prstGeom>
            <a:ln w="762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" name="TextBox 8"/>
            <p:cNvSpPr txBox="1"/>
            <p:nvPr/>
          </p:nvSpPr>
          <p:spPr>
            <a:xfrm>
              <a:off x="5799909" y="2574164"/>
              <a:ext cx="33963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b="1" dirty="0" smtClean="0"/>
                <a:t>N</a:t>
              </a:r>
              <a:endParaRPr lang="en-GB" b="1" dirty="0"/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5795555" y="6183083"/>
              <a:ext cx="33963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b="1" dirty="0" smtClean="0"/>
                <a:t>S</a:t>
              </a:r>
              <a:endParaRPr lang="en-GB" b="1" dirty="0"/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7363098" y="4378624"/>
              <a:ext cx="33963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b="1" dirty="0" smtClean="0"/>
                <a:t>E</a:t>
              </a:r>
              <a:endParaRPr lang="en-GB" b="1" dirty="0"/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4236720" y="4369916"/>
              <a:ext cx="33963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b="1" dirty="0" smtClean="0"/>
                <a:t>W</a:t>
              </a:r>
              <a:endParaRPr lang="en-GB" b="1" dirty="0"/>
            </a:p>
          </p:txBody>
        </p:sp>
      </p:grpSp>
      <p:sp>
        <p:nvSpPr>
          <p:cNvPr id="14" name="TextBox 13"/>
          <p:cNvSpPr txBox="1"/>
          <p:nvPr/>
        </p:nvSpPr>
        <p:spPr>
          <a:xfrm>
            <a:off x="223726" y="2327105"/>
            <a:ext cx="377952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i="1" dirty="0" smtClean="0">
                <a:solidFill>
                  <a:schemeClr val="accent1">
                    <a:lumMod val="75000"/>
                  </a:schemeClr>
                </a:solidFill>
              </a:rPr>
              <a:t>Imagine you start facing north.</a:t>
            </a:r>
            <a:endParaRPr lang="en-GB" sz="3200" b="1" i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6279919" y="4136571"/>
            <a:ext cx="278674" cy="29609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" name="Picture 2" descr="File:Walking person top view.svg - Wikimedia Commons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36573" y="4113235"/>
            <a:ext cx="597527" cy="604016"/>
          </a:xfrm>
          <a:prstGeom prst="rect">
            <a:avLst/>
          </a:prstGeom>
        </p:spPr>
      </p:pic>
      <p:sp>
        <p:nvSpPr>
          <p:cNvPr id="30" name="TextBox 29"/>
          <p:cNvSpPr txBox="1"/>
          <p:nvPr/>
        </p:nvSpPr>
        <p:spPr>
          <a:xfrm>
            <a:off x="277016" y="4044877"/>
            <a:ext cx="377952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i="1" dirty="0" smtClean="0">
                <a:solidFill>
                  <a:schemeClr val="accent1">
                    <a:lumMod val="75000"/>
                  </a:schemeClr>
                </a:solidFill>
              </a:rPr>
              <a:t>You turn through one right angle clockwise (the way the hands go on a clock).</a:t>
            </a:r>
            <a:endParaRPr lang="en-GB" sz="3200" b="1" i="1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32" name="Picture 31" descr="File:Walking person top view.svg - Wikimedia Commons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6097682" y="4130654"/>
            <a:ext cx="597527" cy="604016"/>
          </a:xfrm>
          <a:prstGeom prst="rect">
            <a:avLst/>
          </a:prstGeom>
        </p:spPr>
      </p:pic>
      <p:sp>
        <p:nvSpPr>
          <p:cNvPr id="4" name="Curved Left Arrow 3"/>
          <p:cNvSpPr/>
          <p:nvPr/>
        </p:nvSpPr>
        <p:spPr>
          <a:xfrm rot="18835785">
            <a:off x="7341761" y="2632565"/>
            <a:ext cx="565187" cy="1198674"/>
          </a:xfrm>
          <a:prstGeom prst="curved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7963989" y="2838126"/>
            <a:ext cx="158234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Clockwise</a:t>
            </a:r>
            <a:endParaRPr lang="en-GB" dirty="0"/>
          </a:p>
        </p:txBody>
      </p:sp>
      <p:sp>
        <p:nvSpPr>
          <p:cNvPr id="33" name="TextBox 32"/>
          <p:cNvSpPr txBox="1"/>
          <p:nvPr/>
        </p:nvSpPr>
        <p:spPr>
          <a:xfrm>
            <a:off x="6482128" y="3803782"/>
            <a:ext cx="158234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1 right angle</a:t>
            </a:r>
            <a:endParaRPr lang="en-GB" dirty="0"/>
          </a:p>
        </p:txBody>
      </p:sp>
      <p:sp>
        <p:nvSpPr>
          <p:cNvPr id="7" name="TextBox 6"/>
          <p:cNvSpPr txBox="1"/>
          <p:nvPr/>
        </p:nvSpPr>
        <p:spPr>
          <a:xfrm>
            <a:off x="8252049" y="5422392"/>
            <a:ext cx="3712997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 smtClean="0">
                <a:solidFill>
                  <a:srgbClr val="FF0000"/>
                </a:solidFill>
              </a:rPr>
              <a:t>You are now facing… East!</a:t>
            </a:r>
            <a:endParaRPr lang="en-GB" sz="32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915042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4" grpId="0" animBg="1"/>
      <p:bldP spid="6" grpId="0"/>
      <p:bldP spid="33" grpId="0"/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Top tips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22721" y="3486292"/>
            <a:ext cx="7166248" cy="973294"/>
          </a:xfrm>
        </p:spPr>
        <p:txBody>
          <a:bodyPr>
            <a:normAutofit/>
          </a:bodyPr>
          <a:lstStyle/>
          <a:p>
            <a:r>
              <a:rPr lang="en-GB" dirty="0" smtClean="0"/>
              <a:t>If you need to answer questions, sketch a quick compass grid. It could be on a scrap bit of paper.</a:t>
            </a:r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 smtClean="0"/>
          </a:p>
        </p:txBody>
      </p:sp>
      <p:grpSp>
        <p:nvGrpSpPr>
          <p:cNvPr id="11" name="Group 10"/>
          <p:cNvGrpSpPr/>
          <p:nvPr/>
        </p:nvGrpSpPr>
        <p:grpSpPr>
          <a:xfrm>
            <a:off x="7951286" y="2294917"/>
            <a:ext cx="2277064" cy="2599056"/>
            <a:chOff x="7951286" y="2294917"/>
            <a:chExt cx="2277064" cy="2599056"/>
          </a:xfrm>
        </p:grpSpPr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 rot="8659354">
              <a:off x="8423611" y="2745995"/>
              <a:ext cx="1370096" cy="1664634"/>
            </a:xfrm>
            <a:prstGeom prst="rect">
              <a:avLst/>
            </a:prstGeom>
          </p:spPr>
        </p:pic>
        <p:sp>
          <p:nvSpPr>
            <p:cNvPr id="5" name="TextBox 4"/>
            <p:cNvSpPr txBox="1"/>
            <p:nvPr/>
          </p:nvSpPr>
          <p:spPr>
            <a:xfrm>
              <a:off x="8865686" y="2294917"/>
              <a:ext cx="39303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 smtClean="0">
                  <a:solidFill>
                    <a:schemeClr val="bg1">
                      <a:lumMod val="50000"/>
                    </a:schemeClr>
                  </a:solidFill>
                  <a:latin typeface="Segoe Print" panose="02000600000000000000" pitchFamily="2" charset="0"/>
                </a:rPr>
                <a:t>N</a:t>
              </a:r>
              <a:endParaRPr lang="en-GB" dirty="0">
                <a:solidFill>
                  <a:schemeClr val="bg1">
                    <a:lumMod val="50000"/>
                  </a:schemeClr>
                </a:solidFill>
                <a:latin typeface="Segoe Print" panose="02000600000000000000" pitchFamily="2" charset="0"/>
              </a:endParaRPr>
            </a:p>
          </p:txBody>
        </p:sp>
        <p:sp>
          <p:nvSpPr>
            <p:cNvPr id="6" name="TextBox 5"/>
            <p:cNvSpPr txBox="1"/>
            <p:nvPr/>
          </p:nvSpPr>
          <p:spPr>
            <a:xfrm>
              <a:off x="9835318" y="3623422"/>
              <a:ext cx="39303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 smtClean="0">
                  <a:solidFill>
                    <a:schemeClr val="bg1">
                      <a:lumMod val="50000"/>
                    </a:schemeClr>
                  </a:solidFill>
                  <a:latin typeface="Segoe Print" panose="02000600000000000000" pitchFamily="2" charset="0"/>
                </a:rPr>
                <a:t>E</a:t>
              </a:r>
              <a:endParaRPr lang="en-GB" dirty="0">
                <a:solidFill>
                  <a:schemeClr val="bg1">
                    <a:lumMod val="50000"/>
                  </a:schemeClr>
                </a:solidFill>
                <a:latin typeface="Segoe Print" panose="02000600000000000000" pitchFamily="2" charset="0"/>
              </a:endParaRPr>
            </a:p>
          </p:txBody>
        </p:sp>
        <p:sp>
          <p:nvSpPr>
            <p:cNvPr id="7" name="TextBox 6"/>
            <p:cNvSpPr txBox="1"/>
            <p:nvPr/>
          </p:nvSpPr>
          <p:spPr>
            <a:xfrm>
              <a:off x="8865686" y="4524641"/>
              <a:ext cx="39303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 smtClean="0">
                  <a:solidFill>
                    <a:schemeClr val="bg1">
                      <a:lumMod val="50000"/>
                    </a:schemeClr>
                  </a:solidFill>
                  <a:latin typeface="Segoe Print" panose="02000600000000000000" pitchFamily="2" charset="0"/>
                </a:rPr>
                <a:t>S</a:t>
              </a:r>
              <a:endParaRPr lang="en-GB" dirty="0">
                <a:solidFill>
                  <a:schemeClr val="bg1">
                    <a:lumMod val="50000"/>
                  </a:schemeClr>
                </a:solidFill>
                <a:latin typeface="Segoe Print" panose="02000600000000000000" pitchFamily="2" charset="0"/>
              </a:endParaRPr>
            </a:p>
          </p:txBody>
        </p:sp>
        <p:sp>
          <p:nvSpPr>
            <p:cNvPr id="8" name="TextBox 7"/>
            <p:cNvSpPr txBox="1"/>
            <p:nvPr/>
          </p:nvSpPr>
          <p:spPr>
            <a:xfrm>
              <a:off x="7951286" y="3208980"/>
              <a:ext cx="39303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 smtClean="0">
                  <a:solidFill>
                    <a:schemeClr val="bg1">
                      <a:lumMod val="50000"/>
                    </a:schemeClr>
                  </a:solidFill>
                  <a:latin typeface="Segoe Print" panose="02000600000000000000" pitchFamily="2" charset="0"/>
                </a:rPr>
                <a:t>W</a:t>
              </a:r>
              <a:endParaRPr lang="en-GB" dirty="0">
                <a:solidFill>
                  <a:schemeClr val="bg1">
                    <a:lumMod val="50000"/>
                  </a:schemeClr>
                </a:solidFill>
                <a:latin typeface="Segoe Print" panose="02000600000000000000" pitchFamily="2" charset="0"/>
              </a:endParaRPr>
            </a:p>
          </p:txBody>
        </p:sp>
      </p:grpSp>
      <p:grpSp>
        <p:nvGrpSpPr>
          <p:cNvPr id="12" name="Group 11"/>
          <p:cNvGrpSpPr/>
          <p:nvPr/>
        </p:nvGrpSpPr>
        <p:grpSpPr>
          <a:xfrm>
            <a:off x="6289042" y="4332264"/>
            <a:ext cx="2277064" cy="2599056"/>
            <a:chOff x="7951286" y="2294917"/>
            <a:chExt cx="2277064" cy="2599056"/>
          </a:xfrm>
        </p:grpSpPr>
        <p:pic>
          <p:nvPicPr>
            <p:cNvPr id="13" name="Picture 12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 rot="8659354">
              <a:off x="8423611" y="2745995"/>
              <a:ext cx="1370096" cy="1664634"/>
            </a:xfrm>
            <a:prstGeom prst="rect">
              <a:avLst/>
            </a:prstGeom>
          </p:spPr>
        </p:pic>
        <p:sp>
          <p:nvSpPr>
            <p:cNvPr id="14" name="TextBox 13"/>
            <p:cNvSpPr txBox="1"/>
            <p:nvPr/>
          </p:nvSpPr>
          <p:spPr>
            <a:xfrm>
              <a:off x="8865686" y="2294917"/>
              <a:ext cx="39303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 smtClean="0">
                  <a:solidFill>
                    <a:schemeClr val="bg1">
                      <a:lumMod val="50000"/>
                    </a:schemeClr>
                  </a:solidFill>
                  <a:latin typeface="Segoe Print" panose="02000600000000000000" pitchFamily="2" charset="0"/>
                </a:rPr>
                <a:t>N</a:t>
              </a:r>
              <a:endParaRPr lang="en-GB" dirty="0">
                <a:solidFill>
                  <a:schemeClr val="bg1">
                    <a:lumMod val="50000"/>
                  </a:schemeClr>
                </a:solidFill>
                <a:latin typeface="Segoe Print" panose="02000600000000000000" pitchFamily="2" charset="0"/>
              </a:endParaRPr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9835318" y="3623422"/>
              <a:ext cx="39303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 smtClean="0">
                  <a:solidFill>
                    <a:schemeClr val="bg1">
                      <a:lumMod val="50000"/>
                    </a:schemeClr>
                  </a:solidFill>
                  <a:latin typeface="Segoe Print" panose="02000600000000000000" pitchFamily="2" charset="0"/>
                </a:rPr>
                <a:t>E</a:t>
              </a:r>
              <a:endParaRPr lang="en-GB" dirty="0">
                <a:solidFill>
                  <a:schemeClr val="bg1">
                    <a:lumMod val="50000"/>
                  </a:schemeClr>
                </a:solidFill>
                <a:latin typeface="Segoe Print" panose="02000600000000000000" pitchFamily="2" charset="0"/>
              </a:endParaRPr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8865686" y="4524641"/>
              <a:ext cx="39303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 smtClean="0">
                  <a:solidFill>
                    <a:schemeClr val="bg1">
                      <a:lumMod val="50000"/>
                    </a:schemeClr>
                  </a:solidFill>
                  <a:latin typeface="Segoe Print" panose="02000600000000000000" pitchFamily="2" charset="0"/>
                </a:rPr>
                <a:t>S</a:t>
              </a:r>
              <a:endParaRPr lang="en-GB" dirty="0">
                <a:solidFill>
                  <a:schemeClr val="bg1">
                    <a:lumMod val="50000"/>
                  </a:schemeClr>
                </a:solidFill>
                <a:latin typeface="Segoe Print" panose="02000600000000000000" pitchFamily="2" charset="0"/>
              </a:endParaRPr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7951286" y="3208980"/>
              <a:ext cx="39303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 smtClean="0">
                  <a:solidFill>
                    <a:schemeClr val="bg1">
                      <a:lumMod val="50000"/>
                    </a:schemeClr>
                  </a:solidFill>
                  <a:latin typeface="Segoe Print" panose="02000600000000000000" pitchFamily="2" charset="0"/>
                </a:rPr>
                <a:t>W</a:t>
              </a:r>
              <a:endParaRPr lang="en-GB" dirty="0">
                <a:solidFill>
                  <a:schemeClr val="bg1">
                    <a:lumMod val="50000"/>
                  </a:schemeClr>
                </a:solidFill>
                <a:latin typeface="Segoe Print" panose="02000600000000000000" pitchFamily="2" charset="0"/>
              </a:endParaRPr>
            </a:p>
          </p:txBody>
        </p:sp>
      </p:grpSp>
      <p:sp>
        <p:nvSpPr>
          <p:cNvPr id="18" name="Content Placeholder 2"/>
          <p:cNvSpPr txBox="1">
            <a:spLocks/>
          </p:cNvSpPr>
          <p:nvPr/>
        </p:nvSpPr>
        <p:spPr>
          <a:xfrm>
            <a:off x="822720" y="5384335"/>
            <a:ext cx="5313386" cy="10084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 smtClean="0"/>
              <a:t>Use a pencil as a pointer. Start facing the instructed direction and physically turn it through the right angles!</a:t>
            </a:r>
            <a:endParaRPr lang="en-GB" dirty="0" smtClean="0"/>
          </a:p>
        </p:txBody>
      </p:sp>
      <p:pic>
        <p:nvPicPr>
          <p:cNvPr id="9" name="Picture 8" descr="Pencil PNG Transparent Images | PNG All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5553836">
            <a:off x="6515434" y="4935956"/>
            <a:ext cx="1818956" cy="18189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30560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Questions: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b="1" u="sng" dirty="0" smtClean="0"/>
              <a:t>Q1: What direction will I end up facing if I start facing…</a:t>
            </a:r>
          </a:p>
          <a:p>
            <a:endParaRPr lang="en-GB" dirty="0"/>
          </a:p>
          <a:p>
            <a:pPr>
              <a:buAutoNum type="alphaLcParenR"/>
            </a:pPr>
            <a:r>
              <a:rPr lang="en-GB" dirty="0" smtClean="0"/>
              <a:t>North and turn </a:t>
            </a:r>
            <a:r>
              <a:rPr lang="en-GB" b="1" dirty="0" smtClean="0"/>
              <a:t>one</a:t>
            </a:r>
            <a:r>
              <a:rPr lang="en-GB" dirty="0" smtClean="0"/>
              <a:t> right angle </a:t>
            </a:r>
            <a:r>
              <a:rPr lang="en-GB" b="1" dirty="0" smtClean="0"/>
              <a:t>clockwise</a:t>
            </a:r>
            <a:r>
              <a:rPr lang="en-GB" dirty="0" smtClean="0"/>
              <a:t>?</a:t>
            </a:r>
          </a:p>
          <a:p>
            <a:pPr>
              <a:buAutoNum type="alphaLcParenR"/>
            </a:pPr>
            <a:r>
              <a:rPr lang="en-GB" dirty="0" smtClean="0"/>
              <a:t>North and turn </a:t>
            </a:r>
            <a:r>
              <a:rPr lang="en-GB" b="1" dirty="0" smtClean="0"/>
              <a:t>three</a:t>
            </a:r>
            <a:r>
              <a:rPr lang="en-GB" dirty="0" smtClean="0"/>
              <a:t> right angles </a:t>
            </a:r>
            <a:r>
              <a:rPr lang="en-GB" b="1" dirty="0" smtClean="0"/>
              <a:t>clockwise</a:t>
            </a:r>
            <a:r>
              <a:rPr lang="en-GB" dirty="0" smtClean="0"/>
              <a:t>?</a:t>
            </a:r>
          </a:p>
          <a:p>
            <a:pPr>
              <a:buFont typeface="Wingdings 3" charset="2"/>
              <a:buAutoNum type="alphaLcParenR"/>
            </a:pPr>
            <a:r>
              <a:rPr lang="en-GB" dirty="0" smtClean="0"/>
              <a:t>East and </a:t>
            </a:r>
            <a:r>
              <a:rPr lang="en-GB" dirty="0"/>
              <a:t>turn </a:t>
            </a:r>
            <a:r>
              <a:rPr lang="en-GB" b="1" dirty="0" smtClean="0"/>
              <a:t>one</a:t>
            </a:r>
            <a:r>
              <a:rPr lang="en-GB" dirty="0" smtClean="0"/>
              <a:t> </a:t>
            </a:r>
            <a:r>
              <a:rPr lang="en-GB" dirty="0"/>
              <a:t>right </a:t>
            </a:r>
            <a:r>
              <a:rPr lang="en-GB" dirty="0" smtClean="0"/>
              <a:t>angle </a:t>
            </a:r>
            <a:r>
              <a:rPr lang="en-GB" b="1" dirty="0" smtClean="0"/>
              <a:t>anti-clockwise</a:t>
            </a:r>
            <a:r>
              <a:rPr lang="en-GB" dirty="0" smtClean="0"/>
              <a:t>?</a:t>
            </a:r>
          </a:p>
          <a:p>
            <a:pPr>
              <a:buFont typeface="Wingdings 3" charset="2"/>
              <a:buAutoNum type="alphaLcParenR"/>
            </a:pPr>
            <a:r>
              <a:rPr lang="en-GB" dirty="0" smtClean="0"/>
              <a:t>South and </a:t>
            </a:r>
            <a:r>
              <a:rPr lang="en-GB" dirty="0"/>
              <a:t>turn </a:t>
            </a:r>
            <a:r>
              <a:rPr lang="en-GB" b="1" dirty="0" smtClean="0"/>
              <a:t>two</a:t>
            </a:r>
            <a:r>
              <a:rPr lang="en-GB" dirty="0" smtClean="0"/>
              <a:t> </a:t>
            </a:r>
            <a:r>
              <a:rPr lang="en-GB" dirty="0"/>
              <a:t>right angles </a:t>
            </a:r>
            <a:r>
              <a:rPr lang="en-GB" b="1" dirty="0"/>
              <a:t>clockwise</a:t>
            </a:r>
            <a:r>
              <a:rPr lang="en-GB" dirty="0" smtClean="0"/>
              <a:t>?</a:t>
            </a:r>
          </a:p>
          <a:p>
            <a:pPr>
              <a:buFont typeface="Wingdings 3" charset="2"/>
              <a:buAutoNum type="alphaLcParenR"/>
            </a:pPr>
            <a:r>
              <a:rPr lang="en-GB" dirty="0" smtClean="0"/>
              <a:t>West and turn </a:t>
            </a:r>
            <a:r>
              <a:rPr lang="en-GB" b="1" dirty="0"/>
              <a:t>three</a:t>
            </a:r>
            <a:r>
              <a:rPr lang="en-GB" dirty="0"/>
              <a:t> right angles </a:t>
            </a:r>
            <a:r>
              <a:rPr lang="en-GB" b="1" dirty="0" smtClean="0"/>
              <a:t>anti-clockwise</a:t>
            </a:r>
            <a:r>
              <a:rPr lang="en-GB" dirty="0" smtClean="0"/>
              <a:t>?</a:t>
            </a:r>
          </a:p>
          <a:p>
            <a:pPr>
              <a:buFont typeface="Wingdings 3" charset="2"/>
              <a:buAutoNum type="alphaLcParenR"/>
            </a:pPr>
            <a:r>
              <a:rPr lang="en-GB" dirty="0" smtClean="0"/>
              <a:t>East and turn </a:t>
            </a:r>
            <a:r>
              <a:rPr lang="en-GB" b="1" dirty="0" smtClean="0"/>
              <a:t>one</a:t>
            </a:r>
            <a:r>
              <a:rPr lang="en-GB" dirty="0" smtClean="0"/>
              <a:t> </a:t>
            </a:r>
            <a:r>
              <a:rPr lang="en-GB" dirty="0"/>
              <a:t>right </a:t>
            </a:r>
            <a:r>
              <a:rPr lang="en-GB" dirty="0" smtClean="0"/>
              <a:t>angle </a:t>
            </a:r>
            <a:r>
              <a:rPr lang="en-GB" b="1" dirty="0"/>
              <a:t>clockwise</a:t>
            </a:r>
            <a:r>
              <a:rPr lang="en-GB" dirty="0" smtClean="0"/>
              <a:t>?</a:t>
            </a:r>
          </a:p>
          <a:p>
            <a:pPr>
              <a:buFont typeface="Wingdings 3" charset="2"/>
              <a:buAutoNum type="alphaLcParenR"/>
            </a:pPr>
            <a:r>
              <a:rPr lang="en-GB" dirty="0" smtClean="0"/>
              <a:t>South </a:t>
            </a:r>
            <a:r>
              <a:rPr lang="en-GB" dirty="0"/>
              <a:t>and turn </a:t>
            </a:r>
            <a:r>
              <a:rPr lang="en-GB" b="1" dirty="0" smtClean="0"/>
              <a:t>five</a:t>
            </a:r>
            <a:r>
              <a:rPr lang="en-GB" dirty="0" smtClean="0"/>
              <a:t> </a:t>
            </a:r>
            <a:r>
              <a:rPr lang="en-GB" dirty="0"/>
              <a:t>right angles </a:t>
            </a:r>
            <a:r>
              <a:rPr lang="en-GB" b="1" dirty="0" smtClean="0"/>
              <a:t>anti-clockwise</a:t>
            </a:r>
            <a:r>
              <a:rPr lang="en-GB" dirty="0"/>
              <a:t>?</a:t>
            </a:r>
          </a:p>
          <a:p>
            <a:pPr>
              <a:buFont typeface="Wingdings 3" charset="2"/>
              <a:buAutoNum type="alphaLcParenR"/>
            </a:pPr>
            <a:endParaRPr lang="en-GB" dirty="0"/>
          </a:p>
          <a:p>
            <a:pPr>
              <a:buFont typeface="Wingdings 3" charset="2"/>
              <a:buAutoNum type="alphaLcParenR"/>
            </a:pPr>
            <a:endParaRPr lang="en-GB" dirty="0"/>
          </a:p>
          <a:p>
            <a:pPr>
              <a:buFont typeface="Wingdings 3" charset="2"/>
              <a:buAutoNum type="alphaLcParenR"/>
            </a:pPr>
            <a:endParaRPr lang="en-GB" dirty="0"/>
          </a:p>
          <a:p>
            <a:pPr>
              <a:buFont typeface="Wingdings 3" charset="2"/>
              <a:buAutoNum type="alphaLcParenR"/>
            </a:pPr>
            <a:endParaRPr lang="en-GB" dirty="0"/>
          </a:p>
          <a:p>
            <a:pPr>
              <a:buAutoNum type="alphaLcParenR"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317331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Questions: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b="1" u="sng" dirty="0" smtClean="0"/>
              <a:t>Q2: How many right angles have I gone through if I started facing…</a:t>
            </a:r>
          </a:p>
          <a:p>
            <a:endParaRPr lang="en-GB" dirty="0" smtClean="0"/>
          </a:p>
          <a:p>
            <a:pPr>
              <a:buAutoNum type="alphaLcParenR"/>
            </a:pPr>
            <a:r>
              <a:rPr lang="en-GB" b="1" dirty="0" smtClean="0"/>
              <a:t>North</a:t>
            </a:r>
            <a:r>
              <a:rPr lang="en-GB" dirty="0" smtClean="0"/>
              <a:t>, turned </a:t>
            </a:r>
            <a:r>
              <a:rPr lang="en-GB" b="1" dirty="0" smtClean="0"/>
              <a:t>clockwise</a:t>
            </a:r>
            <a:r>
              <a:rPr lang="en-GB" dirty="0" smtClean="0"/>
              <a:t> and am now facing </a:t>
            </a:r>
            <a:r>
              <a:rPr lang="en-GB" b="1" dirty="0" smtClean="0"/>
              <a:t>East</a:t>
            </a:r>
            <a:r>
              <a:rPr lang="en-GB" dirty="0" smtClean="0"/>
              <a:t>?</a:t>
            </a:r>
          </a:p>
          <a:p>
            <a:pPr>
              <a:buFont typeface="Wingdings 3" charset="2"/>
              <a:buAutoNum type="alphaLcParenR"/>
            </a:pPr>
            <a:r>
              <a:rPr lang="en-GB" b="1" dirty="0" smtClean="0"/>
              <a:t>South</a:t>
            </a:r>
            <a:r>
              <a:rPr lang="en-GB" dirty="0" smtClean="0"/>
              <a:t>, </a:t>
            </a:r>
            <a:r>
              <a:rPr lang="en-GB" dirty="0"/>
              <a:t>turned </a:t>
            </a:r>
            <a:r>
              <a:rPr lang="en-GB" b="1" dirty="0"/>
              <a:t>clockwise</a:t>
            </a:r>
            <a:r>
              <a:rPr lang="en-GB" dirty="0"/>
              <a:t> and am now facing </a:t>
            </a:r>
            <a:r>
              <a:rPr lang="en-GB" b="1" dirty="0"/>
              <a:t>East</a:t>
            </a:r>
            <a:r>
              <a:rPr lang="en-GB" dirty="0" smtClean="0"/>
              <a:t>?</a:t>
            </a:r>
          </a:p>
          <a:p>
            <a:pPr>
              <a:buFont typeface="Wingdings 3" charset="2"/>
              <a:buAutoNum type="alphaLcParenR"/>
            </a:pPr>
            <a:r>
              <a:rPr lang="en-GB" b="1" dirty="0" smtClean="0"/>
              <a:t>West</a:t>
            </a:r>
            <a:r>
              <a:rPr lang="en-GB" dirty="0" smtClean="0"/>
              <a:t>, </a:t>
            </a:r>
            <a:r>
              <a:rPr lang="en-GB" dirty="0"/>
              <a:t>turned </a:t>
            </a:r>
            <a:r>
              <a:rPr lang="en-GB" b="1" dirty="0" smtClean="0"/>
              <a:t>anti-clockwise</a:t>
            </a:r>
            <a:r>
              <a:rPr lang="en-GB" dirty="0" smtClean="0"/>
              <a:t> </a:t>
            </a:r>
            <a:r>
              <a:rPr lang="en-GB" dirty="0"/>
              <a:t>and am now facing </a:t>
            </a:r>
            <a:r>
              <a:rPr lang="en-GB" b="1" dirty="0" smtClean="0"/>
              <a:t>South</a:t>
            </a:r>
            <a:r>
              <a:rPr lang="en-GB" dirty="0" smtClean="0"/>
              <a:t>?</a:t>
            </a:r>
          </a:p>
          <a:p>
            <a:pPr>
              <a:buFont typeface="Wingdings 3" charset="2"/>
              <a:buAutoNum type="alphaLcParenR"/>
            </a:pPr>
            <a:r>
              <a:rPr lang="en-GB" b="1" dirty="0" smtClean="0"/>
              <a:t>East</a:t>
            </a:r>
            <a:r>
              <a:rPr lang="en-GB" dirty="0" smtClean="0"/>
              <a:t>, </a:t>
            </a:r>
            <a:r>
              <a:rPr lang="en-GB" dirty="0"/>
              <a:t>turned </a:t>
            </a:r>
            <a:r>
              <a:rPr lang="en-GB" b="1" dirty="0"/>
              <a:t>anti-</a:t>
            </a:r>
            <a:r>
              <a:rPr lang="en-GB" b="1" dirty="0" smtClean="0"/>
              <a:t>clockwise</a:t>
            </a:r>
            <a:r>
              <a:rPr lang="en-GB" dirty="0" smtClean="0"/>
              <a:t> </a:t>
            </a:r>
            <a:r>
              <a:rPr lang="en-GB" dirty="0"/>
              <a:t>and am now facing </a:t>
            </a:r>
            <a:r>
              <a:rPr lang="en-GB" b="1" dirty="0" smtClean="0"/>
              <a:t>West</a:t>
            </a:r>
            <a:r>
              <a:rPr lang="en-GB" dirty="0" smtClean="0"/>
              <a:t>?</a:t>
            </a:r>
          </a:p>
          <a:p>
            <a:pPr>
              <a:buFont typeface="Wingdings 3" charset="2"/>
              <a:buAutoNum type="alphaLcParenR"/>
            </a:pPr>
            <a:r>
              <a:rPr lang="en-GB" b="1" dirty="0"/>
              <a:t>South</a:t>
            </a:r>
            <a:r>
              <a:rPr lang="en-GB" dirty="0"/>
              <a:t>, turned </a:t>
            </a:r>
            <a:r>
              <a:rPr lang="en-GB" b="1" dirty="0"/>
              <a:t>anti-</a:t>
            </a:r>
            <a:r>
              <a:rPr lang="en-GB" b="1" dirty="0" smtClean="0"/>
              <a:t>clockwise</a:t>
            </a:r>
            <a:r>
              <a:rPr lang="en-GB" dirty="0" smtClean="0"/>
              <a:t> </a:t>
            </a:r>
            <a:r>
              <a:rPr lang="en-GB" dirty="0"/>
              <a:t>and am now facing </a:t>
            </a:r>
            <a:r>
              <a:rPr lang="en-GB" b="1" dirty="0"/>
              <a:t>East</a:t>
            </a:r>
            <a:r>
              <a:rPr lang="en-GB" dirty="0" smtClean="0"/>
              <a:t>?</a:t>
            </a:r>
          </a:p>
          <a:p>
            <a:pPr>
              <a:buFont typeface="Wingdings 3" charset="2"/>
              <a:buAutoNum type="alphaLcParenR"/>
            </a:pPr>
            <a:r>
              <a:rPr lang="en-GB" b="1" dirty="0" smtClean="0"/>
              <a:t>South</a:t>
            </a:r>
            <a:r>
              <a:rPr lang="en-GB" dirty="0" smtClean="0"/>
              <a:t>, </a:t>
            </a:r>
            <a:r>
              <a:rPr lang="en-GB" dirty="0"/>
              <a:t>turned </a:t>
            </a:r>
            <a:r>
              <a:rPr lang="en-GB" b="1" dirty="0"/>
              <a:t>anti-</a:t>
            </a:r>
            <a:r>
              <a:rPr lang="en-GB" b="1" dirty="0" smtClean="0"/>
              <a:t>clockwise</a:t>
            </a:r>
            <a:r>
              <a:rPr lang="en-GB" dirty="0" smtClean="0"/>
              <a:t> </a:t>
            </a:r>
            <a:r>
              <a:rPr lang="en-GB" dirty="0"/>
              <a:t>and am now facing </a:t>
            </a:r>
            <a:r>
              <a:rPr lang="en-GB" b="1" dirty="0" smtClean="0"/>
              <a:t>West</a:t>
            </a:r>
            <a:r>
              <a:rPr lang="en-GB" dirty="0" smtClean="0"/>
              <a:t>?</a:t>
            </a:r>
            <a:endParaRPr lang="en-GB" dirty="0"/>
          </a:p>
          <a:p>
            <a:pPr>
              <a:buFont typeface="Wingdings 3" charset="2"/>
              <a:buAutoNum type="alphaLcParenR"/>
            </a:pPr>
            <a:endParaRPr lang="en-GB" dirty="0"/>
          </a:p>
          <a:p>
            <a:pPr>
              <a:buFont typeface="Wingdings 3" charset="2"/>
              <a:buAutoNum type="alphaLcParenR"/>
            </a:pPr>
            <a:endParaRPr lang="en-GB" dirty="0"/>
          </a:p>
          <a:p>
            <a:pPr>
              <a:buFont typeface="Wingdings 3" charset="2"/>
              <a:buAutoNum type="alphaLcParenR"/>
            </a:pPr>
            <a:endParaRPr lang="en-GB" dirty="0"/>
          </a:p>
          <a:p>
            <a:pPr>
              <a:buAutoNum type="alphaLcParenR"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316552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 Boardroom">
  <a:themeElements>
    <a:clrScheme name="Ion Boardroom">
      <a:dk1>
        <a:sysClr val="windowText" lastClr="000000"/>
      </a:dk1>
      <a:lt1>
        <a:sysClr val="window" lastClr="FFFFFF"/>
      </a:lt1>
      <a:dk2>
        <a:srgbClr val="3B3059"/>
      </a:dk2>
      <a:lt2>
        <a:srgbClr val="EBEBEB"/>
      </a:lt2>
      <a:accent1>
        <a:srgbClr val="B31166"/>
      </a:accent1>
      <a:accent2>
        <a:srgbClr val="E33D6F"/>
      </a:accent2>
      <a:accent3>
        <a:srgbClr val="E45F3C"/>
      </a:accent3>
      <a:accent4>
        <a:srgbClr val="E9943A"/>
      </a:accent4>
      <a:accent5>
        <a:srgbClr val="9B6BF2"/>
      </a:accent5>
      <a:accent6>
        <a:srgbClr val="D53DD0"/>
      </a:accent6>
      <a:hlink>
        <a:srgbClr val="8F8F8F"/>
      </a:hlink>
      <a:folHlink>
        <a:srgbClr val="A5A5A5"/>
      </a:folHlink>
    </a:clrScheme>
    <a:fontScheme name="Ion Boardroom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 Boardroom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124000"/>
                <a:satMod val="148000"/>
                <a:lumMod val="124000"/>
              </a:schemeClr>
            </a:gs>
            <a:gs pos="100000">
              <a:schemeClr val="phClr">
                <a:shade val="76000"/>
                <a:hueMod val="89000"/>
                <a:satMod val="164000"/>
                <a:lumMod val="5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91000"/>
                <a:satMod val="164000"/>
                <a:lumMod val="74000"/>
              </a:schemeClr>
              <a:schemeClr val="phClr">
                <a:hueMod val="124000"/>
                <a:satMod val="140000"/>
                <a:lumMod val="14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 Boardroom" id="{FC33163D-4339-46B1-8EED-24C834239D99}" vid="{B8502691-933B-45FE-8764-BA278511EF27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 Boardroom</Template>
  <TotalTime>51</TotalTime>
  <Words>326</Words>
  <Application>Microsoft Office PowerPoint</Application>
  <PresentationFormat>Widescreen</PresentationFormat>
  <Paragraphs>72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Arial</vt:lpstr>
      <vt:lpstr>Century Gothic</vt:lpstr>
      <vt:lpstr>Segoe Print</vt:lpstr>
      <vt:lpstr>Wingdings 3</vt:lpstr>
      <vt:lpstr>Ion Boardroom</vt:lpstr>
      <vt:lpstr>Right angles and compasses</vt:lpstr>
      <vt:lpstr>Starting simple… The 4 compass points</vt:lpstr>
      <vt:lpstr>Starting simple… The 4 compass points</vt:lpstr>
      <vt:lpstr>Where do right angles fit in?</vt:lpstr>
      <vt:lpstr>How does it work?</vt:lpstr>
      <vt:lpstr>Top tips</vt:lpstr>
      <vt:lpstr>Questions:</vt:lpstr>
      <vt:lpstr>Questions:</vt:lpstr>
    </vt:vector>
  </TitlesOfParts>
  <Company>Ramsgate Arts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Right angles and compasses</dc:title>
  <dc:creator>Andrew Beraet</dc:creator>
  <cp:lastModifiedBy>Andrew Beraet</cp:lastModifiedBy>
  <cp:revision>7</cp:revision>
  <dcterms:created xsi:type="dcterms:W3CDTF">2020-06-22T20:12:21Z</dcterms:created>
  <dcterms:modified xsi:type="dcterms:W3CDTF">2020-06-22T21:04:03Z</dcterms:modified>
</cp:coreProperties>
</file>