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64" r:id="rId2"/>
    <p:sldId id="275" r:id="rId3"/>
    <p:sldId id="276" r:id="rId4"/>
    <p:sldId id="277" r:id="rId5"/>
    <p:sldId id="278" r:id="rId6"/>
    <p:sldId id="280" r:id="rId7"/>
    <p:sldId id="279" r:id="rId8"/>
  </p:sldIdLst>
  <p:sldSz cx="9144000" cy="6858000" type="screen4x3"/>
  <p:notesSz cx="6858000" cy="9144000"/>
  <p:embeddedFontLst>
    <p:embeddedFont>
      <p:font typeface="Papyrus" panose="03070502060502030205" pitchFamily="66" charset="0"/>
      <p:regular r:id="rId11"/>
    </p:embeddedFont>
    <p:embeddedFont>
      <p:font typeface="Calibri" panose="020F0502020204030204" pitchFamily="34" charset="0"/>
      <p:regular r:id="rId12"/>
      <p:bold r:id="rId13"/>
      <p:italic r:id="rId14"/>
      <p:boldItalic r:id="rId15"/>
    </p:embeddedFont>
    <p:embeddedFont>
      <p:font typeface="Twinkl SemiBold" charset="0"/>
      <p:bold r:id="rId16"/>
    </p:embeddedFont>
    <p:embeddedFont>
      <p:font typeface="Twinkl" panose="020B0604020202020204" charset="0"/>
      <p:regular r:id="rId17"/>
      <p:bold r:id="rId18"/>
    </p:embeddedFont>
    <p:embeddedFont>
      <p:font typeface="Sassoon Infant Rg" panose="02000503030000020003" charset="0"/>
      <p:regular r:id="rId19"/>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A3"/>
    <a:srgbClr val="FFFFCC"/>
    <a:srgbClr val="6A4A3D"/>
    <a:srgbClr val="242424"/>
    <a:srgbClr val="00A7E6"/>
    <a:srgbClr val="F1EDEC"/>
    <a:srgbClr val="F0EDEC"/>
    <a:srgbClr val="E84D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8" autoAdjust="0"/>
    <p:restoredTop sz="94660"/>
  </p:normalViewPr>
  <p:slideViewPr>
    <p:cSldViewPr snapToGrid="0">
      <p:cViewPr varScale="1">
        <p:scale>
          <a:sx n="88" d="100"/>
          <a:sy n="88" d="100"/>
        </p:scale>
        <p:origin x="1109" y="53"/>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heme" Target="theme/theme1.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DB99BC-3810-4C00-A5EC-E99447002DF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13D4635-2B0F-441E-A1F3-2B632C7089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522A863-6688-4A95-89E5-4C424DACE0E1}" type="datetimeFigureOut">
              <a:rPr lang="en-GB"/>
              <a:pPr>
                <a:defRPr/>
              </a:pPr>
              <a:t>23/06/2020</a:t>
            </a:fld>
            <a:endParaRPr lang="en-GB"/>
          </a:p>
        </p:txBody>
      </p:sp>
      <p:sp>
        <p:nvSpPr>
          <p:cNvPr id="4" name="Footer Placeholder 3">
            <a:extLst>
              <a:ext uri="{FF2B5EF4-FFF2-40B4-BE49-F238E27FC236}">
                <a16:creationId xmlns:a16="http://schemas.microsoft.com/office/drawing/2014/main" id="{0F1740A6-B9E2-434D-8B66-E4BE2F16995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C39BB9C-4176-4108-8B42-01FA8B9809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AA760C6-80F1-41C1-8410-6E2DC32FA04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11CBC2-E141-44EE-AA76-4824B02BA99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DC02F78-29A7-4F81-83A5-B96237BCE2D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F87AF0E-F390-4EFB-A2E0-8093433ED068}" type="datetimeFigureOut">
              <a:rPr lang="en-GB"/>
              <a:pPr>
                <a:defRPr/>
              </a:pPr>
              <a:t>23/06/2020</a:t>
            </a:fld>
            <a:endParaRPr lang="en-GB"/>
          </a:p>
        </p:txBody>
      </p:sp>
      <p:sp>
        <p:nvSpPr>
          <p:cNvPr id="4" name="Slide Image Placeholder 3">
            <a:extLst>
              <a:ext uri="{FF2B5EF4-FFF2-40B4-BE49-F238E27FC236}">
                <a16:creationId xmlns:a16="http://schemas.microsoft.com/office/drawing/2014/main" id="{FE222096-1D87-448B-AF73-AF7F03EE23A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DBB7D67-760F-41CE-9573-2512753E6EF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1AB14E-8C17-4858-909F-46607E8D312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C9EF4D1-D806-4636-9A40-0F13AF5C7AA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6F56D5C-7303-4518-854C-57A1CE624CD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464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16B5E24-1627-4A4F-BB1A-418CA9017BE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911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F1F6819-A581-48CA-81E0-61631115031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4558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6635DFF4-20D9-4683-AC29-3FD31652031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D021174-BF6C-4980-9A52-A86D9ACA516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41EA15A-011C-4433-9FD7-F5414B5B0FC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9DA962DC-F49D-4D86-A045-C6E18D493EB8}"/>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6F0DB9E-AC20-4AD6-BBF0-92F091E83BC6}"/>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8039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45213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understandingslavery.com/index.php-option=com_content&amp;view=article&amp;id=309_plantation-life&amp;catid=125_themes&amp;Itemid=221.html" TargetMode="External"/><Relationship Id="rId2" Type="http://schemas.openxmlformats.org/officeDocument/2006/relationships/image" Target="../media/image8.jpeg"/><Relationship Id="rId1" Type="http://schemas.openxmlformats.org/officeDocument/2006/relationships/slideLayout" Target="../slideLayouts/slideLayout3.xml"/><Relationship Id="rId4" Type="http://schemas.openxmlformats.org/officeDocument/2006/relationships/hyperlink" Target="https://www.youtube.com/watch?v=UYqllZ3kdrc" TargetMode="External"/></Relationships>
</file>

<file path=ppt/slides/_rels/slide5.xml.rels><?xml version="1.0" encoding="UTF-8" standalone="yes"?>
<Relationships xmlns="http://schemas.openxmlformats.org/package/2006/relationships"><Relationship Id="rId2" Type="http://schemas.openxmlformats.org/officeDocument/2006/relationships/hyperlink" Target="https://www.bbc.co.uk/news/uk-england-bristol-52962356"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04801" y="679268"/>
            <a:ext cx="8577942" cy="5451566"/>
          </a:xfrm>
        </p:spPr>
        <p:txBody>
          <a:bodyPr/>
          <a:lstStyle/>
          <a:p>
            <a:pPr algn="ctr"/>
            <a:r>
              <a:rPr lang="en-GB" altLang="en-US" dirty="0" smtClean="0"/>
              <a:t>So far we have learned about the geography and history linked with </a:t>
            </a:r>
            <a:r>
              <a:rPr lang="en-GB" altLang="en-US" dirty="0" smtClean="0"/>
              <a:t>chocolate. Today</a:t>
            </a:r>
            <a:r>
              <a:rPr lang="en-GB" altLang="en-US" dirty="0" smtClean="0"/>
              <a:t>, we </a:t>
            </a:r>
            <a:r>
              <a:rPr lang="en-GB" altLang="en-US" dirty="0" smtClean="0"/>
              <a:t>think of chocolate as tasty, delicious and good.</a:t>
            </a:r>
            <a:br>
              <a:rPr lang="en-GB" altLang="en-US" dirty="0" smtClean="0"/>
            </a:br>
            <a:r>
              <a:rPr lang="en-GB" altLang="en-US" dirty="0" smtClean="0"/>
              <a:t/>
            </a:r>
            <a:br>
              <a:rPr lang="en-GB" altLang="en-US" dirty="0" smtClean="0"/>
            </a:br>
            <a:r>
              <a:rPr lang="en-GB" altLang="en-US" dirty="0"/>
              <a:t/>
            </a:r>
            <a:br>
              <a:rPr lang="en-GB" altLang="en-US" dirty="0"/>
            </a:br>
            <a:r>
              <a:rPr lang="en-GB" altLang="en-US" dirty="0" smtClean="0"/>
              <a:t/>
            </a:r>
            <a:br>
              <a:rPr lang="en-GB" altLang="en-US" dirty="0" smtClean="0"/>
            </a:br>
            <a:r>
              <a:rPr lang="en-GB" altLang="en-US" dirty="0"/>
              <a:t/>
            </a:r>
            <a:br>
              <a:rPr lang="en-GB" altLang="en-US" dirty="0"/>
            </a:br>
            <a:r>
              <a:rPr lang="en-GB" altLang="en-US" dirty="0" smtClean="0"/>
              <a:t>There is however a sinister past that needs to be explored.</a:t>
            </a:r>
            <a:endParaRPr lang="en-GB" altLang="en-US" dirty="0" smtClean="0"/>
          </a:p>
        </p:txBody>
      </p:sp>
      <p:pic>
        <p:nvPicPr>
          <p:cNvPr id="1026" name="Picture 2" descr="Chocolate - Wikipe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6713" y="3209107"/>
            <a:ext cx="2274117" cy="204670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a:xfrm>
            <a:off x="461963" y="434975"/>
            <a:ext cx="8220075" cy="993775"/>
          </a:xfrm>
        </p:spPr>
        <p:txBody>
          <a:bodyPr/>
          <a:lstStyle/>
          <a:p>
            <a:r>
              <a:rPr lang="en-GB" altLang="en-US" dirty="0" smtClean="0"/>
              <a:t>A brief back story…</a:t>
            </a:r>
          </a:p>
        </p:txBody>
      </p:sp>
      <p:pic>
        <p:nvPicPr>
          <p:cNvPr id="2" name="Picture 1"/>
          <p:cNvPicPr>
            <a:picLocks noChangeAspect="1"/>
          </p:cNvPicPr>
          <p:nvPr/>
        </p:nvPicPr>
        <p:blipFill>
          <a:blip r:embed="rId2"/>
          <a:stretch>
            <a:fillRect/>
          </a:stretch>
        </p:blipFill>
        <p:spPr>
          <a:xfrm>
            <a:off x="1290892" y="2732315"/>
            <a:ext cx="6562216" cy="3598816"/>
          </a:xfrm>
          <a:prstGeom prst="rect">
            <a:avLst/>
          </a:prstGeom>
        </p:spPr>
      </p:pic>
      <p:sp>
        <p:nvSpPr>
          <p:cNvPr id="7" name="TextBox 1"/>
          <p:cNvSpPr txBox="1">
            <a:spLocks noChangeArrowheads="1"/>
          </p:cNvSpPr>
          <p:nvPr/>
        </p:nvSpPr>
        <p:spPr bwMode="auto">
          <a:xfrm>
            <a:off x="533582" y="1153153"/>
            <a:ext cx="80356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Last week you looked at how chocolate is taken from the cacao bean. This was quite hard work (especially hundreds of years ago when there were no machines to do it). The plantation owners needed lots of people to do the work for them, but to make even more money, they didn’t want to pay them.</a:t>
            </a:r>
            <a:endParaRPr lang="en-GB" altLang="en-US"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755650" y="1296845"/>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The image of the cacao bean shows where they were being grown between 1700 and 1800. The red arrows show the forced movement of people (slaves) to work on these cacao plantations.</a:t>
            </a:r>
            <a:endParaRPr lang="en-GB" altLang="en-US" dirty="0">
              <a:solidFill>
                <a:schemeClr val="tx1"/>
              </a:solidFill>
            </a:endParaRPr>
          </a:p>
        </p:txBody>
      </p:sp>
      <p:sp>
        <p:nvSpPr>
          <p:cNvPr id="11267" name="Title 1"/>
          <p:cNvSpPr>
            <a:spLocks noGrp="1"/>
          </p:cNvSpPr>
          <p:nvPr>
            <p:ph type="title"/>
          </p:nvPr>
        </p:nvSpPr>
        <p:spPr>
          <a:xfrm>
            <a:off x="461963" y="434975"/>
            <a:ext cx="8220075" cy="993775"/>
          </a:xfrm>
        </p:spPr>
        <p:txBody>
          <a:bodyPr/>
          <a:lstStyle/>
          <a:p>
            <a:r>
              <a:rPr lang="en-GB" altLang="en-US" dirty="0" smtClean="0"/>
              <a:t>Slavery</a:t>
            </a:r>
          </a:p>
        </p:txBody>
      </p:sp>
      <p:pic>
        <p:nvPicPr>
          <p:cNvPr id="2" name="Picture 1"/>
          <p:cNvPicPr>
            <a:picLocks noChangeAspect="1"/>
          </p:cNvPicPr>
          <p:nvPr/>
        </p:nvPicPr>
        <p:blipFill>
          <a:blip r:embed="rId2"/>
          <a:stretch>
            <a:fillRect/>
          </a:stretch>
        </p:blipFill>
        <p:spPr>
          <a:xfrm>
            <a:off x="955947" y="2272937"/>
            <a:ext cx="7065042" cy="3988526"/>
          </a:xfrm>
          <a:prstGeom prst="rect">
            <a:avLst/>
          </a:prstGeom>
        </p:spPr>
      </p:pic>
    </p:spTree>
    <p:extLst>
      <p:ext uri="{BB962C8B-B14F-4D97-AF65-F5344CB8AC3E}">
        <p14:creationId xmlns:p14="http://schemas.microsoft.com/office/powerpoint/2010/main" val="36929174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Plantations</a:t>
            </a:r>
            <a:endParaRPr lang="en-GB" dirty="0"/>
          </a:p>
        </p:txBody>
      </p:sp>
      <p:pic>
        <p:nvPicPr>
          <p:cNvPr id="1026" name="Picture 2" descr="These Are Words Scholars Should No Longer Use to Describe Slaver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2809" y="1342572"/>
            <a:ext cx="4321628" cy="28810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1"/>
          <p:cNvSpPr txBox="1">
            <a:spLocks noChangeArrowheads="1"/>
          </p:cNvSpPr>
          <p:nvPr/>
        </p:nvSpPr>
        <p:spPr bwMode="auto">
          <a:xfrm>
            <a:off x="585833" y="1406292"/>
            <a:ext cx="3566976"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Plantations were large estates where one particular crop was grown in large amounts. As well as cacao, there were plantations for other crops such as sugar, tobacco and coffee.</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Life on a plantation was extremely tough.</a:t>
            </a:r>
            <a:endParaRPr lang="en-GB" altLang="en-US" dirty="0">
              <a:solidFill>
                <a:schemeClr val="tx1"/>
              </a:solidFill>
            </a:endParaRPr>
          </a:p>
        </p:txBody>
      </p:sp>
      <p:sp>
        <p:nvSpPr>
          <p:cNvPr id="3" name="Rectangle 2"/>
          <p:cNvSpPr/>
          <p:nvPr/>
        </p:nvSpPr>
        <p:spPr>
          <a:xfrm>
            <a:off x="585833" y="4287377"/>
            <a:ext cx="5806258" cy="369332"/>
          </a:xfrm>
          <a:prstGeom prst="rect">
            <a:avLst/>
          </a:prstGeom>
        </p:spPr>
        <p:txBody>
          <a:bodyPr wrap="square">
            <a:spAutoFit/>
          </a:bodyPr>
          <a:lstStyle/>
          <a:p>
            <a:pPr eaLnBrk="1" hangingPunct="1"/>
            <a:r>
              <a:rPr lang="en-GB" altLang="en-US" dirty="0"/>
              <a:t>Check out one of these websites to find out more!</a:t>
            </a:r>
          </a:p>
        </p:txBody>
      </p:sp>
      <p:sp>
        <p:nvSpPr>
          <p:cNvPr id="5" name="Rectangle 4"/>
          <p:cNvSpPr/>
          <p:nvPr/>
        </p:nvSpPr>
        <p:spPr>
          <a:xfrm>
            <a:off x="585832" y="4720429"/>
            <a:ext cx="7800521" cy="923330"/>
          </a:xfrm>
          <a:prstGeom prst="rect">
            <a:avLst/>
          </a:prstGeom>
        </p:spPr>
        <p:txBody>
          <a:bodyPr wrap="square">
            <a:spAutoFit/>
          </a:bodyPr>
          <a:lstStyle/>
          <a:p>
            <a:r>
              <a:rPr lang="en-GB" dirty="0">
                <a:hlinkClick r:id="rId3"/>
              </a:rPr>
              <a:t>http://www.understandingslavery.com/index.php-option=com_content&amp;view=article&amp;id=309_plantation-life&amp;catid=125_themes&amp;Itemid=221.html</a:t>
            </a:r>
            <a:endParaRPr lang="en-GB" dirty="0"/>
          </a:p>
        </p:txBody>
      </p:sp>
      <p:sp>
        <p:nvSpPr>
          <p:cNvPr id="6" name="Rectangle 5"/>
          <p:cNvSpPr/>
          <p:nvPr/>
        </p:nvSpPr>
        <p:spPr>
          <a:xfrm>
            <a:off x="585832" y="5817365"/>
            <a:ext cx="4572000" cy="646331"/>
          </a:xfrm>
          <a:prstGeom prst="rect">
            <a:avLst/>
          </a:prstGeom>
        </p:spPr>
        <p:txBody>
          <a:bodyPr>
            <a:spAutoFit/>
          </a:bodyPr>
          <a:lstStyle/>
          <a:p>
            <a:r>
              <a:rPr lang="en-GB" dirty="0">
                <a:hlinkClick r:id="rId4"/>
              </a:rPr>
              <a:t>https://www.youtube.com/watch?v=UYqllZ3kdrc</a:t>
            </a:r>
            <a:endParaRPr lang="en-GB" dirty="0"/>
          </a:p>
        </p:txBody>
      </p:sp>
    </p:spTree>
    <p:extLst>
      <p:ext uri="{BB962C8B-B14F-4D97-AF65-F5344CB8AC3E}">
        <p14:creationId xmlns:p14="http://schemas.microsoft.com/office/powerpoint/2010/main" val="1886560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Europe’s role in slavery</a:t>
            </a:r>
            <a:endParaRPr lang="en-GB" dirty="0"/>
          </a:p>
        </p:txBody>
      </p:sp>
      <p:sp>
        <p:nvSpPr>
          <p:cNvPr id="3" name="TextBox 1"/>
          <p:cNvSpPr txBox="1">
            <a:spLocks noChangeArrowheads="1"/>
          </p:cNvSpPr>
          <p:nvPr/>
        </p:nvSpPr>
        <p:spPr bwMode="auto">
          <a:xfrm>
            <a:off x="572769" y="1473201"/>
            <a:ext cx="7918087"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Unfortunately, Britain and other European countries such as Spain, Portugal and the Netherlands are mostly responsible for the slave trade. Ships would sail to Africa, where they would collect people and take them thousands of miles away to work in horrid conditions for others. Families could be split up.</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Try and imagine if someone came to your house, took you and put you in chains, then sent you far away never to see your family or home again. How would you feel?</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Lots of people in our country were able to become rich from selling slaves. They made money from the misery of others.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A statue of one of these men made the news recently:</a:t>
            </a:r>
            <a:endParaRPr lang="en-GB" altLang="en-US" dirty="0">
              <a:solidFill>
                <a:schemeClr val="tx1"/>
              </a:solidFill>
            </a:endParaRPr>
          </a:p>
        </p:txBody>
      </p:sp>
      <p:sp>
        <p:nvSpPr>
          <p:cNvPr id="4" name="Rectangle 3"/>
          <p:cNvSpPr/>
          <p:nvPr/>
        </p:nvSpPr>
        <p:spPr>
          <a:xfrm>
            <a:off x="572768" y="5544235"/>
            <a:ext cx="6620511" cy="369332"/>
          </a:xfrm>
          <a:prstGeom prst="rect">
            <a:avLst/>
          </a:prstGeom>
        </p:spPr>
        <p:txBody>
          <a:bodyPr wrap="square">
            <a:spAutoFit/>
          </a:bodyPr>
          <a:lstStyle/>
          <a:p>
            <a:r>
              <a:rPr lang="en-GB">
                <a:hlinkClick r:id="rId2"/>
              </a:rPr>
              <a:t>https://www.bbc.co.uk/news/uk-england-bristol-52962356</a:t>
            </a:r>
            <a:endParaRPr lang="en-GB"/>
          </a:p>
        </p:txBody>
      </p:sp>
    </p:spTree>
    <p:extLst>
      <p:ext uri="{BB962C8B-B14F-4D97-AF65-F5344CB8AC3E}">
        <p14:creationId xmlns:p14="http://schemas.microsoft.com/office/powerpoint/2010/main" val="3379776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being done today?</a:t>
            </a:r>
            <a:endParaRPr lang="en-GB" dirty="0"/>
          </a:p>
        </p:txBody>
      </p:sp>
      <p:sp>
        <p:nvSpPr>
          <p:cNvPr id="3" name="TextBox 1"/>
          <p:cNvSpPr txBox="1">
            <a:spLocks noChangeArrowheads="1"/>
          </p:cNvSpPr>
          <p:nvPr/>
        </p:nvSpPr>
        <p:spPr bwMode="auto">
          <a:xfrm>
            <a:off x="457198" y="1346926"/>
            <a:ext cx="805107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Today there is a real awareness of the ‘Black Lives Matter’ movement and a sense that some of the great injustices of the past, that still exist in today’s world, need to be put right.</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Many people have spoken out about the need to ensure that all people, regardless of skin colour, are given the same rights and opportunities. Famous figures such as Martin Luther King, Rosa Parks, Malcolm X and Nelson Mandela have brought this issue to global attention.</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There are many role models out there in politics, the arts and sport who are showing how black and other minority groups contribute and shape our society. It is important to remember however that, through no fault of their own, the pathway can be far harder for them to achieve than it might be for others. </a:t>
            </a:r>
            <a:endParaRPr lang="en-GB" altLang="en-US" dirty="0">
              <a:solidFill>
                <a:schemeClr val="tx1"/>
              </a:solidFill>
            </a:endParaRPr>
          </a:p>
        </p:txBody>
      </p:sp>
      <p:pic>
        <p:nvPicPr>
          <p:cNvPr id="2050" name="Picture 2" descr="https://www.blackhistorymonth.org.uk/wp-content/uploads/2015/08/david-lammy.png-623x43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688595">
            <a:off x="403693" y="5269375"/>
            <a:ext cx="1547377" cy="10878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rot="20577704">
            <a:off x="548639" y="6278881"/>
            <a:ext cx="2002971" cy="369332"/>
          </a:xfrm>
          <a:prstGeom prst="rect">
            <a:avLst/>
          </a:prstGeom>
          <a:noFill/>
        </p:spPr>
        <p:txBody>
          <a:bodyPr wrap="square" rtlCol="0">
            <a:spAutoFit/>
          </a:bodyPr>
          <a:lstStyle/>
          <a:p>
            <a:r>
              <a:rPr lang="en-GB" b="1" dirty="0" smtClean="0">
                <a:solidFill>
                  <a:srgbClr val="FF0000"/>
                </a:solidFill>
                <a:latin typeface="Papyrus" panose="03070502060502030205" pitchFamily="66" charset="0"/>
              </a:rPr>
              <a:t>David </a:t>
            </a:r>
            <a:r>
              <a:rPr lang="en-GB" b="1" dirty="0" err="1" smtClean="0">
                <a:solidFill>
                  <a:srgbClr val="FF0000"/>
                </a:solidFill>
                <a:latin typeface="Papyrus" panose="03070502060502030205" pitchFamily="66" charset="0"/>
              </a:rPr>
              <a:t>Lammy</a:t>
            </a:r>
            <a:r>
              <a:rPr lang="en-GB" b="1" dirty="0" smtClean="0">
                <a:solidFill>
                  <a:srgbClr val="FF0000"/>
                </a:solidFill>
                <a:latin typeface="Papyrus" panose="03070502060502030205" pitchFamily="66" charset="0"/>
              </a:rPr>
              <a:t> MP</a:t>
            </a:r>
            <a:endParaRPr lang="en-GB" b="1" dirty="0">
              <a:solidFill>
                <a:srgbClr val="FF0000"/>
              </a:solidFill>
              <a:latin typeface="Papyrus" panose="03070502060502030205" pitchFamily="66" charset="0"/>
            </a:endParaRPr>
          </a:p>
        </p:txBody>
      </p:sp>
      <p:pic>
        <p:nvPicPr>
          <p:cNvPr id="2052" name="Picture 4" descr="Idris Elba | Biography, TV Shows, Movies, &amp; Facts | Britannic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388686">
            <a:off x="2920089" y="5090825"/>
            <a:ext cx="1531892" cy="10483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rot="21394660">
            <a:off x="2821288" y="6034933"/>
            <a:ext cx="2002971" cy="646331"/>
          </a:xfrm>
          <a:prstGeom prst="rect">
            <a:avLst/>
          </a:prstGeom>
          <a:noFill/>
        </p:spPr>
        <p:txBody>
          <a:bodyPr wrap="square" rtlCol="0">
            <a:spAutoFit/>
          </a:bodyPr>
          <a:lstStyle/>
          <a:p>
            <a:r>
              <a:rPr lang="en-GB" b="1" dirty="0" smtClean="0">
                <a:solidFill>
                  <a:srgbClr val="FF0000"/>
                </a:solidFill>
                <a:latin typeface="Papyrus" panose="03070502060502030205" pitchFamily="66" charset="0"/>
              </a:rPr>
              <a:t>Idris Elba (actor and musician)</a:t>
            </a:r>
            <a:endParaRPr lang="en-GB" b="1" dirty="0">
              <a:solidFill>
                <a:srgbClr val="FF0000"/>
              </a:solidFill>
              <a:latin typeface="Papyrus" panose="03070502060502030205" pitchFamily="66" charset="0"/>
            </a:endParaRPr>
          </a:p>
        </p:txBody>
      </p:sp>
      <p:pic>
        <p:nvPicPr>
          <p:cNvPr id="2054" name="Picture 6" descr="Alex Scott: I feared I wouldn't make England's World Cup squ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04706">
            <a:off x="5604476" y="5169716"/>
            <a:ext cx="1782057" cy="100240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rot="467125">
            <a:off x="4940578" y="6200099"/>
            <a:ext cx="2550397" cy="369332"/>
          </a:xfrm>
          <a:prstGeom prst="rect">
            <a:avLst/>
          </a:prstGeom>
          <a:noFill/>
        </p:spPr>
        <p:txBody>
          <a:bodyPr wrap="square" rtlCol="0">
            <a:spAutoFit/>
          </a:bodyPr>
          <a:lstStyle/>
          <a:p>
            <a:r>
              <a:rPr lang="en-GB" b="1" dirty="0" smtClean="0">
                <a:solidFill>
                  <a:srgbClr val="FF0000"/>
                </a:solidFill>
                <a:latin typeface="Papyrus" panose="03070502060502030205" pitchFamily="66" charset="0"/>
              </a:rPr>
              <a:t>Alex Scott (footballer)</a:t>
            </a:r>
            <a:endParaRPr lang="en-GB" b="1" dirty="0">
              <a:solidFill>
                <a:srgbClr val="FF0000"/>
              </a:solidFill>
              <a:latin typeface="Papyrus" panose="03070502060502030205" pitchFamily="66" charset="0"/>
            </a:endParaRPr>
          </a:p>
        </p:txBody>
      </p:sp>
    </p:spTree>
    <p:extLst>
      <p:ext uri="{BB962C8B-B14F-4D97-AF65-F5344CB8AC3E}">
        <p14:creationId xmlns:p14="http://schemas.microsoft.com/office/powerpoint/2010/main" val="2414849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bwMode="auto">
          <a:xfrm>
            <a:off x="473845" y="457337"/>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r>
              <a:rPr lang="en-GB" altLang="en-US" sz="3600" i="1" u="sng" smtClean="0">
                <a:solidFill>
                  <a:srgbClr val="FF0000"/>
                </a:solidFill>
              </a:rPr>
              <a:t>Optional tasks</a:t>
            </a:r>
            <a:endParaRPr lang="en-GB" altLang="en-US" sz="3600" i="1" u="sng" dirty="0" smtClean="0">
              <a:solidFill>
                <a:srgbClr val="FF0000"/>
              </a:solidFill>
            </a:endParaRPr>
          </a:p>
        </p:txBody>
      </p:sp>
      <p:sp>
        <p:nvSpPr>
          <p:cNvPr id="4" name="TextBox 1"/>
          <p:cNvSpPr txBox="1">
            <a:spLocks noChangeArrowheads="1"/>
          </p:cNvSpPr>
          <p:nvPr/>
        </p:nvSpPr>
        <p:spPr bwMode="auto">
          <a:xfrm>
            <a:off x="585788" y="1293813"/>
            <a:ext cx="76327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defRPr/>
            </a:pPr>
            <a:r>
              <a:rPr lang="en-GB" altLang="en-US" sz="2400" u="sng" dirty="0" smtClean="0">
                <a:solidFill>
                  <a:schemeClr val="tx1"/>
                </a:solidFill>
              </a:rPr>
              <a:t>Choose one or more of the following to complete:</a:t>
            </a:r>
          </a:p>
          <a:p>
            <a:pPr eaLnBrk="1" hangingPunct="1">
              <a:lnSpc>
                <a:spcPct val="100000"/>
              </a:lnSpc>
              <a:spcBef>
                <a:spcPct val="0"/>
              </a:spcBef>
              <a:buFontTx/>
              <a:buNone/>
              <a:defRPr/>
            </a:pPr>
            <a:endParaRPr lang="en-GB" altLang="en-US" sz="2400" dirty="0" smtClean="0">
              <a:solidFill>
                <a:schemeClr val="tx1"/>
              </a:solidFill>
            </a:endParaRPr>
          </a:p>
          <a:p>
            <a:pPr eaLnBrk="1" hangingPunct="1">
              <a:lnSpc>
                <a:spcPct val="100000"/>
              </a:lnSpc>
              <a:spcBef>
                <a:spcPct val="0"/>
              </a:spcBef>
              <a:buFontTx/>
              <a:buNone/>
              <a:defRPr/>
            </a:pPr>
            <a:endParaRPr lang="en-GB" altLang="en-US" sz="2400" dirty="0" smtClean="0">
              <a:solidFill>
                <a:schemeClr val="tx1"/>
              </a:solidFill>
            </a:endParaRPr>
          </a:p>
          <a:p>
            <a:pPr marL="342900" indent="-342900" eaLnBrk="1" hangingPunct="1">
              <a:lnSpc>
                <a:spcPct val="100000"/>
              </a:lnSpc>
              <a:spcBef>
                <a:spcPct val="0"/>
              </a:spcBef>
              <a:defRPr/>
            </a:pPr>
            <a:r>
              <a:rPr lang="en-GB" altLang="en-US" sz="2400" dirty="0" smtClean="0">
                <a:solidFill>
                  <a:schemeClr val="tx1"/>
                </a:solidFill>
              </a:rPr>
              <a:t>Write a diary entry of a young slave being sent to work on a cacao plantation from Africa.</a:t>
            </a:r>
          </a:p>
          <a:p>
            <a:pPr marL="342900" indent="-342900" eaLnBrk="1" hangingPunct="1">
              <a:lnSpc>
                <a:spcPct val="100000"/>
              </a:lnSpc>
              <a:spcBef>
                <a:spcPct val="0"/>
              </a:spcBef>
              <a:defRPr/>
            </a:pPr>
            <a:endParaRPr lang="en-GB" altLang="en-US" sz="2400" dirty="0" smtClean="0">
              <a:solidFill>
                <a:schemeClr val="tx1"/>
              </a:solidFill>
            </a:endParaRPr>
          </a:p>
          <a:p>
            <a:pPr marL="342900" indent="-342900" eaLnBrk="1" hangingPunct="1">
              <a:lnSpc>
                <a:spcPct val="100000"/>
              </a:lnSpc>
              <a:spcBef>
                <a:spcPct val="0"/>
              </a:spcBef>
              <a:defRPr/>
            </a:pPr>
            <a:r>
              <a:rPr lang="en-GB" altLang="en-US" sz="2400" dirty="0" smtClean="0">
                <a:solidFill>
                  <a:schemeClr val="tx1"/>
                </a:solidFill>
              </a:rPr>
              <a:t>Write an information text about plantations.</a:t>
            </a:r>
          </a:p>
          <a:p>
            <a:pPr marL="342900" indent="-342900" eaLnBrk="1" hangingPunct="1">
              <a:lnSpc>
                <a:spcPct val="100000"/>
              </a:lnSpc>
              <a:spcBef>
                <a:spcPct val="0"/>
              </a:spcBef>
              <a:defRPr/>
            </a:pPr>
            <a:endParaRPr lang="en-GB" altLang="en-US" sz="2400" dirty="0" smtClean="0">
              <a:solidFill>
                <a:schemeClr val="tx1"/>
              </a:solidFill>
            </a:endParaRPr>
          </a:p>
          <a:p>
            <a:pPr marL="342900" indent="-342900" eaLnBrk="1" hangingPunct="1">
              <a:lnSpc>
                <a:spcPct val="100000"/>
              </a:lnSpc>
              <a:spcBef>
                <a:spcPct val="0"/>
              </a:spcBef>
              <a:defRPr/>
            </a:pPr>
            <a:r>
              <a:rPr lang="en-GB" altLang="en-US" sz="2400" dirty="0" smtClean="0">
                <a:solidFill>
                  <a:schemeClr val="tx1"/>
                </a:solidFill>
              </a:rPr>
              <a:t>Boris Johnson said it was a “criminal act” to remove and pull down the statue in Bristol. Do you agree? Have a discussion with someone in your house.</a:t>
            </a:r>
          </a:p>
        </p:txBody>
      </p:sp>
    </p:spTree>
    <p:extLst>
      <p:ext uri="{BB962C8B-B14F-4D97-AF65-F5344CB8AC3E}">
        <p14:creationId xmlns:p14="http://schemas.microsoft.com/office/powerpoint/2010/main" val="296892849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425</TotalTime>
  <Words>586</Words>
  <Application>Microsoft Office PowerPoint</Application>
  <PresentationFormat>On-screen Show (4:3)</PresentationFormat>
  <Paragraphs>39</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Papyrus</vt:lpstr>
      <vt:lpstr>Arial</vt:lpstr>
      <vt:lpstr>Calibri</vt:lpstr>
      <vt:lpstr>Twinkl SemiBold</vt:lpstr>
      <vt:lpstr>Twinkl</vt:lpstr>
      <vt:lpstr>Sassoon Infant Rg</vt:lpstr>
      <vt:lpstr>Office Theme</vt:lpstr>
      <vt:lpstr>So far we have learned about the geography and history linked with chocolate. Today, we think of chocolate as tasty, delicious and good.     There is however a sinister past that needs to be explored.</vt:lpstr>
      <vt:lpstr>A brief back story…</vt:lpstr>
      <vt:lpstr>Slavery</vt:lpstr>
      <vt:lpstr>Plantations</vt:lpstr>
      <vt:lpstr>Europe’s role in slavery</vt:lpstr>
      <vt:lpstr>What is being done today?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Andrew Beraet</cp:lastModifiedBy>
  <cp:revision>55</cp:revision>
  <dcterms:created xsi:type="dcterms:W3CDTF">2017-04-26T10:21:18Z</dcterms:created>
  <dcterms:modified xsi:type="dcterms:W3CDTF">2020-06-23T11:05:25Z</dcterms:modified>
</cp:coreProperties>
</file>