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4"/>
  </p:notesMasterIdLst>
  <p:handoutMasterIdLst>
    <p:handoutMasterId r:id="rId35"/>
  </p:handoutMasterIdLst>
  <p:sldIdLst>
    <p:sldId id="258" r:id="rId2"/>
    <p:sldId id="268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80" r:id="rId15"/>
    <p:sldId id="281" r:id="rId16"/>
    <p:sldId id="282" r:id="rId17"/>
    <p:sldId id="283" r:id="rId18"/>
    <p:sldId id="284" r:id="rId19"/>
    <p:sldId id="286" r:id="rId20"/>
    <p:sldId id="285" r:id="rId21"/>
    <p:sldId id="287" r:id="rId22"/>
    <p:sldId id="288" r:id="rId23"/>
    <p:sldId id="289" r:id="rId24"/>
    <p:sldId id="290" r:id="rId25"/>
    <p:sldId id="291" r:id="rId26"/>
    <p:sldId id="292" r:id="rId27"/>
    <p:sldId id="293" r:id="rId28"/>
    <p:sldId id="294" r:id="rId29"/>
    <p:sldId id="295" r:id="rId30"/>
    <p:sldId id="296" r:id="rId31"/>
    <p:sldId id="297" r:id="rId32"/>
    <p:sldId id="267" r:id="rId33"/>
  </p:sldIdLst>
  <p:sldSz cx="9144000" cy="6858000" type="screen4x3"/>
  <p:notesSz cx="6858000" cy="9144000"/>
  <p:embeddedFontLst>
    <p:embeddedFont>
      <p:font typeface="Twinkl SemiBold" charset="0"/>
      <p:bold r:id="rId36"/>
    </p:embeddedFont>
    <p:embeddedFont>
      <p:font typeface="Sassoon Infant Rg" panose="02000503030000020003" charset="0"/>
      <p:regular r:id="rId37"/>
      <p:bold r:id="rId38"/>
    </p:embeddedFont>
    <p:embeddedFont>
      <p:font typeface="Calibri" panose="020F0502020204030204" pitchFamily="34" charset="0"/>
      <p:regular r:id="rId39"/>
      <p:bold r:id="rId40"/>
      <p:italic r:id="rId41"/>
      <p:boldItalic r:id="rId42"/>
    </p:embeddedFont>
    <p:embeddedFont>
      <p:font typeface="Twinkl" panose="020B0604020202020204" charset="0"/>
      <p:regular r:id="rId43"/>
      <p:bold r:id="rId44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2880">
          <p15:clr>
            <a:srgbClr val="A4A3A4"/>
          </p15:clr>
        </p15:guide>
        <p15:guide id="2" pos="340">
          <p15:clr>
            <a:srgbClr val="A4A3A4"/>
          </p15:clr>
        </p15:guide>
        <p15:guide id="3" orient="horz" pos="3974">
          <p15:clr>
            <a:srgbClr val="A4A3A4"/>
          </p15:clr>
        </p15:guide>
        <p15:guide id="4" pos="5420">
          <p15:clr>
            <a:srgbClr val="A4A3A4"/>
          </p15:clr>
        </p15:guide>
        <p15:guide id="5" orient="horz" pos="3067">
          <p15:clr>
            <a:srgbClr val="A4A3A4"/>
          </p15:clr>
        </p15:guide>
        <p15:guide id="6" pos="476">
          <p15:clr>
            <a:srgbClr val="A4A3A4"/>
          </p15:clr>
        </p15:guide>
        <p15:guide id="7" orient="horz" pos="1185">
          <p15:clr>
            <a:srgbClr val="A4A3A4"/>
          </p15:clr>
        </p15:guide>
        <p15:guide id="8" orient="horz" pos="3838">
          <p15:clr>
            <a:srgbClr val="A4A3A4"/>
          </p15:clr>
        </p15:guide>
        <p15:guide id="9" pos="526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CDDFC"/>
    <a:srgbClr val="80C1EB"/>
    <a:srgbClr val="18A0DB"/>
    <a:srgbClr val="FFFFFF"/>
    <a:srgbClr val="4AA1D9"/>
    <a:srgbClr val="21A6F9"/>
    <a:srgbClr val="1C1C1C"/>
    <a:srgbClr val="2898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43" d="100"/>
          <a:sy n="43" d="100"/>
        </p:scale>
        <p:origin x="1076" y="40"/>
      </p:cViewPr>
      <p:guideLst>
        <p:guide pos="2880"/>
        <p:guide pos="340"/>
        <p:guide orient="horz" pos="3974"/>
        <p:guide pos="5420"/>
        <p:guide orient="horz" pos="3067"/>
        <p:guide pos="476"/>
        <p:guide orient="horz" pos="1185"/>
        <p:guide orient="horz" pos="3838"/>
        <p:guide pos="5261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42" Type="http://schemas.openxmlformats.org/officeDocument/2006/relationships/font" Target="fonts/font7.fntdata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3.fntdata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2.fntdata"/><Relationship Id="rId40" Type="http://schemas.openxmlformats.org/officeDocument/2006/relationships/font" Target="fonts/font5.fntdata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1.fntdata"/><Relationship Id="rId49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Relationship Id="rId43" Type="http://schemas.openxmlformats.org/officeDocument/2006/relationships/font" Target="fonts/font8.fntdata"/><Relationship Id="rId48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FA3B18D-A525-4D01-8552-F44F25338789}" type="datetimeFigureOut">
              <a:rPr lang="en-GB"/>
              <a:pPr>
                <a:defRPr/>
              </a:pPr>
              <a:t>11/05/2020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773DDB2-C760-4F63-A4F2-32575DD55C2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21268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300B804-57E9-462F-9A69-DCDB227480A0}" type="datetimeFigureOut">
              <a:rPr lang="en-GB"/>
              <a:pPr>
                <a:defRPr/>
              </a:pPr>
              <a:t>11/05/2020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643D13B-7E5C-492B-9D66-AFBAA00B4E7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761806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955264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12522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180371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13403174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32003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200"/>
              <a:t>What is the name of this shape?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4826" y="1878578"/>
            <a:ext cx="5144818" cy="2595187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cuboid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319088" y="479425"/>
            <a:ext cx="8496300" cy="993775"/>
          </a:xfrm>
        </p:spPr>
        <p:txBody>
          <a:bodyPr/>
          <a:lstStyle/>
          <a:p>
            <a:pPr algn="ctr" eaLnBrk="1" hangingPunct="1"/>
            <a:r>
              <a:rPr lang="en-GB" altLang="en-US" sz="3200"/>
              <a:t>Which shape is the odd one out and why?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988266"/>
            <a:ext cx="1515556" cy="2595187"/>
          </a:xfrm>
        </p:spPr>
      </p:pic>
      <p:pic>
        <p:nvPicPr>
          <p:cNvPr id="5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8252" y="2225340"/>
            <a:ext cx="2298046" cy="2358113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6" name="Content Placeholder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3344" y="2225341"/>
            <a:ext cx="2248494" cy="2353698"/>
          </a:xfrm>
          <a:prstGeom prst="roundRect">
            <a:avLst>
              <a:gd name="adj" fmla="val 308"/>
            </a:avLst>
          </a:prstGeom>
          <a:noFill/>
          <a:ln w="25400">
            <a:noFill/>
          </a:ln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867400"/>
            <a:ext cx="8220075" cy="347663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dirty="0"/>
              <a:t>cylinder – It’s the only shape with a curved surface and curved edges.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b="1" dirty="0"/>
              <a:t/>
            </a:r>
            <a:br>
              <a:rPr lang="en-GB" altLang="en-US" b="1" dirty="0"/>
            </a:br>
            <a:r>
              <a:rPr lang="en-GB" altLang="en-US" b="1" dirty="0">
                <a:solidFill>
                  <a:schemeClr val="tx1"/>
                </a:solidFill>
              </a:rPr>
              <a:t>Can you think of any other answers?</a:t>
            </a:r>
            <a:endParaRPr lang="en-GB" altLang="en-US" b="1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4000" dirty="0"/>
          </a:p>
        </p:txBody>
      </p:sp>
      <p:sp>
        <p:nvSpPr>
          <p:cNvPr id="3" name="Arrow: Right 2"/>
          <p:cNvSpPr/>
          <p:nvPr/>
        </p:nvSpPr>
        <p:spPr>
          <a:xfrm rot="16200000">
            <a:off x="1262857" y="4779169"/>
            <a:ext cx="500062" cy="381000"/>
          </a:xfrm>
          <a:prstGeom prst="right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/>
          <p:cNvSpPr>
            <a:spLocks noGrp="1"/>
          </p:cNvSpPr>
          <p:nvPr>
            <p:ph type="title"/>
          </p:nvPr>
        </p:nvSpPr>
        <p:spPr>
          <a:xfrm>
            <a:off x="384175" y="479425"/>
            <a:ext cx="8375650" cy="993775"/>
          </a:xfrm>
        </p:spPr>
        <p:txBody>
          <a:bodyPr/>
          <a:lstStyle/>
          <a:p>
            <a:pPr algn="ctr" eaLnBrk="1" hangingPunct="1"/>
            <a:r>
              <a:rPr lang="en-GB" altLang="en-US" sz="3200" b="0"/>
              <a:t>How many vertices does this shape have?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2151" y="1878578"/>
            <a:ext cx="2899697" cy="2975493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eight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/>
              <a:t>These two shapes have the same amount of vertices. </a:t>
            </a:r>
            <a:r>
              <a:rPr lang="en-GB" altLang="en-US" sz="3200" b="0">
                <a:solidFill>
                  <a:srgbClr val="00B0F0"/>
                </a:solidFill>
              </a:rPr>
              <a:t>True or false?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878578"/>
            <a:ext cx="2914112" cy="2990285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true</a:t>
            </a:r>
          </a:p>
        </p:txBody>
      </p:sp>
      <p:pic>
        <p:nvPicPr>
          <p:cNvPr id="5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475673"/>
            <a:ext cx="3779838" cy="1906654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200" b="0" dirty="0"/>
              <a:t>How many surfaces does this shape have?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3322" y="1876381"/>
            <a:ext cx="2997355" cy="2992482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one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 dirty="0"/>
              <a:t>This shape has two surfaces.</a:t>
            </a:r>
            <a:br>
              <a:rPr lang="en-GB" altLang="en-US" sz="3200" b="0" dirty="0"/>
            </a:br>
            <a:r>
              <a:rPr lang="en-GB" altLang="en-US" sz="3200" b="0" dirty="0">
                <a:solidFill>
                  <a:srgbClr val="00B0F0"/>
                </a:solidFill>
              </a:rPr>
              <a:t>True or false?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8931" y="1878578"/>
            <a:ext cx="1906138" cy="2990285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true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/>
              <a:t>What is the name of this shape?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9535" y="1881188"/>
            <a:ext cx="2924930" cy="2987675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triangular-based pyramid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/>
              <a:t>How many edges does this shape have?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4934" y="1881188"/>
            <a:ext cx="2854132" cy="2987675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eight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/>
              <a:t>How many edges does this shape have?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3367" y="1876469"/>
            <a:ext cx="2997265" cy="2992394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zero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 dirty="0"/>
              <a:t>Which shape has the most surfaces?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6981" y="1878578"/>
            <a:ext cx="1746288" cy="2990285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cylinder</a:t>
            </a:r>
          </a:p>
        </p:txBody>
      </p:sp>
      <p:pic>
        <p:nvPicPr>
          <p:cNvPr id="5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4858" y="1881188"/>
            <a:ext cx="1904474" cy="298767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/>
              <a:t>What is the name of this shape?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3367" y="1876469"/>
            <a:ext cx="2997265" cy="2992394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sphere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 dirty="0"/>
              <a:t>How many surfaces does this shape have?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3915" y="1876469"/>
            <a:ext cx="2916168" cy="2992394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six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200"/>
              <a:t>Which shape has the most edges?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49" y="2195669"/>
            <a:ext cx="1452713" cy="2278966"/>
          </a:xfrm>
        </p:spPr>
      </p:pic>
      <p:pic>
        <p:nvPicPr>
          <p:cNvPr id="5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7043" y="2600416"/>
            <a:ext cx="3241778" cy="1657167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6" name="Content Placeholder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7502" y="2258073"/>
            <a:ext cx="2244336" cy="2292482"/>
          </a:xfrm>
          <a:prstGeom prst="roundRect">
            <a:avLst>
              <a:gd name="adj" fmla="val 308"/>
            </a:avLst>
          </a:prstGeom>
          <a:noFill/>
          <a:ln w="25400">
            <a:noFill/>
          </a:ln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triangular prism</a:t>
            </a:r>
            <a:endParaRPr lang="en-GB" altLang="en-US" sz="4000"/>
          </a:p>
        </p:txBody>
      </p:sp>
      <p:sp>
        <p:nvSpPr>
          <p:cNvPr id="3" name="Arrow: Right 2"/>
          <p:cNvSpPr/>
          <p:nvPr/>
        </p:nvSpPr>
        <p:spPr>
          <a:xfrm rot="16200000">
            <a:off x="4321969" y="4779169"/>
            <a:ext cx="500062" cy="381000"/>
          </a:xfrm>
          <a:prstGeom prst="right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7888" y="1881188"/>
            <a:ext cx="1904474" cy="298767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6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3951" y="1881188"/>
            <a:ext cx="1746288" cy="299028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sp>
        <p:nvSpPr>
          <p:cNvPr id="2253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 dirty="0"/>
              <a:t>How many surfaces do these two shapes have in total?</a:t>
            </a:r>
          </a:p>
        </p:txBody>
      </p:sp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five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/>
              <a:t>This shape has seven faces.</a:t>
            </a:r>
            <a:r>
              <a:rPr lang="en-GB" altLang="en-US" sz="3200">
                <a:solidFill>
                  <a:srgbClr val="00B0F0"/>
                </a:solidFill>
                <a:latin typeface="Twinkl" pitchFamily="2" charset="0"/>
              </a:rPr>
              <a:t/>
            </a:r>
            <a:br>
              <a:rPr lang="en-GB" altLang="en-US" sz="3200">
                <a:solidFill>
                  <a:srgbClr val="00B0F0"/>
                </a:solidFill>
                <a:latin typeface="Twinkl" pitchFamily="2" charset="0"/>
              </a:rPr>
            </a:br>
            <a:r>
              <a:rPr lang="en-GB" altLang="en-US" sz="3200" b="0">
                <a:solidFill>
                  <a:srgbClr val="00B0F0"/>
                </a:solidFill>
              </a:rPr>
              <a:t>True or false?</a:t>
            </a:r>
            <a:endParaRPr lang="en-GB" altLang="en-US" sz="3200" b="0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0548" y="1881188"/>
            <a:ext cx="5922903" cy="2987675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false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/>
              <a:t>What is the name of this shape?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9617" y="1881188"/>
            <a:ext cx="1744764" cy="2987675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cylinder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/>
              <a:t>what is the name of this shape?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9729" y="1881188"/>
            <a:ext cx="5844542" cy="2987675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triangular prism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3636" y="1881187"/>
            <a:ext cx="2992539" cy="298767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6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3951" y="1881188"/>
            <a:ext cx="1746288" cy="299028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sp>
        <p:nvSpPr>
          <p:cNvPr id="2662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 dirty="0"/>
              <a:t>How many more surfaces does the cylinder have than the sphere?</a:t>
            </a:r>
          </a:p>
        </p:txBody>
      </p:sp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two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4121" y="1881187"/>
            <a:ext cx="2911569" cy="298767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6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3890" y="1881187"/>
            <a:ext cx="2854133" cy="298767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sp>
        <p:nvSpPr>
          <p:cNvPr id="2765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/>
              <a:t>How many more faces does a cube have than a square-based pyramid?</a:t>
            </a:r>
            <a:endParaRPr lang="en-GB" altLang="en-US" sz="3200" b="0">
              <a:latin typeface="Twinkl" pitchFamily="2" charset="0"/>
            </a:endParaRPr>
          </a:p>
        </p:txBody>
      </p:sp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one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2078" y="3422720"/>
            <a:ext cx="2240719" cy="114543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6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881188"/>
            <a:ext cx="1112968" cy="1905809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sp>
        <p:nvSpPr>
          <p:cNvPr id="28676" name="Title 20"/>
          <p:cNvSpPr>
            <a:spLocks noGrp="1"/>
          </p:cNvSpPr>
          <p:nvPr>
            <p:ph type="title"/>
          </p:nvPr>
        </p:nvSpPr>
        <p:spPr>
          <a:xfrm>
            <a:off x="314325" y="479425"/>
            <a:ext cx="850582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/>
              <a:t>Which shape is the odd one out and why?</a:t>
            </a:r>
          </a:p>
        </p:txBody>
      </p:sp>
      <p:pic>
        <p:nvPicPr>
          <p:cNvPr id="7" name="Content Placeholder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2144" y="3122014"/>
            <a:ext cx="1749694" cy="1746849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8" name="Content Placeholder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785" y="1881189"/>
            <a:ext cx="1214844" cy="1905808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sp>
        <p:nvSpPr>
          <p:cNvPr id="13" name="Title 20"/>
          <p:cNvSpPr>
            <a:spLocks/>
          </p:cNvSpPr>
          <p:nvPr/>
        </p:nvSpPr>
        <p:spPr bwMode="auto">
          <a:xfrm>
            <a:off x="454025" y="5380038"/>
            <a:ext cx="8235950" cy="72072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dirty="0"/>
              <a:t>triangular prism – It’s the only shape without a curved surface. </a:t>
            </a:r>
            <a:br>
              <a:rPr lang="en-GB" altLang="en-US" dirty="0"/>
            </a:br>
            <a:r>
              <a:rPr lang="en-GB" altLang="en-US" b="1" dirty="0">
                <a:solidFill>
                  <a:schemeClr val="tx1"/>
                </a:solidFill>
              </a:rPr>
              <a:t>Can you think of any other answers?</a:t>
            </a:r>
            <a:endParaRPr lang="en-GB" altLang="en-US" sz="4000" b="1" dirty="0"/>
          </a:p>
        </p:txBody>
      </p:sp>
      <p:sp>
        <p:nvSpPr>
          <p:cNvPr id="14" name="Arrow: Right 13"/>
          <p:cNvSpPr/>
          <p:nvPr/>
        </p:nvSpPr>
        <p:spPr>
          <a:xfrm rot="16200000">
            <a:off x="3299619" y="4779169"/>
            <a:ext cx="500062" cy="381000"/>
          </a:xfrm>
          <a:prstGeom prst="right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7523" y="1881187"/>
            <a:ext cx="1744764" cy="298767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6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3890" y="1881187"/>
            <a:ext cx="2854133" cy="298767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sp>
        <p:nvSpPr>
          <p:cNvPr id="2970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/>
              <a:t>How many more edges has a square-based pyramid than a cylinder?</a:t>
            </a:r>
          </a:p>
        </p:txBody>
      </p:sp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six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 dirty="0"/>
              <a:t>How many surfaces does this shape have?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9729" y="1881188"/>
            <a:ext cx="5844542" cy="2987675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five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/>
              <a:t>How many vertices do these three shapes have in total?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49" y="2195669"/>
            <a:ext cx="1452713" cy="2278966"/>
          </a:xfrm>
        </p:spPr>
      </p:pic>
      <p:pic>
        <p:nvPicPr>
          <p:cNvPr id="5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9408" y="2183961"/>
            <a:ext cx="2285530" cy="2345273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6" name="Content Placeholder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5985" y="2600416"/>
            <a:ext cx="2715853" cy="1369950"/>
          </a:xfrm>
          <a:prstGeom prst="roundRect">
            <a:avLst>
              <a:gd name="adj" fmla="val 308"/>
            </a:avLst>
          </a:prstGeom>
          <a:noFill/>
          <a:ln w="25400">
            <a:noFill/>
          </a:ln>
        </p:spPr>
      </p:pic>
      <p:sp>
        <p:nvSpPr>
          <p:cNvPr id="9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seventeen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/>
              <a:t>Which shape has the least amount of faces?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75" y="1881037"/>
            <a:ext cx="1904571" cy="2987826"/>
          </a:xfrm>
        </p:spPr>
      </p:pic>
      <p:pic>
        <p:nvPicPr>
          <p:cNvPr id="5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5655" y="1881037"/>
            <a:ext cx="2992690" cy="298782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6" name="Content Placeholder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7075" y="1881188"/>
            <a:ext cx="1744763" cy="2987675"/>
          </a:xfrm>
          <a:prstGeom prst="roundRect">
            <a:avLst>
              <a:gd name="adj" fmla="val 308"/>
            </a:avLst>
          </a:prstGeom>
          <a:noFill/>
          <a:ln w="25400">
            <a:noFill/>
          </a:ln>
        </p:spPr>
      </p:pic>
      <p:sp>
        <p:nvSpPr>
          <p:cNvPr id="9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sphere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dirty="0"/>
              <a:t>Which shape has the least amount of surfaces?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75" y="2402236"/>
            <a:ext cx="1904571" cy="1945428"/>
          </a:xfrm>
        </p:spPr>
      </p:pic>
      <p:pic>
        <p:nvPicPr>
          <p:cNvPr id="5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7906" y="2264673"/>
            <a:ext cx="2163988" cy="2220553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6" name="Content Placeholder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0955" y="2722579"/>
            <a:ext cx="2800884" cy="1412842"/>
          </a:xfrm>
          <a:prstGeom prst="roundRect">
            <a:avLst>
              <a:gd name="adj" fmla="val 308"/>
            </a:avLst>
          </a:prstGeom>
          <a:noFill/>
          <a:ln w="25400">
            <a:noFill/>
          </a:ln>
        </p:spPr>
      </p:pic>
      <p:sp>
        <p:nvSpPr>
          <p:cNvPr id="9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triangular-based pyramid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/>
              <a:t>Which shape has the least amount of faces?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75" y="2402236"/>
            <a:ext cx="1904571" cy="1945428"/>
          </a:xfrm>
        </p:spPr>
      </p:pic>
      <p:pic>
        <p:nvPicPr>
          <p:cNvPr id="5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7906" y="2821844"/>
            <a:ext cx="2163988" cy="110621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6" name="Content Placeholder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0955" y="2722579"/>
            <a:ext cx="2800884" cy="1412842"/>
          </a:xfrm>
          <a:prstGeom prst="roundRect">
            <a:avLst>
              <a:gd name="adj" fmla="val 308"/>
            </a:avLst>
          </a:prstGeom>
          <a:noFill/>
          <a:ln w="25400">
            <a:noFill/>
          </a:ln>
        </p:spPr>
      </p:pic>
      <p:sp>
        <p:nvSpPr>
          <p:cNvPr id="9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triangular-based</a:t>
            </a:r>
            <a:r>
              <a:rPr lang="en-GB" altLang="en-US" sz="3200" b="1"/>
              <a:t> </a:t>
            </a:r>
            <a:r>
              <a:rPr lang="en-GB" altLang="en-US" sz="3200"/>
              <a:t>pyramid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/>
              <a:t>How many edges does a triangular-based pyramid have?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9536" y="1881188"/>
            <a:ext cx="2924928" cy="2987675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six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7523" y="1881187"/>
            <a:ext cx="1744764" cy="298767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6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8719" y="1881187"/>
            <a:ext cx="1904474" cy="298767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sp>
        <p:nvSpPr>
          <p:cNvPr id="3686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/>
              <a:t>How many edges in total do these two shapes have?</a:t>
            </a:r>
          </a:p>
        </p:txBody>
      </p:sp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three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/>
              <a:t>Which shape has the least amount of edges?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49" y="1879051"/>
            <a:ext cx="1746011" cy="2989811"/>
          </a:xfrm>
        </p:spPr>
      </p:pic>
      <p:pic>
        <p:nvPicPr>
          <p:cNvPr id="5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0164" y="1885693"/>
            <a:ext cx="1901602" cy="298317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6" name="Content Placeholder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0270" y="1881189"/>
            <a:ext cx="2911568" cy="2987674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</p:pic>
      <p:sp>
        <p:nvSpPr>
          <p:cNvPr id="9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cone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/>
              <a:t>Which shape is the odd one out and why?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49" y="2171716"/>
            <a:ext cx="2299050" cy="2406620"/>
          </a:xfrm>
        </p:spPr>
      </p:pic>
      <p:pic>
        <p:nvPicPr>
          <p:cNvPr id="5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528" y="2171716"/>
            <a:ext cx="2356167" cy="240671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6" name="Content Placeholder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6523" y="2171716"/>
            <a:ext cx="2345315" cy="2406620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</p:pic>
      <p:sp>
        <p:nvSpPr>
          <p:cNvPr id="8" name="Title 20"/>
          <p:cNvSpPr>
            <a:spLocks/>
          </p:cNvSpPr>
          <p:nvPr/>
        </p:nvSpPr>
        <p:spPr bwMode="auto">
          <a:xfrm>
            <a:off x="454025" y="5360988"/>
            <a:ext cx="8235950" cy="731837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dirty="0"/>
              <a:t>cube – It’s the only shape without a triangular surface.</a:t>
            </a:r>
            <a:br>
              <a:rPr lang="en-GB" altLang="en-US" dirty="0"/>
            </a:br>
            <a:r>
              <a:rPr lang="en-GB" altLang="en-US" b="1" dirty="0"/>
              <a:t>Can you think of any other answers?</a:t>
            </a:r>
            <a:endParaRPr lang="en-GB" altLang="en-US" sz="4000" b="1" dirty="0"/>
          </a:p>
        </p:txBody>
      </p:sp>
      <p:sp>
        <p:nvSpPr>
          <p:cNvPr id="10" name="Arrow: Right 9"/>
          <p:cNvSpPr/>
          <p:nvPr/>
        </p:nvSpPr>
        <p:spPr>
          <a:xfrm rot="16200000">
            <a:off x="6928644" y="4779169"/>
            <a:ext cx="500062" cy="381000"/>
          </a:xfrm>
          <a:prstGeom prst="right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1387</TotalTime>
  <Words>379</Words>
  <Application>Microsoft Office PowerPoint</Application>
  <PresentationFormat>On-screen Show (4:3)</PresentationFormat>
  <Paragraphs>61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8" baseType="lpstr">
      <vt:lpstr>Twinkl SemiBold</vt:lpstr>
      <vt:lpstr>Sassoon Infant Rg</vt:lpstr>
      <vt:lpstr>Calibri</vt:lpstr>
      <vt:lpstr>Twinkl</vt:lpstr>
      <vt:lpstr>Arial</vt:lpstr>
      <vt:lpstr>Office Theme</vt:lpstr>
      <vt:lpstr>PowerPoint Presentation</vt:lpstr>
      <vt:lpstr>What is the name of this shape?</vt:lpstr>
      <vt:lpstr>Which shape is the odd one out and why?</vt:lpstr>
      <vt:lpstr>How many vertices does this shape have?</vt:lpstr>
      <vt:lpstr>These two shapes have the same amount of vertices. True or false?</vt:lpstr>
      <vt:lpstr>How many surfaces does this shape have?</vt:lpstr>
      <vt:lpstr>This shape has two surfaces. True or false?</vt:lpstr>
      <vt:lpstr>What is the name of this shape?</vt:lpstr>
      <vt:lpstr>How many edges does this shape have?</vt:lpstr>
      <vt:lpstr>How many edges does this shape have?</vt:lpstr>
      <vt:lpstr>Which shape has the most surfaces?</vt:lpstr>
      <vt:lpstr>What is the name of this shape?</vt:lpstr>
      <vt:lpstr>How many surfaces does this shape have?</vt:lpstr>
      <vt:lpstr>Which shape has the most edges?</vt:lpstr>
      <vt:lpstr>How many surfaces do these two shapes have in total?</vt:lpstr>
      <vt:lpstr>This shape has seven faces. True or false?</vt:lpstr>
      <vt:lpstr>What is the name of this shape?</vt:lpstr>
      <vt:lpstr>what is the name of this shape?</vt:lpstr>
      <vt:lpstr>How many more surfaces does the cylinder have than the sphere?</vt:lpstr>
      <vt:lpstr>How many more faces does a cube have than a square-based pyramid?</vt:lpstr>
      <vt:lpstr>Which shape is the odd one out and why?</vt:lpstr>
      <vt:lpstr>How many more edges has a square-based pyramid than a cylinder?</vt:lpstr>
      <vt:lpstr>How many surfaces does this shape have?</vt:lpstr>
      <vt:lpstr>How many vertices do these three shapes have in total?</vt:lpstr>
      <vt:lpstr>Which shape has the least amount of faces?</vt:lpstr>
      <vt:lpstr>Which shape has the least amount of surfaces?</vt:lpstr>
      <vt:lpstr>Which shape has the least amount of faces?</vt:lpstr>
      <vt:lpstr>How many edges does a triangular-based pyramid have?</vt:lpstr>
      <vt:lpstr>How many edges in total do these two shapes have?</vt:lpstr>
      <vt:lpstr>Which shape has the least amount of edges?</vt:lpstr>
      <vt:lpstr>Which shape is the odd one out and why?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Sophie Spurrier</cp:lastModifiedBy>
  <cp:revision>176</cp:revision>
  <dcterms:created xsi:type="dcterms:W3CDTF">2014-10-01T16:09:27Z</dcterms:created>
  <dcterms:modified xsi:type="dcterms:W3CDTF">2020-05-11T17:37:15Z</dcterms:modified>
</cp:coreProperties>
</file>