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3"/>
    <p:sldMasterId id="2147483675" r:id="rId4"/>
  </p:sldMasterIdLst>
  <p:sldIdLst>
    <p:sldId id="256" r:id="rId5"/>
    <p:sldId id="264" r:id="rId6"/>
    <p:sldId id="260" r:id="rId7"/>
    <p:sldId id="263" r:id="rId8"/>
    <p:sldId id="278" r:id="rId9"/>
    <p:sldId id="282" r:id="rId10"/>
    <p:sldId id="284" r:id="rId11"/>
    <p:sldId id="283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CCA636-B1AC-4AAB-D7CE-29CA063A7024}" v="78" dt="2023-09-11T09:12:45.784"/>
    <p1510:client id="{58A4A923-6937-3CF4-208B-646A5EC7364A}" v="485" dt="2023-09-07T12:12:55.013"/>
    <p1510:client id="{A1FFA653-C3A7-1B37-7094-66F73D5621EC}" v="729" dt="2023-09-07T12:53:41.855"/>
    <p1510:client id="{AB98D645-EB33-926D-E738-57A783A83EF7}" v="225" dt="2023-06-09T13:26:21.741"/>
    <p1510:client id="{E6891D74-EA08-E9B7-2CFE-6EBBD610F297}" v="131" dt="2023-09-11T11:43:42.0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1EF79-83EA-4375-AA3A-A2A8C0268140}" type="datetimeFigureOut">
              <a:rPr lang="en-GB" smtClean="0"/>
              <a:t>16/09/2023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1885A-465C-445B-8340-E243AF4E9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5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78C5A-0DD1-11B1-58AE-A4C5BDDEF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54ECE8-54F2-4AD1-B696-BA18B5BAE2D3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4A3CE-76FD-7B10-9EF7-C20F973A1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9E484-EABE-6E0F-19F8-3DDAE923C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1FCA6-90DA-4D66-97F7-6930DE42D53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9462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654AB-7B36-1674-E445-F689C8585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AB6F1C-8B09-412F-9E75-E954F6ADA96F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E8E50-277F-054A-98EB-589B7346A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C44C0-2722-AFC8-B964-1437465B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646A48-C959-4BEF-BC1E-01F4F48C0A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4142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49624-4D36-6A82-82D9-0F8E1AA8C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1B087A-EA33-4798-9A4F-481A86B93F75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3FEBCF-BA99-3388-572B-D2F67B4B9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B7247-FBAA-2742-2724-9BBDFB307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C32EE-1E57-46A4-90BE-CAC49D23036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35887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1D42CE-0C4A-B845-0568-1DC6AC2F7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A0BAC7-21AB-4661-9F72-4FB6A64B97BA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4098A9-6023-8984-8578-917EE2586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93C5618-28EC-4947-8918-C193A5269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74763-E588-45EC-AC0E-36A3E375814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337004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3651255-0DCD-512E-1036-68EE2CD7F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9FC4CE-7915-41F3-8A1E-875483F55A3F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EC65793-17B3-CFBE-66DF-D104E4C43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ABCD6E-8EBE-60DC-C4AF-26CE434DE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882B7-EB1B-4B93-8667-68A52A4F69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11442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DDB8943-B9FA-F52D-BA28-D7A2996DE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5B87A-B3D6-4FE5-9DD9-AA65DA796182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3E75315-6596-B23C-DC84-0744873D4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EA07FE4-DB0C-374B-40F2-C79A672D1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028A1-934A-490A-92A8-3785D6433D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62937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417BD61-D33C-BE40-8560-198A2EAF8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03124D-4E9C-428D-B924-275657B0330F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AD5D405-575C-A797-5ACB-641323D45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9554168-BC71-C1D2-78F4-1C282F631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C86B2-7B00-4965-887E-7D6D7F3B15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38626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74FAAF-0405-480A-35BC-0F33EA89F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328FB9-E8A5-43A7-BC23-880575B683F9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297686-603F-DE35-0302-1EF8701F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DF3BCA-DBE3-B4F6-577A-0A520E37F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6A241-7EC1-4AEB-8E4D-972E363B98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34414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5DB5DBE-9D23-6AB6-F899-328B29393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61DF66-32B9-4180-83D7-D32C42A5E5B7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2C4158-25DE-4C10-3F40-117D57855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23C1597-4F90-6A84-B5A3-737B539CF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C003B8-4686-483D-B8C4-7774443159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15551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F4D38-EDB4-94C6-4209-C20B2B25F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06C65C-B68F-4C46-8504-079730680A80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E4BA4-EF84-6BA5-EB43-060FEFAF2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83DDB-A0E5-775B-8EA3-B658B3F85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B2F4A-FD90-4E8B-A92A-E9313007E0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02951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C5DA1-D2AD-FC29-D02D-7E44E99F8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5B9389-C136-4524-8C1E-B5AA21CC5117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2F6CC-39B5-2DE6-88FC-296CC00C2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64362-179F-1D57-A6B7-7CCF05D92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0A195-1761-4BE0-851B-88839428241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0598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9/16/2023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3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83" r:id="rId16"/>
    <p:sldLayoutId id="2147483684" r:id="rId17"/>
    <p:sldLayoutId id="2147483674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A81F34C-09AC-572A-C4E2-01EA441679D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E3A75F5-4680-DFE8-CAB5-3C0006A30B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4CECE-EE8A-EC16-97F7-E624451E71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8F2FA1E7-76CB-450F-AB38-094711240640}" type="datetime1">
              <a:rPr lang="en-US" altLang="en-US"/>
              <a:pPr/>
              <a:t>9/16/2023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053AD-434D-B2BA-59F7-91DB8EFCC7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37B7C-BBEC-BA01-6221-D49EF0B7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896A99AE-0E5A-42F0-87FD-0B32C7A59FF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9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253" y="1241266"/>
            <a:ext cx="5483004" cy="3153753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</a:pPr>
            <a:r>
              <a:rPr lang="en-US" sz="7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Term 1</a:t>
            </a:r>
            <a:b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en-US" sz="7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Art Competition</a:t>
            </a:r>
            <a:endParaRPr lang="en-US" sz="7200" b="1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464" y="4616015"/>
            <a:ext cx="4089633" cy="162232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       'Autumn' 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pic>
        <p:nvPicPr>
          <p:cNvPr id="5" name="Picture 4" descr="A reflection of trees in water&#10;&#10;Description automatically generated">
            <a:extLst>
              <a:ext uri="{FF2B5EF4-FFF2-40B4-BE49-F238E27FC236}">
                <a16:creationId xmlns:a16="http://schemas.microsoft.com/office/drawing/2014/main" id="{4B6092FE-23C7-9F84-4221-EA2915296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2173" y="175853"/>
            <a:ext cx="3526665" cy="2309927"/>
          </a:xfrm>
          <a:prstGeom prst="rect">
            <a:avLst/>
          </a:prstGeom>
        </p:spPr>
      </p:pic>
      <p:pic>
        <p:nvPicPr>
          <p:cNvPr id="6" name="Picture 5" descr="A person lying on leaves&#10;&#10;Description automatically generated">
            <a:extLst>
              <a:ext uri="{FF2B5EF4-FFF2-40B4-BE49-F238E27FC236}">
                <a16:creationId xmlns:a16="http://schemas.microsoft.com/office/drawing/2014/main" id="{85D03448-3265-EA6C-0649-118D06C83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9752" y="4243088"/>
            <a:ext cx="3548129" cy="2364276"/>
          </a:xfrm>
          <a:prstGeom prst="rect">
            <a:avLst/>
          </a:prstGeom>
        </p:spPr>
      </p:pic>
      <p:pic>
        <p:nvPicPr>
          <p:cNvPr id="7" name="Picture 6" descr="Looking up at trees in the sky&#10;&#10;Description automatically generated">
            <a:extLst>
              <a:ext uri="{FF2B5EF4-FFF2-40B4-BE49-F238E27FC236}">
                <a16:creationId xmlns:a16="http://schemas.microsoft.com/office/drawing/2014/main" id="{72B56ABC-6744-1B58-B7AC-FB459F5DD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9591" y="359201"/>
            <a:ext cx="2279694" cy="3413572"/>
          </a:xfrm>
          <a:prstGeom prst="rect">
            <a:avLst/>
          </a:prstGeom>
        </p:spPr>
      </p:pic>
      <p:pic>
        <p:nvPicPr>
          <p:cNvPr id="8" name="Picture 7" descr="A person holding a bouquet of leaves&#10;&#10;Description automatically generated">
            <a:extLst>
              <a:ext uri="{FF2B5EF4-FFF2-40B4-BE49-F238E27FC236}">
                <a16:creationId xmlns:a16="http://schemas.microsoft.com/office/drawing/2014/main" id="{459C8736-49AD-9358-5809-A189F818BB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5074" y="2696984"/>
            <a:ext cx="3306248" cy="2183103"/>
          </a:xfrm>
          <a:prstGeom prst="rect">
            <a:avLst/>
          </a:prstGeom>
        </p:spPr>
      </p:pic>
      <p:pic>
        <p:nvPicPr>
          <p:cNvPr id="9" name="Picture 8" descr="A close up of a leaf&#10;&#10;Description automatically generated">
            <a:extLst>
              <a:ext uri="{FF2B5EF4-FFF2-40B4-BE49-F238E27FC236}">
                <a16:creationId xmlns:a16="http://schemas.microsoft.com/office/drawing/2014/main" id="{33CC8541-A8FB-E8AD-8877-2CEABB7627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2647" y="5009211"/>
            <a:ext cx="263842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5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6022" y="859073"/>
            <a:ext cx="7830268" cy="526297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This term's art competition is: 'Autumn'.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Aim: Take a series of images that represent the word 'Autumn'.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Print 1 –10 images and display them in a creative way.</a:t>
            </a:r>
            <a:endParaRPr lang="en-US" sz="240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This competition is photography based but you can use other media to display your photographs - such as painting on top of images, collaging images </a:t>
            </a:r>
            <a:r>
              <a:rPr lang="en-US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etc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 (There will be workshops on this in art club).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Your photographs can be any size and as always if you need help with materials or printing, you just need to ask. </a:t>
            </a:r>
          </a:p>
        </p:txBody>
      </p:sp>
      <p:pic>
        <p:nvPicPr>
          <p:cNvPr id="2" name="Picture 1" descr="A pile of leaves with frost&#10;&#10;Description automatically generated">
            <a:extLst>
              <a:ext uri="{FF2B5EF4-FFF2-40B4-BE49-F238E27FC236}">
                <a16:creationId xmlns:a16="http://schemas.microsoft.com/office/drawing/2014/main" id="{0D7B2EE0-2641-778A-4E78-91471B25C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754892" y="2367610"/>
            <a:ext cx="3013512" cy="200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28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230" y="1054351"/>
            <a:ext cx="9545184" cy="706964"/>
          </a:xfrm>
        </p:spPr>
        <p:txBody>
          <a:bodyPr/>
          <a:lstStyle/>
          <a:p>
            <a:r>
              <a:rPr lang="en-US" sz="4400" dirty="0">
                <a:latin typeface="Candara"/>
              </a:rPr>
              <a:t>Ideas to help inspire you </a:t>
            </a:r>
            <a:endParaRPr lang="en-US" sz="4400" b="1" spc="150" dirty="0">
              <a:ln w="11430">
                <a:solidFill>
                  <a:srgbClr val="000000"/>
                </a:solidFill>
              </a:ln>
              <a:solidFill>
                <a:srgbClr val="F8F8F8"/>
              </a:solidFill>
              <a:latin typeface="Candara"/>
            </a:endParaRPr>
          </a:p>
        </p:txBody>
      </p:sp>
      <p:pic>
        <p:nvPicPr>
          <p:cNvPr id="3" name="Picture 2" descr="http://www.ngsprints.co.uk/images/M/76951.jpg">
            <a:extLst>
              <a:ext uri="{FF2B5EF4-FFF2-40B4-BE49-F238E27FC236}">
                <a16:creationId xmlns:a16="http://schemas.microsoft.com/office/drawing/2014/main" id="{28117505-74D8-F4DE-5226-2B96F049E2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288" y="707275"/>
            <a:ext cx="2743200" cy="1837366"/>
          </a:xfrm>
          <a:prstGeom prst="rect">
            <a:avLst/>
          </a:prstGeom>
        </p:spPr>
      </p:pic>
      <p:pic>
        <p:nvPicPr>
          <p:cNvPr id="7" name="Picture 6" descr="http://www.pixelicia.com/wp-content/uploads/2008/10/hutte-2.jpg">
            <a:extLst>
              <a:ext uri="{FF2B5EF4-FFF2-40B4-BE49-F238E27FC236}">
                <a16:creationId xmlns:a16="http://schemas.microsoft.com/office/drawing/2014/main" id="{525723F8-E384-C4FE-B993-37B46C7B2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091" y="4211151"/>
            <a:ext cx="3215425" cy="2320826"/>
          </a:xfrm>
          <a:prstGeom prst="rect">
            <a:avLst/>
          </a:prstGeom>
        </p:spPr>
      </p:pic>
      <p:pic>
        <p:nvPicPr>
          <p:cNvPr id="8" name="Picture 7" descr="Nigella damascena">
            <a:extLst>
              <a:ext uri="{FF2B5EF4-FFF2-40B4-BE49-F238E27FC236}">
                <a16:creationId xmlns:a16="http://schemas.microsoft.com/office/drawing/2014/main" id="{49EF1712-8A75-B880-A041-FFBE25AC4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635" y="3493060"/>
            <a:ext cx="2322221" cy="3037938"/>
          </a:xfrm>
          <a:prstGeom prst="rect">
            <a:avLst/>
          </a:prstGeom>
        </p:spPr>
      </p:pic>
      <p:pic>
        <p:nvPicPr>
          <p:cNvPr id="9" name="Picture 8" descr="Laserwort">
            <a:extLst>
              <a:ext uri="{FF2B5EF4-FFF2-40B4-BE49-F238E27FC236}">
                <a16:creationId xmlns:a16="http://schemas.microsoft.com/office/drawing/2014/main" id="{78386F60-293F-C420-51E2-3B72BBE11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7028" y="1410975"/>
            <a:ext cx="2009775" cy="2619375"/>
          </a:xfrm>
          <a:prstGeom prst="rect">
            <a:avLst/>
          </a:prstGeom>
        </p:spPr>
      </p:pic>
      <p:pic>
        <p:nvPicPr>
          <p:cNvPr id="10" name="Picture 9" descr="A reflection of trees in water&#10;&#10;Description automatically generated">
            <a:extLst>
              <a:ext uri="{FF2B5EF4-FFF2-40B4-BE49-F238E27FC236}">
                <a16:creationId xmlns:a16="http://schemas.microsoft.com/office/drawing/2014/main" id="{A59C0C68-A05C-E0DE-FF12-D3EA746687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8541" y="4254163"/>
            <a:ext cx="3430073" cy="2234799"/>
          </a:xfrm>
          <a:prstGeom prst="rect">
            <a:avLst/>
          </a:prstGeom>
        </p:spPr>
      </p:pic>
      <p:pic>
        <p:nvPicPr>
          <p:cNvPr id="15" name="Picture 14" descr="A person holding a bouquet of leaves&#10;&#10;Description automatically generated">
            <a:extLst>
              <a:ext uri="{FF2B5EF4-FFF2-40B4-BE49-F238E27FC236}">
                <a16:creationId xmlns:a16="http://schemas.microsoft.com/office/drawing/2014/main" id="{AEBFCF80-922C-CBC3-80F2-EB16B204CD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3750" y="1859858"/>
            <a:ext cx="3306248" cy="218310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FECB0DF-87D1-58DF-588D-21095E9B3F7A}"/>
              </a:ext>
            </a:extLst>
          </p:cNvPr>
          <p:cNvSpPr txBox="1"/>
          <p:nvPr/>
        </p:nvSpPr>
        <p:spPr>
          <a:xfrm>
            <a:off x="6289183" y="2632120"/>
            <a:ext cx="2095216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latin typeface="Candara"/>
              </a:rPr>
              <a:t>Nature – go outside use the woods/ beaches.</a:t>
            </a:r>
          </a:p>
          <a:p>
            <a:endParaRPr lang="en-US" b="1" dirty="0">
              <a:latin typeface="Candara"/>
            </a:endParaRPr>
          </a:p>
          <a:p>
            <a:r>
              <a:rPr lang="en-US" b="1" dirty="0">
                <a:latin typeface="Candara"/>
              </a:rPr>
              <a:t>Focus on the changes in your surroundings. </a:t>
            </a:r>
          </a:p>
          <a:p>
            <a:endParaRPr lang="en-US" b="1" dirty="0">
              <a:latin typeface="Candara"/>
            </a:endParaRPr>
          </a:p>
          <a:p>
            <a:r>
              <a:rPr lang="en-US" b="1" dirty="0">
                <a:latin typeface="Candara"/>
              </a:rPr>
              <a:t>Focus on the weather.</a:t>
            </a:r>
          </a:p>
          <a:p>
            <a:endParaRPr lang="en-US" b="1" dirty="0">
              <a:latin typeface="Candara"/>
            </a:endParaRPr>
          </a:p>
          <a:p>
            <a:r>
              <a:rPr lang="en-US" b="1" dirty="0">
                <a:latin typeface="Candara"/>
              </a:rPr>
              <a:t>Take close-up images of things like ferns and leaves. </a:t>
            </a:r>
          </a:p>
        </p:txBody>
      </p:sp>
    </p:spTree>
    <p:extLst>
      <p:ext uri="{BB962C8B-B14F-4D97-AF65-F5344CB8AC3E}">
        <p14:creationId xmlns:p14="http://schemas.microsoft.com/office/powerpoint/2010/main" val="4076182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og and Trees">
            <a:extLst>
              <a:ext uri="{FF2B5EF4-FFF2-40B4-BE49-F238E27FC236}">
                <a16:creationId xmlns:a16="http://schemas.microsoft.com/office/drawing/2014/main" id="{7CDEA876-F82C-F9B5-EA64-F20E8F0A0D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89" r="22410" b="3"/>
          <a:stretch/>
        </p:blipFill>
        <p:spPr>
          <a:xfrm>
            <a:off x="1530522" y="1632879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4" name="Picture 3" descr="A group of trees with yellow leaves&#10;&#10;Description automatically generated">
            <a:extLst>
              <a:ext uri="{FF2B5EF4-FFF2-40B4-BE49-F238E27FC236}">
                <a16:creationId xmlns:a16="http://schemas.microsoft.com/office/drawing/2014/main" id="{991F29DE-81FA-CC2A-67FA-30F8D55F78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81" r="17965" b="-1"/>
          <a:stretch/>
        </p:blipFill>
        <p:spPr>
          <a:xfrm>
            <a:off x="4674471" y="1632879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5" name="Picture 4" descr="http://phillipmackenzie.net/wp-content/uploads/2008/06/johnpaulcaponigro-reflection-i-adagio-1999.jpg">
            <a:extLst>
              <a:ext uri="{FF2B5EF4-FFF2-40B4-BE49-F238E27FC236}">
                <a16:creationId xmlns:a16="http://schemas.microsoft.com/office/drawing/2014/main" id="{D0C929C1-7C4E-8E7C-814B-C4024C5F5D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" b="11614"/>
          <a:stretch/>
        </p:blipFill>
        <p:spPr>
          <a:xfrm>
            <a:off x="7818420" y="1632879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C5B0D1B-6BD9-6F19-7982-58E736E3C335}"/>
              </a:ext>
            </a:extLst>
          </p:cNvPr>
          <p:cNvSpPr txBox="1"/>
          <p:nvPr/>
        </p:nvSpPr>
        <p:spPr>
          <a:xfrm>
            <a:off x="3810000" y="968922"/>
            <a:ext cx="39906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6EAED7-FC01-218A-07EF-E8C7AB73B60E}"/>
              </a:ext>
            </a:extLst>
          </p:cNvPr>
          <p:cNvSpPr txBox="1"/>
          <p:nvPr/>
        </p:nvSpPr>
        <p:spPr>
          <a:xfrm>
            <a:off x="686873" y="4800064"/>
            <a:ext cx="9983809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ndara"/>
              </a:rPr>
              <a:t>Take long distance images of the woods and skies. </a:t>
            </a:r>
          </a:p>
          <a:p>
            <a:endParaRPr lang="en-US" b="1" dirty="0">
              <a:solidFill>
                <a:schemeClr val="bg1"/>
              </a:solidFill>
              <a:latin typeface="Candara"/>
            </a:endParaRPr>
          </a:p>
          <a:p>
            <a:r>
              <a:rPr lang="en-US" b="1" dirty="0">
                <a:solidFill>
                  <a:schemeClr val="bg1"/>
                </a:solidFill>
                <a:latin typeface="Candara"/>
              </a:rPr>
              <a:t>Really look around you. In Autumn, we see the most dramatic seasonal change.</a:t>
            </a:r>
          </a:p>
          <a:p>
            <a:endParaRPr lang="en-US" b="1" dirty="0">
              <a:solidFill>
                <a:schemeClr val="bg1"/>
              </a:solidFill>
              <a:latin typeface="Candara"/>
            </a:endParaRPr>
          </a:p>
          <a:p>
            <a:r>
              <a:rPr lang="en-US" b="1" dirty="0">
                <a:solidFill>
                  <a:schemeClr val="bg1"/>
                </a:solidFill>
                <a:latin typeface="Candara"/>
              </a:rPr>
              <a:t>Focus on the reds, browns and oranges that you see. </a:t>
            </a:r>
          </a:p>
        </p:txBody>
      </p:sp>
    </p:spTree>
    <p:extLst>
      <p:ext uri="{BB962C8B-B14F-4D97-AF65-F5344CB8AC3E}">
        <p14:creationId xmlns:p14="http://schemas.microsoft.com/office/powerpoint/2010/main" val="957977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89FE3FA-A44C-4C6B-9291-3D7327AF8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87B0CD-AFAE-471B-9942-6B1D00B5C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D093738-88B9-45F2-8F7A-78E2A97B7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10C0501-C29B-462F-8F69-CCC0BBBEA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Picture 2" descr="Annette Messager | Voeux triangle (tentation) (1989) | Artsy">
            <a:extLst>
              <a:ext uri="{FF2B5EF4-FFF2-40B4-BE49-F238E27FC236}">
                <a16:creationId xmlns:a16="http://schemas.microsoft.com/office/drawing/2014/main" id="{96A3A29A-1BC9-2C8C-D3C6-EB818FD89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427" y="1627831"/>
            <a:ext cx="2718683" cy="4283066"/>
          </a:xfrm>
          <a:prstGeom prst="rect">
            <a:avLst/>
          </a:prstGeom>
        </p:spPr>
      </p:pic>
      <p:pic>
        <p:nvPicPr>
          <p:cNvPr id="2" name="Picture 1" descr="http://www.bideford.devon.sch.uk/art/gcse07/viewpoints/photo%20montage%20by%20david%20hockney.jpg">
            <a:extLst>
              <a:ext uri="{FF2B5EF4-FFF2-40B4-BE49-F238E27FC236}">
                <a16:creationId xmlns:a16="http://schemas.microsoft.com/office/drawing/2014/main" id="{1D42461F-5E14-6066-3880-96923DF41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845" y="2354696"/>
            <a:ext cx="4487332" cy="29795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28B3D4-B61E-0947-8C37-75896EECD1CC}"/>
              </a:ext>
            </a:extLst>
          </p:cNvPr>
          <p:cNvSpPr txBox="1"/>
          <p:nvPr/>
        </p:nvSpPr>
        <p:spPr>
          <a:xfrm>
            <a:off x="5894231" y="935865"/>
            <a:ext cx="453551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Candara"/>
              </a:rPr>
              <a:t> Could you present your work in an interesting way? For example, hanging your photographs or collaging them? </a:t>
            </a:r>
          </a:p>
        </p:txBody>
      </p:sp>
    </p:spTree>
    <p:extLst>
      <p:ext uri="{BB962C8B-B14F-4D97-AF65-F5344CB8AC3E}">
        <p14:creationId xmlns:p14="http://schemas.microsoft.com/office/powerpoint/2010/main" val="2905512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Title 1">
            <a:extLst>
              <a:ext uri="{FF2B5EF4-FFF2-40B4-BE49-F238E27FC236}">
                <a16:creationId xmlns:a16="http://schemas.microsoft.com/office/drawing/2014/main" id="{4D55DDBC-A57B-2B0C-9679-711AFCF8A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125" y="-142875"/>
            <a:ext cx="4186238" cy="1143000"/>
          </a:xfrm>
        </p:spPr>
        <p:txBody>
          <a:bodyPr/>
          <a:lstStyle/>
          <a:p>
            <a:r>
              <a:rPr lang="en-GB" altLang="en-US" b="1" u="sng" dirty="0">
                <a:ea typeface="ＭＳ Ｐゴシック"/>
              </a:rPr>
              <a:t>Tony Howell</a:t>
            </a:r>
          </a:p>
        </p:txBody>
      </p:sp>
      <p:pic>
        <p:nvPicPr>
          <p:cNvPr id="111618" name="Picture 4" descr="http://www.igpoty.com/gallery/5_Trees/Image10_XL.jpg">
            <a:extLst>
              <a:ext uri="{FF2B5EF4-FFF2-40B4-BE49-F238E27FC236}">
                <a16:creationId xmlns:a16="http://schemas.microsoft.com/office/drawing/2014/main" id="{F686C1B0-E60B-5344-0413-60876A3A0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43314"/>
            <a:ext cx="4395788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19" name="Picture 6" descr="http://www.samsays.com/Images/Guest%20Gallery/Tony%20Howell/4652trees.jpg">
            <a:extLst>
              <a:ext uri="{FF2B5EF4-FFF2-40B4-BE49-F238E27FC236}">
                <a16:creationId xmlns:a16="http://schemas.microsoft.com/office/drawing/2014/main" id="{3817E343-7275-41FE-C875-50AF054F5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3643314"/>
            <a:ext cx="442912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0" name="Picture 8" descr="http://ursispaltenstein.ch/blog/images/uploads_img/plant_photography.jpg">
            <a:extLst>
              <a:ext uri="{FF2B5EF4-FFF2-40B4-BE49-F238E27FC236}">
                <a16:creationId xmlns:a16="http://schemas.microsoft.com/office/drawing/2014/main" id="{96A37610-FB8A-389C-6F6B-C0B52E2FA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615951"/>
            <a:ext cx="4405313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1" name="Picture 10" descr="Flower Photography">
            <a:extLst>
              <a:ext uri="{FF2B5EF4-FFF2-40B4-BE49-F238E27FC236}">
                <a16:creationId xmlns:a16="http://schemas.microsoft.com/office/drawing/2014/main" id="{6F1D47A9-0196-07A5-4CB8-2E20F6449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760413"/>
            <a:ext cx="4357688" cy="281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2" name="TextBox 8">
            <a:extLst>
              <a:ext uri="{FF2B5EF4-FFF2-40B4-BE49-F238E27FC236}">
                <a16:creationId xmlns:a16="http://schemas.microsoft.com/office/drawing/2014/main" id="{8FDE169C-4A6D-F598-0BAF-C64C15484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4" y="0"/>
            <a:ext cx="5286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Landscape   Nature    Depth of field   Colour</a:t>
            </a:r>
          </a:p>
        </p:txBody>
      </p:sp>
      <p:sp>
        <p:nvSpPr>
          <p:cNvPr id="111623" name="Rectangle 7">
            <a:extLst>
              <a:ext uri="{FF2B5EF4-FFF2-40B4-BE49-F238E27FC236}">
                <a16:creationId xmlns:a16="http://schemas.microsoft.com/office/drawing/2014/main" id="{A9432A06-8CC7-ECC9-5C1C-430EDBA5D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7403" y="3020"/>
            <a:ext cx="1646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Contemporary</a:t>
            </a:r>
          </a:p>
        </p:txBody>
      </p:sp>
    </p:spTree>
    <p:extLst>
      <p:ext uri="{BB962C8B-B14F-4D97-AF65-F5344CB8AC3E}">
        <p14:creationId xmlns:p14="http://schemas.microsoft.com/office/powerpoint/2010/main" val="4057236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Title 1">
            <a:extLst>
              <a:ext uri="{FF2B5EF4-FFF2-40B4-BE49-F238E27FC236}">
                <a16:creationId xmlns:a16="http://schemas.microsoft.com/office/drawing/2014/main" id="{444EA5AF-700D-4453-8B70-F81201855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126" y="-142875"/>
            <a:ext cx="3971925" cy="1143000"/>
          </a:xfrm>
        </p:spPr>
        <p:txBody>
          <a:bodyPr/>
          <a:lstStyle/>
          <a:p>
            <a:r>
              <a:rPr lang="en-GB" altLang="en-US" b="1" u="sng" dirty="0">
                <a:ea typeface="ＭＳ Ｐゴシック"/>
              </a:rPr>
              <a:t>Mike Moats</a:t>
            </a:r>
          </a:p>
        </p:txBody>
      </p:sp>
      <p:pic>
        <p:nvPicPr>
          <p:cNvPr id="152578" name="Picture 2" descr="http://jackgrahamphoto.files.wordpress.com/2008/02/plwwftigerlily8.jpg">
            <a:extLst>
              <a:ext uri="{FF2B5EF4-FFF2-40B4-BE49-F238E27FC236}">
                <a16:creationId xmlns:a16="http://schemas.microsoft.com/office/drawing/2014/main" id="{F8C70318-CF85-5E89-BEB6-261DBD10D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2805" r="6000" b="4672"/>
          <a:stretch>
            <a:fillRect/>
          </a:stretch>
        </p:blipFill>
        <p:spPr bwMode="auto">
          <a:xfrm>
            <a:off x="7953375" y="214314"/>
            <a:ext cx="235743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79" name="Picture 4" descr="12-10-06-069.jpg">
            <a:extLst>
              <a:ext uri="{FF2B5EF4-FFF2-40B4-BE49-F238E27FC236}">
                <a16:creationId xmlns:a16="http://schemas.microsoft.com/office/drawing/2014/main" id="{1C6B95E5-1108-82DD-62B2-14890E09F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825" y="3857626"/>
            <a:ext cx="4178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0" name="Picture 6" descr="11-17-06-045.jpg">
            <a:extLst>
              <a:ext uri="{FF2B5EF4-FFF2-40B4-BE49-F238E27FC236}">
                <a16:creationId xmlns:a16="http://schemas.microsoft.com/office/drawing/2014/main" id="{2679D5E8-EB41-EA86-3B82-BF299A713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9" y="3857626"/>
            <a:ext cx="4656137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1" name="Picture 10" descr="2-13-07-019.jpg">
            <a:extLst>
              <a:ext uri="{FF2B5EF4-FFF2-40B4-BE49-F238E27FC236}">
                <a16:creationId xmlns:a16="http://schemas.microsoft.com/office/drawing/2014/main" id="{F70B99DD-A1E0-34EA-1033-131A96AE0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63" y="214313"/>
            <a:ext cx="24511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2" name="Picture 12" descr="http://www.jackgrahamphoto.com/images/MACROMOREGORGE_files/image007.jpg">
            <a:extLst>
              <a:ext uri="{FF2B5EF4-FFF2-40B4-BE49-F238E27FC236}">
                <a16:creationId xmlns:a16="http://schemas.microsoft.com/office/drawing/2014/main" id="{7FA56704-5A3D-A6B2-DAFC-C5547D078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1214439"/>
            <a:ext cx="3624262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583" name="TextBox 9">
            <a:extLst>
              <a:ext uri="{FF2B5EF4-FFF2-40B4-BE49-F238E27FC236}">
                <a16:creationId xmlns:a16="http://schemas.microsoft.com/office/drawing/2014/main" id="{ED6F1074-9D9C-2F2F-C74D-47B189C6D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6" y="571501"/>
            <a:ext cx="3643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Nature          Texture       Water</a:t>
            </a:r>
          </a:p>
          <a:p>
            <a:pPr eaLnBrk="1" hangingPunct="1"/>
            <a:r>
              <a:rPr lang="en-GB" altLang="en-US" sz="1800"/>
              <a:t>          Reflection        Close-up</a:t>
            </a:r>
          </a:p>
        </p:txBody>
      </p:sp>
      <p:sp>
        <p:nvSpPr>
          <p:cNvPr id="152584" name="Rectangle 8">
            <a:extLst>
              <a:ext uri="{FF2B5EF4-FFF2-40B4-BE49-F238E27FC236}">
                <a16:creationId xmlns:a16="http://schemas.microsoft.com/office/drawing/2014/main" id="{61277567-E87C-9AC6-20D8-590A236F9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0" y="285750"/>
            <a:ext cx="2857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Contemporary</a:t>
            </a:r>
          </a:p>
        </p:txBody>
      </p:sp>
    </p:spTree>
    <p:extLst>
      <p:ext uri="{BB962C8B-B14F-4D97-AF65-F5344CB8AC3E}">
        <p14:creationId xmlns:p14="http://schemas.microsoft.com/office/powerpoint/2010/main" val="2286418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Title 1">
            <a:extLst>
              <a:ext uri="{FF2B5EF4-FFF2-40B4-BE49-F238E27FC236}">
                <a16:creationId xmlns:a16="http://schemas.microsoft.com/office/drawing/2014/main" id="{0519FD70-85D9-BC33-9461-14F05CAC8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813" y="-26988"/>
            <a:ext cx="4043362" cy="1143001"/>
          </a:xfrm>
        </p:spPr>
        <p:txBody>
          <a:bodyPr/>
          <a:lstStyle/>
          <a:p>
            <a:r>
              <a:rPr lang="en-GB" altLang="en-US" b="1" u="sng" dirty="0">
                <a:ea typeface="ＭＳ Ｐゴシック"/>
              </a:rPr>
              <a:t>Frans Lanting</a:t>
            </a:r>
          </a:p>
        </p:txBody>
      </p:sp>
      <p:pic>
        <p:nvPicPr>
          <p:cNvPr id="125954" name="Picture 2" descr="http://www.franslanting.com/gallery/gallery/Nature/004470-01.jpg">
            <a:extLst>
              <a:ext uri="{FF2B5EF4-FFF2-40B4-BE49-F238E27FC236}">
                <a16:creationId xmlns:a16="http://schemas.microsoft.com/office/drawing/2014/main" id="{8B99BBF1-61F4-C72C-E1A1-B97EF1D6C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" b="7993"/>
          <a:stretch>
            <a:fillRect/>
          </a:stretch>
        </p:blipFill>
        <p:spPr bwMode="auto">
          <a:xfrm>
            <a:off x="2952750" y="928689"/>
            <a:ext cx="3786188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5" name="Picture 4" descr="http://www.franslanting.com/gallery/gallery/Nature/009096-01.jpg">
            <a:extLst>
              <a:ext uri="{FF2B5EF4-FFF2-40B4-BE49-F238E27FC236}">
                <a16:creationId xmlns:a16="http://schemas.microsoft.com/office/drawing/2014/main" id="{399D8510-BE46-CCD4-549B-21951F660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" b="6248"/>
          <a:stretch>
            <a:fillRect/>
          </a:stretch>
        </p:blipFill>
        <p:spPr bwMode="auto">
          <a:xfrm>
            <a:off x="7096126" y="142875"/>
            <a:ext cx="3357563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6" name="Picture 8" descr="http://www.franslanting.com/gallery/gallery/Nature/013591-01.jpg">
            <a:extLst>
              <a:ext uri="{FF2B5EF4-FFF2-40B4-BE49-F238E27FC236}">
                <a16:creationId xmlns:a16="http://schemas.microsoft.com/office/drawing/2014/main" id="{684D80EF-31F4-4FD0-C8BB-786252B82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" b="7993"/>
          <a:stretch>
            <a:fillRect/>
          </a:stretch>
        </p:blipFill>
        <p:spPr bwMode="auto">
          <a:xfrm>
            <a:off x="7096126" y="2357439"/>
            <a:ext cx="3357563" cy="209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7" name="Picture 10" descr="http://www.franslanting.com/gallery/gallery/Nature/000743-01.jpg">
            <a:extLst>
              <a:ext uri="{FF2B5EF4-FFF2-40B4-BE49-F238E27FC236}">
                <a16:creationId xmlns:a16="http://schemas.microsoft.com/office/drawing/2014/main" id="{45E1F04E-4A9E-F4BD-E6A5-E88A880E0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8" b="6248"/>
          <a:stretch>
            <a:fillRect/>
          </a:stretch>
        </p:blipFill>
        <p:spPr bwMode="auto">
          <a:xfrm>
            <a:off x="4595813" y="3429001"/>
            <a:ext cx="2214562" cy="325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8" name="Picture 12" descr="http://www.franslanting.com/gallery/gallery/Nature/011233-01.jpg">
            <a:extLst>
              <a:ext uri="{FF2B5EF4-FFF2-40B4-BE49-F238E27FC236}">
                <a16:creationId xmlns:a16="http://schemas.microsoft.com/office/drawing/2014/main" id="{3122C9CB-6EE0-A476-AF58-9AF2F5259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8" b="6248"/>
          <a:stretch>
            <a:fillRect/>
          </a:stretch>
        </p:blipFill>
        <p:spPr bwMode="auto">
          <a:xfrm>
            <a:off x="1881188" y="3429000"/>
            <a:ext cx="2286000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9" name="Picture 14" descr="http://www.franslanting.com/gallery/gallery/Nature/013914-01.jpg">
            <a:extLst>
              <a:ext uri="{FF2B5EF4-FFF2-40B4-BE49-F238E27FC236}">
                <a16:creationId xmlns:a16="http://schemas.microsoft.com/office/drawing/2014/main" id="{A42F0EF7-7A92-EDE1-EB18-3CBD23438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" b="5904"/>
          <a:stretch>
            <a:fillRect/>
          </a:stretch>
        </p:blipFill>
        <p:spPr bwMode="auto">
          <a:xfrm>
            <a:off x="7096126" y="4572000"/>
            <a:ext cx="3381375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60" name="TextBox 10">
            <a:extLst>
              <a:ext uri="{FF2B5EF4-FFF2-40B4-BE49-F238E27FC236}">
                <a16:creationId xmlns:a16="http://schemas.microsoft.com/office/drawing/2014/main" id="{74D3591B-55FD-7D6B-DB8A-2B3544B48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030" y="287594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Contemporary</a:t>
            </a:r>
          </a:p>
        </p:txBody>
      </p:sp>
      <p:sp>
        <p:nvSpPr>
          <p:cNvPr id="125961" name="TextBox 11">
            <a:extLst>
              <a:ext uri="{FF2B5EF4-FFF2-40B4-BE49-F238E27FC236}">
                <a16:creationId xmlns:a16="http://schemas.microsoft.com/office/drawing/2014/main" id="{59E1B993-B658-2C94-6F1E-7F44482C8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928688"/>
            <a:ext cx="121443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Pattern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Line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Texture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Nature</a:t>
            </a:r>
          </a:p>
        </p:txBody>
      </p:sp>
      <p:sp>
        <p:nvSpPr>
          <p:cNvPr id="125962" name="TextBox 12">
            <a:extLst>
              <a:ext uri="{FF2B5EF4-FFF2-40B4-BE49-F238E27FC236}">
                <a16:creationId xmlns:a16="http://schemas.microsoft.com/office/drawing/2014/main" id="{DE7EBD5A-0EA2-1B08-01F1-46733F635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8625" y="3429001"/>
            <a:ext cx="28575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1800"/>
              <a:t>Water</a:t>
            </a:r>
          </a:p>
          <a:p>
            <a:pPr eaLnBrk="1" hangingPunct="1"/>
            <a:endParaRPr lang="en-GB" altLang="en-US" sz="1800"/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/>
              <a:t>Sky</a:t>
            </a:r>
          </a:p>
          <a:p>
            <a:pPr eaLnBrk="1" hangingPunct="1"/>
            <a:endParaRPr lang="en-GB" altLang="en-US" sz="1800"/>
          </a:p>
        </p:txBody>
      </p:sp>
    </p:spTree>
    <p:extLst>
      <p:ext uri="{BB962C8B-B14F-4D97-AF65-F5344CB8AC3E}">
        <p14:creationId xmlns:p14="http://schemas.microsoft.com/office/powerpoint/2010/main" val="1330703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9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98" y="476865"/>
            <a:ext cx="6072776" cy="838551"/>
          </a:xfrm>
        </p:spPr>
        <p:txBody>
          <a:bodyPr>
            <a:normAutofit/>
          </a:bodyPr>
          <a:lstStyle/>
          <a:p>
            <a:r>
              <a:rPr lang="en-GB" sz="4400" b="1" u="sng" dirty="0">
                <a:solidFill>
                  <a:srgbClr val="FFFFFF"/>
                </a:solidFill>
                <a:latin typeface="Candara"/>
              </a:rPr>
              <a:t>Resources you can use:</a:t>
            </a: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17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Oval 19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85436" y="2633381"/>
            <a:ext cx="6931369" cy="259898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US"/>
          </a:p>
          <a:p>
            <a:r>
              <a:rPr lang="en-GB" sz="2400" b="1" dirty="0">
                <a:solidFill>
                  <a:srgbClr val="FFFFFF"/>
                </a:solidFill>
                <a:latin typeface="Candara"/>
              </a:rPr>
              <a:t>Cameras</a:t>
            </a:r>
            <a:endParaRPr lang="en-GB" sz="2400">
              <a:solidFill>
                <a:srgbClr val="FFFFFF"/>
              </a:solidFill>
              <a:latin typeface="Century Gothic" panose="020B0502020202020204"/>
            </a:endParaRPr>
          </a:p>
          <a:p>
            <a:r>
              <a:rPr lang="en-GB" sz="2400" b="1" dirty="0">
                <a:solidFill>
                  <a:srgbClr val="FFFFFF"/>
                </a:solidFill>
                <a:latin typeface="Candara"/>
              </a:rPr>
              <a:t>iPads </a:t>
            </a:r>
            <a:endParaRPr lang="en-GB" sz="2400">
              <a:solidFill>
                <a:srgbClr val="FFFFFF"/>
              </a:solidFill>
              <a:latin typeface="Century Gothic" panose="020B0502020202020204"/>
            </a:endParaRPr>
          </a:p>
          <a:p>
            <a:r>
              <a:rPr lang="en-GB" sz="2400" b="1" dirty="0">
                <a:solidFill>
                  <a:srgbClr val="FFFFFF"/>
                </a:solidFill>
                <a:latin typeface="Candara"/>
              </a:rPr>
              <a:t>Canvas/ boards</a:t>
            </a:r>
          </a:p>
          <a:p>
            <a:r>
              <a:rPr lang="en-US" sz="2400" b="1" dirty="0">
                <a:solidFill>
                  <a:srgbClr val="FFFFFF"/>
                </a:solidFill>
                <a:latin typeface="Candara"/>
              </a:rPr>
              <a:t>Phones/ parent's phones (with permission)</a:t>
            </a:r>
          </a:p>
          <a:p>
            <a:r>
              <a:rPr lang="en-GB" sz="2400" b="1" dirty="0">
                <a:solidFill>
                  <a:srgbClr val="FFFFFF"/>
                </a:solidFill>
                <a:latin typeface="Candara"/>
              </a:rPr>
              <a:t>Pens</a:t>
            </a:r>
          </a:p>
          <a:p>
            <a:r>
              <a:rPr lang="en-US" sz="2400" b="1" dirty="0">
                <a:solidFill>
                  <a:srgbClr val="FFFFFF"/>
                </a:solidFill>
                <a:latin typeface="Candara"/>
              </a:rPr>
              <a:t>Paint </a:t>
            </a:r>
          </a:p>
          <a:p>
            <a:r>
              <a:rPr lang="en-US" sz="2400" b="1" dirty="0">
                <a:solidFill>
                  <a:srgbClr val="FFFFFF"/>
                </a:solidFill>
                <a:latin typeface="Candara"/>
              </a:rPr>
              <a:t>Collage</a:t>
            </a:r>
          </a:p>
          <a:p>
            <a:r>
              <a:rPr lang="en-US" sz="2400" b="1" dirty="0">
                <a:solidFill>
                  <a:srgbClr val="FFFFFF"/>
                </a:solidFill>
                <a:latin typeface="Candara"/>
              </a:rPr>
              <a:t>Pastels</a:t>
            </a:r>
          </a:p>
          <a:p>
            <a:r>
              <a:rPr lang="en-GB" sz="2400" b="1" dirty="0">
                <a:solidFill>
                  <a:srgbClr val="FFFFFF"/>
                </a:solidFill>
                <a:latin typeface="Candara"/>
              </a:rPr>
              <a:t>Paper A2/A3 </a:t>
            </a:r>
            <a:endParaRPr lang="en-US" sz="2400">
              <a:solidFill>
                <a:srgbClr val="FFFFFF"/>
              </a:solidFill>
              <a:latin typeface="Candara"/>
            </a:endParaRPr>
          </a:p>
          <a:p>
            <a:pPr marL="0" indent="0">
              <a:buNone/>
            </a:pPr>
            <a:endParaRPr lang="en-GB" sz="2400" b="1" dirty="0">
              <a:latin typeface="Candara"/>
            </a:endParaRPr>
          </a:p>
          <a:p>
            <a:endParaRPr lang="en-US" sz="2000" b="1" dirty="0">
              <a:solidFill>
                <a:srgbClr val="FFFFFF"/>
              </a:solidFill>
              <a:latin typeface="Candara"/>
            </a:endParaRPr>
          </a:p>
          <a:p>
            <a:pPr marL="0" indent="0">
              <a:buNone/>
            </a:pPr>
            <a:endParaRPr lang="en-GB" sz="2000" b="1" dirty="0">
              <a:solidFill>
                <a:srgbClr val="FFFFFF"/>
              </a:solidFill>
              <a:latin typeface="Candara"/>
            </a:endParaRPr>
          </a:p>
        </p:txBody>
      </p:sp>
      <p:pic>
        <p:nvPicPr>
          <p:cNvPr id="4" name="Picture 3" descr="Camera Illustration Images - Free Download on Freepik">
            <a:extLst>
              <a:ext uri="{FF2B5EF4-FFF2-40B4-BE49-F238E27FC236}">
                <a16:creationId xmlns:a16="http://schemas.microsoft.com/office/drawing/2014/main" id="{8057D085-23BB-130F-6436-CF2D5264A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2606" y="371943"/>
            <a:ext cx="3699322" cy="3710055"/>
          </a:xfrm>
          <a:prstGeom prst="rect">
            <a:avLst/>
          </a:prstGeom>
        </p:spPr>
      </p:pic>
      <p:pic>
        <p:nvPicPr>
          <p:cNvPr id="6" name="Picture 5" descr="Best instant camera 2023: The top Polaroid and Instax cameras for retro  snaps | Expert Reviews">
            <a:extLst>
              <a:ext uri="{FF2B5EF4-FFF2-40B4-BE49-F238E27FC236}">
                <a16:creationId xmlns:a16="http://schemas.microsoft.com/office/drawing/2014/main" id="{A67E485B-5E89-136F-B618-9BEE26DE1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486" y="4182334"/>
            <a:ext cx="4449649" cy="248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34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0321" y="753228"/>
            <a:ext cx="746184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u="sng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Rules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3"/>
          </p:nvPr>
        </p:nvSpPr>
        <p:spPr>
          <a:xfrm>
            <a:off x="543930" y="2366681"/>
            <a:ext cx="11316376" cy="364415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b="1" dirty="0">
                <a:latin typeface="Candara"/>
              </a:rPr>
              <a:t>Keep your images appropriate- try not to include people</a:t>
            </a:r>
            <a:endParaRPr lang="en-US" sz="2400" b="1" dirty="0">
              <a:latin typeface="Candara" panose="020E0502030303020204" pitchFamily="34" charset="0"/>
            </a:endParaRPr>
          </a:p>
          <a:p>
            <a:r>
              <a:rPr lang="en-US" sz="2400" b="1" dirty="0">
                <a:latin typeface="Candara"/>
              </a:rPr>
              <a:t>Be original</a:t>
            </a:r>
          </a:p>
          <a:p>
            <a:r>
              <a:rPr lang="en-US" sz="2400" b="1" dirty="0">
                <a:latin typeface="Candara"/>
              </a:rPr>
              <a:t>Try to think outside the box</a:t>
            </a:r>
          </a:p>
          <a:p>
            <a:r>
              <a:rPr lang="en-US" sz="2400" b="1" dirty="0">
                <a:latin typeface="Candara"/>
              </a:rPr>
              <a:t>Use the inspiration from the suggested artists and idea pages</a:t>
            </a:r>
          </a:p>
          <a:p>
            <a:r>
              <a:rPr lang="en-US" sz="2400" b="1" dirty="0">
                <a:latin typeface="Candara"/>
              </a:rPr>
              <a:t>Work must be submitted to </a:t>
            </a:r>
            <a:r>
              <a:rPr lang="en-US" sz="2400" b="1" dirty="0" err="1">
                <a:latin typeface="Candara"/>
              </a:rPr>
              <a:t>Mr</a:t>
            </a:r>
            <a:r>
              <a:rPr lang="en-US" sz="2400" b="1" dirty="0">
                <a:latin typeface="Candara"/>
              </a:rPr>
              <a:t> Brown or </a:t>
            </a:r>
            <a:r>
              <a:rPr lang="en-US" sz="2400" b="1" dirty="0" err="1">
                <a:latin typeface="Candara"/>
              </a:rPr>
              <a:t>Mrs</a:t>
            </a:r>
            <a:r>
              <a:rPr lang="en-US" sz="2400" b="1" dirty="0">
                <a:latin typeface="Candara"/>
              </a:rPr>
              <a:t> Smith by Tuesday 31st October after half term, with your full name, team name and age.</a:t>
            </a:r>
          </a:p>
          <a:p>
            <a:r>
              <a:rPr lang="en-US" sz="2400" b="1" dirty="0">
                <a:latin typeface="Candara"/>
              </a:rPr>
              <a:t>Workshops will be in the art room this term for the competition on Thursdays 12pm-1pm</a:t>
            </a:r>
            <a:endParaRPr lang="en-US" sz="2400" b="1" dirty="0">
              <a:latin typeface="Candara" panose="020E0502030303020204" pitchFamily="34" charset="0"/>
            </a:endParaRP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4395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EBEBEB"/>
                </a:solidFill>
                <a:latin typeface="Candara"/>
              </a:rPr>
              <a:t>Prizes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6383" y="2603500"/>
            <a:ext cx="8628884" cy="34163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457200" lvl="1" indent="0">
              <a:buNone/>
            </a:pPr>
            <a:endParaRPr lang="en-US" sz="3200" b="1" dirty="0">
              <a:latin typeface="Candara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</a:rPr>
              <a:t>There will be art-based prizes for 3 winners which will be announced at the beginning of next term.</a:t>
            </a:r>
          </a:p>
          <a:p>
            <a:pPr marL="457200" lvl="1" indent="0">
              <a:buNone/>
            </a:pPr>
            <a:endParaRPr lang="en-US" sz="3200" dirty="0">
              <a:latin typeface="Candara"/>
              <a:cs typeface="Calibri"/>
            </a:endParaRPr>
          </a:p>
          <a:p>
            <a:pPr marL="457200" lvl="1" indent="0">
              <a:buNone/>
            </a:pPr>
            <a:r>
              <a:rPr lang="en-US" sz="3200" dirty="0">
                <a:latin typeface="Candara"/>
              </a:rPr>
              <a:t>Good Luck!</a:t>
            </a:r>
            <a:endParaRPr lang="en-GB" sz="3200">
              <a:latin typeface="Candara"/>
              <a:cs typeface="Calibri"/>
            </a:endParaRPr>
          </a:p>
        </p:txBody>
      </p:sp>
      <p:pic>
        <p:nvPicPr>
          <p:cNvPr id="7" name="Graphic 6" descr="Trophy">
            <a:extLst>
              <a:ext uri="{FF2B5EF4-FFF2-40B4-BE49-F238E27FC236}">
                <a16:creationId xmlns:a16="http://schemas.microsoft.com/office/drawing/2014/main" id="{67C0BBB3-375A-AD44-4E3C-0BA9DB4DC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0527" y="2775951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0757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 Theme 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79E2B719421347B27AB3E7D8D26273" ma:contentTypeVersion="17" ma:contentTypeDescription="Create a new document." ma:contentTypeScope="" ma:versionID="e46835ad47868d22a749b4b6e4727633">
  <xsd:schema xmlns:xsd="http://www.w3.org/2001/XMLSchema" xmlns:xs="http://www.w3.org/2001/XMLSchema" xmlns:p="http://schemas.microsoft.com/office/2006/metadata/properties" xmlns:ns2="1b23b3dc-0bbd-446a-b7da-09b5a489ad73" xmlns:ns3="82bf742c-28af-4b22-825a-be22ea25a822" targetNamespace="http://schemas.microsoft.com/office/2006/metadata/properties" ma:root="true" ma:fieldsID="5088223b027612c33f274db0a6bfea5e" ns2:_="" ns3:_="">
    <xsd:import namespace="1b23b3dc-0bbd-446a-b7da-09b5a489ad73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23b3dc-0bbd-446a-b7da-09b5a489ad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332942-4A1E-4543-AF06-17A8E66285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23b3dc-0bbd-446a-b7da-09b5a489ad73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078C6C-BCC5-48AE-8839-8375531E23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1547</TotalTime>
  <Words>458</Words>
  <Application>Microsoft Office PowerPoint</Application>
  <PresentationFormat>Widescreen</PresentationFormat>
  <Paragraphs>69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Ion Boardroom</vt:lpstr>
      <vt:lpstr>Office Theme</vt:lpstr>
      <vt:lpstr>Term 1 Art Competition</vt:lpstr>
      <vt:lpstr>PowerPoint Presentation</vt:lpstr>
      <vt:lpstr>Ideas to help inspire you </vt:lpstr>
      <vt:lpstr>PowerPoint Presentation</vt:lpstr>
      <vt:lpstr>PowerPoint Presentation</vt:lpstr>
      <vt:lpstr>Tony Howell</vt:lpstr>
      <vt:lpstr>Mike Moats</vt:lpstr>
      <vt:lpstr>Frans Lanting</vt:lpstr>
      <vt:lpstr>Resources you can use:</vt:lpstr>
      <vt:lpstr>PowerPoint Presentation</vt:lpstr>
      <vt:lpstr>Prizes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Kelly-Ann Smith</dc:creator>
  <cp:lastModifiedBy>Kelly-Ann Smith</cp:lastModifiedBy>
  <cp:revision>398</cp:revision>
  <dcterms:created xsi:type="dcterms:W3CDTF">2023-06-07T16:17:22Z</dcterms:created>
  <dcterms:modified xsi:type="dcterms:W3CDTF">2023-09-16T09:46:33Z</dcterms:modified>
</cp:coreProperties>
</file>