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5" r:id="rId2"/>
    <p:sldId id="266" r:id="rId3"/>
    <p:sldId id="270" r:id="rId4"/>
    <p:sldId id="271" r:id="rId5"/>
    <p:sldId id="272" r:id="rId6"/>
    <p:sldId id="263" r:id="rId7"/>
    <p:sldId id="264" r:id="rId8"/>
    <p:sldId id="269" r:id="rId9"/>
    <p:sldId id="273" r:id="rId10"/>
    <p:sldId id="259" r:id="rId11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7FBEE8E-A89F-48D0-95DF-BA8FF4E50EA6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A5FF8FA8-344B-4BD9-9009-69E0440A76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http://www.bbc.co.uk/learningzone/clips/breaking-news/6869.html</a:t>
            </a:r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2AC947A-BDCE-4A0F-97BC-EADE01BD06EA}" type="slidenum">
              <a:rPr lang="en-GB" altLang="en-US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 altLang="en-US" smtClean="0"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4335463" y="1169988"/>
            <a:ext cx="4814887" cy="4994275"/>
            <a:chOff x="4334933" y="1169931"/>
            <a:chExt cx="4814835" cy="4993802"/>
          </a:xfrm>
        </p:grpSpPr>
        <p:cxnSp>
          <p:nvCxnSpPr>
            <p:cNvPr id="5" name="Straight Connector 4"/>
            <p:cNvCxnSpPr/>
            <p:nvPr/>
          </p:nvCxnSpPr>
          <p:spPr>
            <a:xfrm flipH="1">
              <a:off x="6009727" y="1169931"/>
              <a:ext cx="3133691" cy="313501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 flipH="1">
              <a:off x="4334933" y="1349301"/>
              <a:ext cx="4814835" cy="481443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flipH="1">
              <a:off x="5225510" y="1469940"/>
              <a:ext cx="3911558" cy="391123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H="1">
              <a:off x="5304885" y="1308030"/>
              <a:ext cx="3838534" cy="3839799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5706518" y="1769949"/>
              <a:ext cx="3430550" cy="343026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/>
          <a:lstStyle>
            <a:lvl1pPr algn="l">
              <a:defRPr sz="4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61298-C192-407F-8280-D5565DCC9082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6755E-0DFC-486C-88A1-0D557C59EE9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9852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6A203-A420-45A8-864A-76E2D748F3D0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43AC0-926E-4AD9-B961-7A58DCE0E52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37098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/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170B7-2525-4A71-95B9-C18591DC3D9E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62296-9548-4359-8D77-9AEF5BFEC1C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1880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56E2B-6DAD-4C85-B068-B40C5F50F595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4CE4B-0963-413F-9113-C4817063378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24026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8F9F3-0E0A-49DD-B560-76815B4800CB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9B992-B737-4C31-BC0F-14C363D2793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04958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F37E4-2834-46AB-9744-2C9E80B93E35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3BEE8-55D1-453E-A87E-2DE9F62279E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9799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63B42-9B94-44D8-87D0-FF467F922EC1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EBC0F-12AA-49B9-9F1A-BF9D1C2A491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25263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C8D1D-6798-42BE-8854-96BFE4B972E3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8A295-8B56-470A-9127-3597B11548E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1098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77EC7-38E0-4268-85D3-4B8FF0635EDF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FDD8D-27F6-4C1F-A1A6-6AD1134D2F9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2225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4106B-0241-4D9C-855D-7F9DF268BF8E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DD53C-8BFA-4730-A5F2-99F30BDE84E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49412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/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022C2-CC21-44F6-BB74-4C7C473A069D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6C7DC-5D1A-450C-919E-351CEA4F35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40250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2"/>
          <p:cNvSpPr txBox="1">
            <a:spLocks noChangeArrowheads="1"/>
          </p:cNvSpPr>
          <p:nvPr/>
        </p:nvSpPr>
        <p:spPr bwMode="auto">
          <a:xfrm>
            <a:off x="228600" y="711200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US" altLang="en-US" sz="8000"/>
              <a:t>“</a:t>
            </a:r>
          </a:p>
        </p:txBody>
      </p:sp>
      <p:sp>
        <p:nvSpPr>
          <p:cNvPr id="6" name="TextBox 13"/>
          <p:cNvSpPr txBox="1">
            <a:spLocks noChangeArrowheads="1"/>
          </p:cNvSpPr>
          <p:nvPr/>
        </p:nvSpPr>
        <p:spPr bwMode="auto">
          <a:xfrm>
            <a:off x="7696200" y="2768600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r" eaLnBrk="1" hangingPunct="1"/>
            <a:r>
              <a:rPr lang="en-US" altLang="en-US" sz="800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/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EF43B-E417-40FE-8ED2-4584FF73321C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704BA-AB0B-4A4F-9DE9-DCB447BB22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555378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/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1A7C61-1044-47C9-951F-FF6918265454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C6430-AA88-4931-B29D-3D22200CB5B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673542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2"/>
          <p:cNvSpPr txBox="1">
            <a:spLocks noChangeArrowheads="1"/>
          </p:cNvSpPr>
          <p:nvPr/>
        </p:nvSpPr>
        <p:spPr bwMode="auto">
          <a:xfrm>
            <a:off x="228600" y="711200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US" altLang="en-US" sz="8000"/>
              <a:t>“</a:t>
            </a:r>
          </a:p>
        </p:txBody>
      </p:sp>
      <p:sp>
        <p:nvSpPr>
          <p:cNvPr id="6" name="TextBox 13"/>
          <p:cNvSpPr txBox="1">
            <a:spLocks noChangeArrowheads="1"/>
          </p:cNvSpPr>
          <p:nvPr/>
        </p:nvSpPr>
        <p:spPr bwMode="auto">
          <a:xfrm>
            <a:off x="7696200" y="2768600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r" eaLnBrk="1" hangingPunct="1"/>
            <a:r>
              <a:rPr lang="en-US" altLang="en-US" sz="800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/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A05CE-ACCA-4611-9594-5ED60604E61D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FE047-2AC3-4F48-B114-7C40E876D70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83002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/>
          <a:lstStyle>
            <a:lvl1pPr>
              <a:defRPr lang="en-US" sz="2800" b="0" dirty="0"/>
            </a:lvl1pPr>
          </a:lstStyle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0A69D-0F58-48F2-A8D3-863D6B0CDB29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F8621-A05C-40B5-90CE-F9FA6F78DBC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5788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>
            <a:lvl1pPr algn="l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7D21F-64C9-404B-8843-A20F22CEAAA3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43C79-574B-4269-964E-E624B35E13E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035277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/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BEF8F-8526-4815-983F-EAA70E9BEA4D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3505D-08B8-4F13-A548-5C72BCF14D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32323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64D4EF"/>
            </a:gs>
            <a:gs pos="10001">
              <a:srgbClr val="64D4EF"/>
            </a:gs>
            <a:gs pos="100000">
              <a:srgbClr val="06588E"/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6670675" y="3894138"/>
            <a:ext cx="2470150" cy="2659062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746" y="3259666"/>
              <a:ext cx="912188" cy="91189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5724"/>
              <a:ext cx="2981857" cy="2982809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1737" y="3581511"/>
              <a:ext cx="1897197" cy="1896584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130" y="3433998"/>
              <a:ext cx="1740055" cy="173949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388" y="3985732"/>
              <a:ext cx="1264798" cy="126439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788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33400" y="533400"/>
            <a:ext cx="6554788" cy="376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9500" y="6172200"/>
            <a:ext cx="12017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 smtClean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E47DF745-B81D-47DE-BC87-C94B79A7FEBA}" type="datetimeFigureOut">
              <a:rPr lang="en-US"/>
              <a:pPr>
                <a:defRPr/>
              </a:pPr>
              <a:t>6/1/2020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838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3988" y="5578475"/>
            <a:ext cx="85725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2800" b="0" i="0" smtClean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336B81B4-E4A4-49D5-8B4A-549746D9EC9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5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6" r:id="rId12"/>
    <p:sldLayoutId id="2147483691" r:id="rId13"/>
    <p:sldLayoutId id="2147483697" r:id="rId14"/>
    <p:sldLayoutId id="2147483692" r:id="rId15"/>
    <p:sldLayoutId id="2147483693" r:id="rId16"/>
    <p:sldLayoutId id="2147483694" r:id="rId17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2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entury Gothic" panose="020B0502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>
          <a:solidFill>
            <a:srgbClr val="0F496F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kern="1200">
          <a:solidFill>
            <a:srgbClr val="0F496F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>
          <a:solidFill>
            <a:srgbClr val="0F496F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>
          <a:solidFill>
            <a:srgbClr val="0F496F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>
          <a:solidFill>
            <a:srgbClr val="0F496F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0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0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c78q6f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788" cy="1524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Why did the Titanic sink?</a:t>
            </a:r>
            <a:endParaRPr lang="en-GB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6147" name="Content Placeholder 3" descr="511px-Iceberg_and_titanic_%28en%29_svg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52713" y="1428750"/>
            <a:ext cx="4070350" cy="2428875"/>
          </a:xfrm>
        </p:spPr>
      </p:pic>
      <p:pic>
        <p:nvPicPr>
          <p:cNvPr id="6148" name="Picture 4" descr="Titanic_iceber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4214813"/>
            <a:ext cx="3543300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 descr="69869-bigthumbnai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3857625"/>
            <a:ext cx="4875212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TextBox 2"/>
          <p:cNvSpPr txBox="1">
            <a:spLocks noChangeArrowheads="1"/>
          </p:cNvSpPr>
          <p:nvPr/>
        </p:nvSpPr>
        <p:spPr bwMode="auto">
          <a:xfrm>
            <a:off x="368300" y="-79375"/>
            <a:ext cx="842486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/>
            <a:r>
              <a:rPr lang="en-GB" altLang="en-US" sz="4800" b="1"/>
              <a:t>How and why did the Titanic sink?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788" cy="1524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en-GB" altLang="en-US" smtClean="0"/>
          </a:p>
        </p:txBody>
      </p:sp>
      <p:pic>
        <p:nvPicPr>
          <p:cNvPr id="7171" name="Content Placeholder 3" descr="Titanic%27s_sinking_stern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573463"/>
            <a:ext cx="4714875" cy="3071812"/>
          </a:xfrm>
        </p:spPr>
      </p:pic>
      <p:pic>
        <p:nvPicPr>
          <p:cNvPr id="7172" name="Picture 4" descr="Titanic_the_sinkin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17488"/>
            <a:ext cx="4714875" cy="321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Lifeboats_leaving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1428750"/>
            <a:ext cx="3271838" cy="404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sz="2900" b="1" dirty="0" smtClean="0"/>
              <a:t>The Titanic’s </a:t>
            </a:r>
            <a:r>
              <a:rPr lang="en-GB" altLang="en-US" sz="2900" b="1" dirty="0"/>
              <a:t>crew saw an iceberg, but turned too late. It scraped along her hull under the water line at 11.39pm on Sunday April 14</a:t>
            </a:r>
            <a:r>
              <a:rPr lang="en-GB" altLang="en-US" sz="2900" b="1" baseline="30000" dirty="0"/>
              <a:t>th</a:t>
            </a:r>
            <a:r>
              <a:rPr lang="en-GB" altLang="en-US" sz="2900" b="1" dirty="0"/>
              <a:t> </a:t>
            </a:r>
            <a:r>
              <a:rPr lang="en-GB" altLang="en-US" sz="2900" b="1" dirty="0" smtClean="0"/>
              <a:t>1912.</a:t>
            </a:r>
            <a:endParaRPr lang="en-GB" altLang="en-US" sz="2900" b="1" dirty="0"/>
          </a:p>
        </p:txBody>
      </p:sp>
      <p:pic>
        <p:nvPicPr>
          <p:cNvPr id="8195" name="Content Placeholder 6" descr="illiceberg.jpg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5400" y="2514600"/>
            <a:ext cx="4038600" cy="2895600"/>
          </a:xfrm>
        </p:spPr>
      </p:pic>
      <p:pic>
        <p:nvPicPr>
          <p:cNvPr id="8196" name="Content Placeholder 8" descr="titanic-iceberg-Rehorek-592x375.jpg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800350"/>
            <a:ext cx="4038600" cy="2324100"/>
          </a:xfrm>
        </p:spPr>
      </p:pic>
      <p:sp>
        <p:nvSpPr>
          <p:cNvPr id="8197" name="TextBox 9"/>
          <p:cNvSpPr txBox="1">
            <a:spLocks noChangeArrowheads="1"/>
          </p:cNvSpPr>
          <p:nvPr/>
        </p:nvSpPr>
        <p:spPr bwMode="auto">
          <a:xfrm>
            <a:off x="323850" y="5949950"/>
            <a:ext cx="829945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GB" altLang="en-US" sz="1600" b="1">
                <a:latin typeface="Calibri" panose="020F0502020204030204" pitchFamily="34" charset="0"/>
              </a:rPr>
              <a:t>The iron rivets popped under the pressure and the steel plates began to let in water.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sz="4000"/>
              <a:t/>
            </a:r>
            <a:br>
              <a:rPr lang="en-GB" altLang="en-US" sz="4000"/>
            </a:br>
            <a:endParaRPr lang="en-GB" altLang="en-US" sz="4000"/>
          </a:p>
        </p:txBody>
      </p:sp>
      <p:pic>
        <p:nvPicPr>
          <p:cNvPr id="9219" name="Content Placeholder 12" descr="Titanic bulkheads.png"/>
          <p:cNvPicPr>
            <a:picLocks noGrp="1" noChangeAspect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08175" y="2276475"/>
            <a:ext cx="5864225" cy="4114800"/>
          </a:xfrm>
        </p:spPr>
      </p:pic>
      <p:sp>
        <p:nvSpPr>
          <p:cNvPr id="6148" name="TextBox 13"/>
          <p:cNvSpPr txBox="1">
            <a:spLocks noChangeArrowheads="1"/>
          </p:cNvSpPr>
          <p:nvPr/>
        </p:nvSpPr>
        <p:spPr bwMode="auto">
          <a:xfrm>
            <a:off x="806450" y="188913"/>
            <a:ext cx="78486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2800" b="1" dirty="0">
                <a:latin typeface="+mj-lt"/>
              </a:rPr>
              <a:t>Titanic’s designers and builders did not build the bulkheads to the top of each section so the water poured over the top of each bulkhead and she began to sink.</a:t>
            </a:r>
          </a:p>
        </p:txBody>
      </p:sp>
      <p:sp>
        <p:nvSpPr>
          <p:cNvPr id="9222" name="TextBox 3"/>
          <p:cNvSpPr txBox="1">
            <a:spLocks noChangeArrowheads="1"/>
          </p:cNvSpPr>
          <p:nvPr/>
        </p:nvSpPr>
        <p:spPr bwMode="auto">
          <a:xfrm>
            <a:off x="323850" y="2276475"/>
            <a:ext cx="1223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FF0000"/>
                </a:solidFill>
              </a:rPr>
              <a:t>Click me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2149" y="2780928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4"/>
          <p:cNvSpPr>
            <a:spLocks noGrp="1"/>
          </p:cNvSpPr>
          <p:nvPr>
            <p:ph type="title" idx="4294967295"/>
          </p:nvPr>
        </p:nvSpPr>
        <p:spPr>
          <a:xfrm>
            <a:off x="107950" y="620713"/>
            <a:ext cx="82296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sz="3600" b="1" dirty="0"/>
              <a:t>Because the designers did not ever think she would sink, they did not build enough life boats to take all the passengers.</a:t>
            </a:r>
          </a:p>
        </p:txBody>
      </p:sp>
      <p:pic>
        <p:nvPicPr>
          <p:cNvPr id="10243" name="Content Placeholder 7" descr="A0115-Lifeboats-on-the-Titanic_leader.jpg"/>
          <p:cNvPicPr>
            <a:picLocks noGrp="1" noChangeAspect="1"/>
          </p:cNvPicPr>
          <p:nvPr>
            <p:ph sz="half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738438"/>
            <a:ext cx="4038600" cy="2447925"/>
          </a:xfrm>
        </p:spPr>
      </p:pic>
      <p:pic>
        <p:nvPicPr>
          <p:cNvPr id="10244" name="Content Placeholder 8" descr="Buoyancy vests.jpg"/>
          <p:cNvPicPr>
            <a:picLocks noGrp="1" noChangeAspect="1"/>
          </p:cNvPicPr>
          <p:nvPr>
            <p:ph sz="half"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07150" y="2184400"/>
            <a:ext cx="2736850" cy="3732213"/>
          </a:xfrm>
        </p:spPr>
      </p:pic>
      <p:sp>
        <p:nvSpPr>
          <p:cNvPr id="10246" name="TextBox 6"/>
          <p:cNvSpPr txBox="1">
            <a:spLocks noChangeArrowheads="1"/>
          </p:cNvSpPr>
          <p:nvPr/>
        </p:nvSpPr>
        <p:spPr bwMode="auto">
          <a:xfrm>
            <a:off x="4814888" y="3243263"/>
            <a:ext cx="12239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FF0000"/>
                </a:solidFill>
              </a:rPr>
              <a:t>Click me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788" cy="1524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The sinking</a:t>
            </a:r>
            <a:endParaRPr lang="en-GB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pic>
        <p:nvPicPr>
          <p:cNvPr id="1126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2588" y="620713"/>
            <a:ext cx="6858000" cy="5233987"/>
          </a:xfrm>
        </p:spPr>
      </p:pic>
      <p:sp>
        <p:nvSpPr>
          <p:cNvPr id="11268" name="TextBox 4"/>
          <p:cNvSpPr txBox="1">
            <a:spLocks noChangeArrowheads="1"/>
          </p:cNvSpPr>
          <p:nvPr/>
        </p:nvSpPr>
        <p:spPr bwMode="auto">
          <a:xfrm>
            <a:off x="7240588" y="1268413"/>
            <a:ext cx="2071687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GB" altLang="en-US" b="1">
                <a:latin typeface="Kristen ITC" panose="03050502040202030202" pitchFamily="66" charset="0"/>
                <a:cs typeface="Arial" panose="020B0604020202020204" pitchFamily="34" charset="0"/>
              </a:rPr>
              <a:t>SOS Morse code call made to ships in the vicinity of the Titanic.</a:t>
            </a:r>
          </a:p>
        </p:txBody>
      </p:sp>
      <p:sp>
        <p:nvSpPr>
          <p:cNvPr id="11270" name="TextBox 5"/>
          <p:cNvSpPr txBox="1">
            <a:spLocks noChangeArrowheads="1"/>
          </p:cNvSpPr>
          <p:nvPr/>
        </p:nvSpPr>
        <p:spPr bwMode="auto">
          <a:xfrm>
            <a:off x="7419975" y="3987800"/>
            <a:ext cx="1223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FF0000"/>
                </a:solidFill>
              </a:rPr>
              <a:t>Click me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884368" y="339407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Deaths </a:t>
            </a:r>
            <a:endParaRPr lang="en-GB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5643563" cy="49831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2800" dirty="0" smtClean="0">
                <a:solidFill>
                  <a:schemeClr val="bg2">
                    <a:lumMod val="75000"/>
                  </a:schemeClr>
                </a:solidFill>
                <a:latin typeface="Kristen ITC" pitchFamily="66" charset="0"/>
              </a:rPr>
              <a:t>Of a total of </a:t>
            </a:r>
            <a:r>
              <a:rPr lang="en-GB" sz="2800" b="1" u="sng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2,223</a:t>
            </a:r>
            <a:r>
              <a:rPr lang="en-GB" sz="2800" dirty="0" smtClean="0">
                <a:solidFill>
                  <a:schemeClr val="bg2">
                    <a:lumMod val="75000"/>
                  </a:schemeClr>
                </a:solidFill>
                <a:latin typeface="Kristen ITC" pitchFamily="66" charset="0"/>
              </a:rPr>
              <a:t> people aboard the </a:t>
            </a:r>
            <a:r>
              <a:rPr lang="en-GB" sz="2800" i="1" dirty="0" smtClean="0">
                <a:solidFill>
                  <a:schemeClr val="bg2">
                    <a:lumMod val="75000"/>
                  </a:schemeClr>
                </a:solidFill>
                <a:latin typeface="Kristen ITC" pitchFamily="66" charset="0"/>
              </a:rPr>
              <a:t>Titanic</a:t>
            </a:r>
            <a:r>
              <a:rPr lang="en-GB" sz="2800" dirty="0" smtClean="0">
                <a:solidFill>
                  <a:schemeClr val="bg2">
                    <a:lumMod val="75000"/>
                  </a:schemeClr>
                </a:solidFill>
                <a:latin typeface="Kristen ITC" pitchFamily="66" charset="0"/>
              </a:rPr>
              <a:t> only </a:t>
            </a:r>
            <a:r>
              <a:rPr lang="en-GB" sz="2800" b="1" u="sng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706 </a:t>
            </a:r>
            <a:r>
              <a:rPr lang="en-GB" sz="2800" dirty="0" smtClean="0">
                <a:solidFill>
                  <a:schemeClr val="bg2">
                    <a:lumMod val="75000"/>
                  </a:schemeClr>
                </a:solidFill>
                <a:latin typeface="Kristen ITC" pitchFamily="66" charset="0"/>
              </a:rPr>
              <a:t>survived the disaster and </a:t>
            </a:r>
            <a:r>
              <a:rPr lang="en-GB" sz="2800" b="1" u="sng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1,517 perished (died)</a:t>
            </a:r>
            <a:endParaRPr lang="en-GB" sz="2800" b="1" u="sng" baseline="30000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  <a:p>
            <a:pPr fontAlgn="auto">
              <a:spcAft>
                <a:spcPts val="0"/>
              </a:spcAft>
              <a:defRPr/>
            </a:pPr>
            <a:endParaRPr lang="en-GB" sz="2800" dirty="0" smtClean="0">
              <a:solidFill>
                <a:schemeClr val="bg2">
                  <a:lumMod val="75000"/>
                </a:schemeClr>
              </a:solidFill>
              <a:latin typeface="Kristen ITC" pitchFamily="66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GB" sz="2800" dirty="0" smtClean="0">
                <a:solidFill>
                  <a:schemeClr val="bg2">
                    <a:lumMod val="75000"/>
                  </a:schemeClr>
                </a:solidFill>
                <a:latin typeface="Kristen ITC" pitchFamily="66" charset="0"/>
              </a:rPr>
              <a:t>The majority of deaths were caused by hypothermia in the (−2 °C) water. </a:t>
            </a:r>
          </a:p>
          <a:p>
            <a:pPr fontAlgn="auto">
              <a:spcAft>
                <a:spcPts val="0"/>
              </a:spcAft>
              <a:defRPr/>
            </a:pPr>
            <a:endParaRPr lang="en-GB" sz="2800" dirty="0" smtClean="0">
              <a:solidFill>
                <a:schemeClr val="bg2">
                  <a:lumMod val="75000"/>
                </a:schemeClr>
              </a:solidFill>
              <a:latin typeface="Kristen ITC" pitchFamily="66" charset="0"/>
            </a:endParaRPr>
          </a:p>
          <a:p>
            <a:pPr fontAlgn="auto">
              <a:spcAft>
                <a:spcPts val="0"/>
              </a:spcAft>
              <a:defRPr/>
            </a:pPr>
            <a:endParaRPr lang="en-GB" sz="2800" dirty="0" smtClean="0">
              <a:solidFill>
                <a:schemeClr val="bg2">
                  <a:lumMod val="75000"/>
                </a:schemeClr>
              </a:solidFill>
              <a:latin typeface="Kristen ITC" pitchFamily="66" charset="0"/>
            </a:endParaRPr>
          </a:p>
        </p:txBody>
      </p:sp>
      <p:pic>
        <p:nvPicPr>
          <p:cNvPr id="12292" name="Picture 3" descr="440px-Titanic-New_York_Herald_front_pag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1500188"/>
            <a:ext cx="3643312" cy="478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4" descr="Titanic-lifeboat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927600"/>
            <a:ext cx="3819525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TextBox 6"/>
          <p:cNvSpPr txBox="1">
            <a:spLocks noChangeArrowheads="1"/>
          </p:cNvSpPr>
          <p:nvPr/>
        </p:nvSpPr>
        <p:spPr bwMode="auto">
          <a:xfrm>
            <a:off x="4067175" y="2779713"/>
            <a:ext cx="12255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FF0000"/>
                </a:solidFill>
              </a:rPr>
              <a:t>Click me</a:t>
            </a: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29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b="1" u="sng" smtClean="0">
                <a:latin typeface="Kristen ITC" panose="03050502040202030202" pitchFamily="66" charset="0"/>
              </a:rPr>
              <a:t>Survivors, victims and statistics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1571625"/>
          <a:ext cx="9144001" cy="37147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5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5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01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001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716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0018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53276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Kristen ITC" pitchFamily="66" charset="0"/>
                        </a:rPr>
                        <a:t>Category 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Kristen ITC" pitchFamily="66" charset="0"/>
                        </a:rPr>
                        <a:t>Number on board 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Kristen ITC" pitchFamily="66" charset="0"/>
                        </a:rPr>
                        <a:t>Number of survivors 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Kristen ITC" pitchFamily="66" charset="0"/>
                        </a:rPr>
                        <a:t>Percentage survived 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Kristen ITC" pitchFamily="66" charset="0"/>
                        </a:rPr>
                        <a:t>Number lost 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 smtClean="0">
                          <a:latin typeface="Kristen ITC" pitchFamily="66" charset="0"/>
                        </a:rPr>
                        <a:t>Percentage lost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295"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First</a:t>
                      </a:r>
                      <a:r>
                        <a:rPr lang="en-GB" sz="1800" baseline="0" dirty="0" smtClean="0">
                          <a:latin typeface="Kristen ITC" pitchFamily="66" charset="0"/>
                        </a:rPr>
                        <a:t> class 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329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199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60.5%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130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39.5%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2295"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Second class 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285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119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41.7%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166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58.3%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295"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Third</a:t>
                      </a:r>
                      <a:r>
                        <a:rPr lang="en-GB" sz="1800" baseline="0" dirty="0" smtClean="0">
                          <a:latin typeface="Kristen ITC" pitchFamily="66" charset="0"/>
                        </a:rPr>
                        <a:t> class 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710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174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24.5%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536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75.5%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2295"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Crew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899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214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23.8%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685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76.2%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2295"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Total 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2,223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706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31.8%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1,517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latin typeface="Kristen ITC" pitchFamily="66" charset="0"/>
                        </a:rPr>
                        <a:t>68.2%</a:t>
                      </a:r>
                      <a:endParaRPr lang="en-GB" sz="1800" dirty="0">
                        <a:latin typeface="Kristen ITC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367" name="TextBox 5"/>
          <p:cNvSpPr txBox="1">
            <a:spLocks noChangeArrowheads="1"/>
          </p:cNvSpPr>
          <p:nvPr/>
        </p:nvSpPr>
        <p:spPr bwMode="auto">
          <a:xfrm>
            <a:off x="1763713" y="5792788"/>
            <a:ext cx="12239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/>
            <a:r>
              <a:rPr lang="en-GB" altLang="en-US">
                <a:solidFill>
                  <a:srgbClr val="FF0000"/>
                </a:solidFill>
              </a:rPr>
              <a:t>Click me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15816" y="5733256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the clip- a fake news report with real facts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www.bbc.co.uk/bitesize/clips/zc78q6f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80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itchFamily="66" charset="0"/>
              </a:rPr>
              <a:t>Your task</a:t>
            </a:r>
            <a:endParaRPr lang="en-GB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itchFamily="66" charset="0"/>
            </a:endParaRP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9525" y="2276475"/>
            <a:ext cx="3348038" cy="3052763"/>
          </a:xfrm>
        </p:spPr>
        <p:txBody>
          <a:bodyPr/>
          <a:lstStyle/>
          <a:p>
            <a:pPr marL="0" indent="0">
              <a:spcAft>
                <a:spcPct val="0"/>
              </a:spcAft>
              <a:buFont typeface="Wingdings 3" panose="05040102010807070707" pitchFamily="18" charset="2"/>
              <a:buNone/>
            </a:pPr>
            <a:r>
              <a:rPr lang="en-GB" altLang="en-US" sz="3200" smtClean="0">
                <a:solidFill>
                  <a:schemeClr val="tx1"/>
                </a:solidFill>
                <a:latin typeface="Kristen ITC" panose="03050502040202030202" pitchFamily="66" charset="0"/>
              </a:rPr>
              <a:t>Put the events on the timeline in order.</a:t>
            </a:r>
          </a:p>
          <a:p>
            <a:pPr marL="0" indent="0">
              <a:spcAft>
                <a:spcPct val="0"/>
              </a:spcAft>
              <a:buFont typeface="Wingdings 3" panose="05040102010807070707" pitchFamily="18" charset="2"/>
              <a:buNone/>
            </a:pPr>
            <a:endParaRPr lang="en-GB" altLang="en-US" sz="3200" smtClean="0">
              <a:solidFill>
                <a:schemeClr val="tx1"/>
              </a:solidFill>
              <a:latin typeface="Kristen ITC" panose="03050502040202030202" pitchFamily="66" charset="0"/>
            </a:endParaRPr>
          </a:p>
          <a:p>
            <a:pPr marL="0" indent="0">
              <a:spcAft>
                <a:spcPct val="0"/>
              </a:spcAft>
              <a:buFont typeface="Wingdings 3" panose="05040102010807070707" pitchFamily="18" charset="2"/>
              <a:buNone/>
            </a:pPr>
            <a:r>
              <a:rPr lang="en-GB" altLang="en-US" sz="3200" smtClean="0">
                <a:solidFill>
                  <a:schemeClr val="tx1"/>
                </a:solidFill>
                <a:latin typeface="Kristen ITC" panose="03050502040202030202" pitchFamily="66" charset="0"/>
              </a:rPr>
              <a:t>I have uploaded a copy on the blog for you to see clearer. </a:t>
            </a:r>
          </a:p>
        </p:txBody>
      </p:sp>
      <p:pic>
        <p:nvPicPr>
          <p:cNvPr id="14340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39" t="19901" r="33069" b="8701"/>
          <a:stretch>
            <a:fillRect/>
          </a:stretch>
        </p:blipFill>
        <p:spPr bwMode="auto">
          <a:xfrm>
            <a:off x="3851275" y="25400"/>
            <a:ext cx="5292725" cy="666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187</TotalTime>
  <Words>284</Words>
  <Application>Microsoft Office PowerPoint</Application>
  <PresentationFormat>On-screen Show (4:3)</PresentationFormat>
  <Paragraphs>63</Paragraphs>
  <Slides>10</Slides>
  <Notes>1</Notes>
  <HiddenSlides>0</HiddenSlides>
  <MMClips>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Century Gothic</vt:lpstr>
      <vt:lpstr>Arial</vt:lpstr>
      <vt:lpstr>Wingdings 3</vt:lpstr>
      <vt:lpstr>Calibri</vt:lpstr>
      <vt:lpstr>Kristen ITC</vt:lpstr>
      <vt:lpstr>Slice</vt:lpstr>
      <vt:lpstr>Why did the Titanic sink?</vt:lpstr>
      <vt:lpstr>PowerPoint Presentation</vt:lpstr>
      <vt:lpstr>The Titanic’s crew saw an iceberg, but turned too late. It scraped along her hull under the water line at 11.39pm on Sunday April 14th 1912.</vt:lpstr>
      <vt:lpstr> </vt:lpstr>
      <vt:lpstr>Because the designers did not ever think she would sink, they did not build enough life boats to take all the passengers.</vt:lpstr>
      <vt:lpstr>The sinking</vt:lpstr>
      <vt:lpstr>Deaths </vt:lpstr>
      <vt:lpstr>Survivors, victims and statistics</vt:lpstr>
      <vt:lpstr>Watch the clip- a fake news report with real facts</vt:lpstr>
      <vt:lpstr>Your task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Titanic</dc:title>
  <dc:creator>Leigh</dc:creator>
  <cp:lastModifiedBy>Hannah Dannell</cp:lastModifiedBy>
  <cp:revision>65</cp:revision>
  <dcterms:created xsi:type="dcterms:W3CDTF">2010-03-28T12:15:25Z</dcterms:created>
  <dcterms:modified xsi:type="dcterms:W3CDTF">2020-06-01T18:37:50Z</dcterms:modified>
</cp:coreProperties>
</file>