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5/10/2020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5/10/2020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5/10/2020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5/10/2020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5/10/2020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5/10/2020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5/10/2020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5/10/2020</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5/10/2020</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5/10/2020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5/10/2020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5/10/2020</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Chapter </a:t>
            </a:r>
            <a:r>
              <a:rPr lang="en-GB" dirty="0" smtClean="0"/>
              <a:t>5</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7833018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are going to read chapter 5</a:t>
            </a:r>
            <a:endParaRPr lang="en-GB" dirty="0"/>
          </a:p>
        </p:txBody>
      </p:sp>
      <p:sp>
        <p:nvSpPr>
          <p:cNvPr id="3" name="Content Placeholder 2"/>
          <p:cNvSpPr>
            <a:spLocks noGrp="1"/>
          </p:cNvSpPr>
          <p:nvPr>
            <p:ph idx="1"/>
          </p:nvPr>
        </p:nvSpPr>
        <p:spPr/>
        <p:txBody>
          <a:bodyPr>
            <a:normAutofit/>
          </a:bodyPr>
          <a:lstStyle/>
          <a:p>
            <a:pPr marL="0" indent="0">
              <a:buNone/>
            </a:pPr>
            <a:r>
              <a:rPr lang="en-GB" sz="4000" dirty="0" smtClean="0"/>
              <a:t>I will read one page and you will read the next to yourself.</a:t>
            </a:r>
            <a:endParaRPr lang="en-GB" sz="4000" dirty="0"/>
          </a:p>
        </p:txBody>
      </p:sp>
    </p:spTree>
    <p:extLst>
      <p:ext uri="{BB962C8B-B14F-4D97-AF65-F5344CB8AC3E}">
        <p14:creationId xmlns:p14="http://schemas.microsoft.com/office/powerpoint/2010/main" val="439473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78971" y="1027610"/>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My turn</a:t>
            </a:r>
            <a:endParaRPr lang="en-GB" dirty="0">
              <a:solidFill>
                <a:srgbClr val="FF0000"/>
              </a:solidFill>
              <a:latin typeface="XCCW Joined 8a" panose="03050602040000000000" pitchFamily="66" charset="0"/>
            </a:endParaRPr>
          </a:p>
        </p:txBody>
      </p:sp>
      <p:pic>
        <p:nvPicPr>
          <p:cNvPr id="3" name="Content Placeholder 2"/>
          <p:cNvPicPr>
            <a:picLocks noGrp="1" noChangeAspect="1"/>
          </p:cNvPicPr>
          <p:nvPr>
            <p:ph idx="1"/>
          </p:nvPr>
        </p:nvPicPr>
        <p:blipFill rotWithShape="1">
          <a:blip r:embed="rId4">
            <a:extLst>
              <a:ext uri="{28A0092B-C50C-407E-A947-70E740481C1C}">
                <a14:useLocalDpi xmlns:a14="http://schemas.microsoft.com/office/drawing/2010/main" val="0"/>
              </a:ext>
            </a:extLst>
          </a:blip>
          <a:srcRect t="8431" b="8469"/>
          <a:stretch/>
        </p:blipFill>
        <p:spPr>
          <a:xfrm>
            <a:off x="3785693" y="0"/>
            <a:ext cx="3816890" cy="6864641"/>
          </a:xfrm>
        </p:spPr>
      </p:pic>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1828958" y="1027610"/>
            <a:ext cx="487363" cy="487363"/>
          </a:xfrm>
          <a:prstGeom prst="rect">
            <a:avLst/>
          </a:prstGeom>
        </p:spPr>
      </p:pic>
    </p:spTree>
    <p:extLst>
      <p:ext uri="{BB962C8B-B14F-4D97-AF65-F5344CB8AC3E}">
        <p14:creationId xmlns:p14="http://schemas.microsoft.com/office/powerpoint/2010/main" val="26384789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8771"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78971" y="1027610"/>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Your turn</a:t>
            </a:r>
            <a:endParaRPr lang="en-GB" dirty="0">
              <a:solidFill>
                <a:srgbClr val="FF0000"/>
              </a:solidFill>
              <a:latin typeface="XCCW Joined 8a" panose="03050602040000000000" pitchFamily="66" charset="0"/>
            </a:endParaRPr>
          </a:p>
        </p:txBody>
      </p:sp>
      <p:pic>
        <p:nvPicPr>
          <p:cNvPr id="3" name="Content Placeholder 2"/>
          <p:cNvPicPr>
            <a:picLocks noGrp="1" noChangeAspect="1"/>
          </p:cNvPicPr>
          <p:nvPr>
            <p:ph idx="1"/>
          </p:nvPr>
        </p:nvPicPr>
        <p:blipFill rotWithShape="1">
          <a:blip r:embed="rId2">
            <a:extLst>
              <a:ext uri="{28A0092B-C50C-407E-A947-70E740481C1C}">
                <a14:useLocalDpi xmlns:a14="http://schemas.microsoft.com/office/drawing/2010/main" val="0"/>
              </a:ext>
            </a:extLst>
          </a:blip>
          <a:srcRect t="7308" b="7346"/>
          <a:stretch/>
        </p:blipFill>
        <p:spPr>
          <a:xfrm>
            <a:off x="4099201" y="0"/>
            <a:ext cx="3721096" cy="6873232"/>
          </a:xfrm>
        </p:spPr>
      </p:pic>
    </p:spTree>
    <p:extLst>
      <p:ext uri="{BB962C8B-B14F-4D97-AF65-F5344CB8AC3E}">
        <p14:creationId xmlns:p14="http://schemas.microsoft.com/office/powerpoint/2010/main" val="4288873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8971" y="1027610"/>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My turn</a:t>
            </a:r>
            <a:endParaRPr lang="en-GB" dirty="0">
              <a:solidFill>
                <a:srgbClr val="FF0000"/>
              </a:solidFill>
              <a:latin typeface="XCCW Joined 8a" panose="03050602040000000000" pitchFamily="66" charset="0"/>
            </a:endParaRPr>
          </a:p>
        </p:txBody>
      </p:sp>
      <p:pic>
        <p:nvPicPr>
          <p:cNvPr id="6" name="Content Placeholder 5"/>
          <p:cNvPicPr>
            <a:picLocks noGrp="1" noChangeAspect="1"/>
          </p:cNvPicPr>
          <p:nvPr>
            <p:ph idx="1"/>
          </p:nvPr>
        </p:nvPicPr>
        <p:blipFill rotWithShape="1">
          <a:blip r:embed="rId4">
            <a:extLst>
              <a:ext uri="{28A0092B-C50C-407E-A947-70E740481C1C}">
                <a14:useLocalDpi xmlns:a14="http://schemas.microsoft.com/office/drawing/2010/main" val="0"/>
              </a:ext>
            </a:extLst>
          </a:blip>
          <a:srcRect t="6466" b="6785"/>
          <a:stretch/>
        </p:blipFill>
        <p:spPr>
          <a:xfrm>
            <a:off x="4046950" y="0"/>
            <a:ext cx="3668844" cy="6888177"/>
          </a:xfrm>
        </p:spPr>
      </p:pic>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1950085" y="968594"/>
            <a:ext cx="487363" cy="487363"/>
          </a:xfrm>
          <a:prstGeom prst="rect">
            <a:avLst/>
          </a:prstGeom>
        </p:spPr>
      </p:pic>
    </p:spTree>
    <p:extLst>
      <p:ext uri="{BB962C8B-B14F-4D97-AF65-F5344CB8AC3E}">
        <p14:creationId xmlns:p14="http://schemas.microsoft.com/office/powerpoint/2010/main" val="361506746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9996"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8971" y="1027610"/>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Your turn</a:t>
            </a:r>
            <a:endParaRPr lang="en-GB" dirty="0">
              <a:solidFill>
                <a:srgbClr val="FF0000"/>
              </a:solidFill>
              <a:latin typeface="XCCW Joined 8a" panose="03050602040000000000" pitchFamily="66" charset="0"/>
            </a:endParaRPr>
          </a:p>
        </p:txBody>
      </p:sp>
      <p:pic>
        <p:nvPicPr>
          <p:cNvPr id="5" name="Content Placeholder 4"/>
          <p:cNvPicPr>
            <a:picLocks noGrp="1" noChangeAspect="1"/>
          </p:cNvPicPr>
          <p:nvPr>
            <p:ph idx="1"/>
          </p:nvPr>
        </p:nvPicPr>
        <p:blipFill rotWithShape="1">
          <a:blip r:embed="rId2">
            <a:extLst>
              <a:ext uri="{28A0092B-C50C-407E-A947-70E740481C1C}">
                <a14:useLocalDpi xmlns:a14="http://schemas.microsoft.com/office/drawing/2010/main" val="0"/>
              </a:ext>
            </a:extLst>
          </a:blip>
          <a:srcRect t="7308" b="7346"/>
          <a:stretch/>
        </p:blipFill>
        <p:spPr>
          <a:xfrm>
            <a:off x="3846653" y="0"/>
            <a:ext cx="3694970" cy="6824974"/>
          </a:xfrm>
        </p:spPr>
      </p:pic>
    </p:spTree>
    <p:extLst>
      <p:ext uri="{BB962C8B-B14F-4D97-AF65-F5344CB8AC3E}">
        <p14:creationId xmlns:p14="http://schemas.microsoft.com/office/powerpoint/2010/main" val="3731506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8971" y="1027610"/>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My turn</a:t>
            </a:r>
            <a:endParaRPr lang="en-GB" dirty="0">
              <a:solidFill>
                <a:srgbClr val="FF0000"/>
              </a:solidFill>
              <a:latin typeface="XCCW Joined 8a" panose="03050602040000000000" pitchFamily="66" charset="0"/>
            </a:endParaRPr>
          </a:p>
        </p:txBody>
      </p:sp>
      <p:pic>
        <p:nvPicPr>
          <p:cNvPr id="6" name="Content Placeholder 5"/>
          <p:cNvPicPr>
            <a:picLocks noGrp="1" noChangeAspect="1"/>
          </p:cNvPicPr>
          <p:nvPr>
            <p:ph idx="1"/>
          </p:nvPr>
        </p:nvPicPr>
        <p:blipFill rotWithShape="1">
          <a:blip r:embed="rId4">
            <a:extLst>
              <a:ext uri="{28A0092B-C50C-407E-A947-70E740481C1C}">
                <a14:useLocalDpi xmlns:a14="http://schemas.microsoft.com/office/drawing/2010/main" val="0"/>
              </a:ext>
            </a:extLst>
          </a:blip>
          <a:srcRect t="6466" b="7627"/>
          <a:stretch/>
        </p:blipFill>
        <p:spPr>
          <a:xfrm>
            <a:off x="4107909" y="0"/>
            <a:ext cx="3686262" cy="6853685"/>
          </a:xfrm>
        </p:spPr>
      </p:pic>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1993628" y="909579"/>
            <a:ext cx="487363" cy="487363"/>
          </a:xfrm>
          <a:prstGeom prst="rect">
            <a:avLst/>
          </a:prstGeom>
        </p:spPr>
      </p:pic>
    </p:spTree>
    <p:extLst>
      <p:ext uri="{BB962C8B-B14F-4D97-AF65-F5344CB8AC3E}">
        <p14:creationId xmlns:p14="http://schemas.microsoft.com/office/powerpoint/2010/main" val="272494392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7231"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8971" y="1027610"/>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Your turn</a:t>
            </a:r>
            <a:endParaRPr lang="en-GB" dirty="0">
              <a:solidFill>
                <a:srgbClr val="FF0000"/>
              </a:solidFill>
              <a:latin typeface="XCCW Joined 8a" panose="03050602040000000000" pitchFamily="66" charset="0"/>
            </a:endParaRPr>
          </a:p>
        </p:txBody>
      </p:sp>
      <p:pic>
        <p:nvPicPr>
          <p:cNvPr id="5" name="Content Placeholder 4"/>
          <p:cNvPicPr>
            <a:picLocks noGrp="1" noChangeAspect="1"/>
          </p:cNvPicPr>
          <p:nvPr>
            <p:ph idx="1"/>
          </p:nvPr>
        </p:nvPicPr>
        <p:blipFill rotWithShape="1">
          <a:blip r:embed="rId2">
            <a:extLst>
              <a:ext uri="{28A0092B-C50C-407E-A947-70E740481C1C}">
                <a14:useLocalDpi xmlns:a14="http://schemas.microsoft.com/office/drawing/2010/main" val="0"/>
              </a:ext>
            </a:extLst>
          </a:blip>
          <a:srcRect t="7308" b="7346"/>
          <a:stretch/>
        </p:blipFill>
        <p:spPr>
          <a:xfrm>
            <a:off x="3646355" y="0"/>
            <a:ext cx="3721096" cy="6873232"/>
          </a:xfrm>
        </p:spPr>
      </p:pic>
    </p:spTree>
    <p:extLst>
      <p:ext uri="{BB962C8B-B14F-4D97-AF65-F5344CB8AC3E}">
        <p14:creationId xmlns:p14="http://schemas.microsoft.com/office/powerpoint/2010/main" val="33830780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78971" y="1027610"/>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My turn</a:t>
            </a:r>
            <a:endParaRPr lang="en-GB" dirty="0">
              <a:solidFill>
                <a:srgbClr val="FF0000"/>
              </a:solidFill>
              <a:latin typeface="XCCW Joined 8a" panose="03050602040000000000" pitchFamily="66" charset="0"/>
            </a:endParaRPr>
          </a:p>
        </p:txBody>
      </p:sp>
      <p:pic>
        <p:nvPicPr>
          <p:cNvPr id="3" name="Content Placeholder 2"/>
          <p:cNvPicPr>
            <a:picLocks noGrp="1" noChangeAspect="1"/>
          </p:cNvPicPr>
          <p:nvPr>
            <p:ph idx="1"/>
          </p:nvPr>
        </p:nvPicPr>
        <p:blipFill rotWithShape="1">
          <a:blip r:embed="rId4">
            <a:extLst>
              <a:ext uri="{28A0092B-C50C-407E-A947-70E740481C1C}">
                <a14:useLocalDpi xmlns:a14="http://schemas.microsoft.com/office/drawing/2010/main" val="0"/>
              </a:ext>
            </a:extLst>
          </a:blip>
          <a:srcRect b="28402"/>
          <a:stretch/>
        </p:blipFill>
        <p:spPr>
          <a:xfrm>
            <a:off x="3628938" y="-1"/>
            <a:ext cx="4269736" cy="6616235"/>
          </a:xfrm>
        </p:spPr>
      </p:pic>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1828958" y="909579"/>
            <a:ext cx="487363" cy="487363"/>
          </a:xfrm>
          <a:prstGeom prst="rect">
            <a:avLst/>
          </a:prstGeom>
        </p:spPr>
      </p:pic>
    </p:spTree>
    <p:extLst>
      <p:ext uri="{BB962C8B-B14F-4D97-AF65-F5344CB8AC3E}">
        <p14:creationId xmlns:p14="http://schemas.microsoft.com/office/powerpoint/2010/main" val="34898797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659"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57349" y="291430"/>
            <a:ext cx="11251474" cy="6087564"/>
          </a:xfrm>
          <a:prstGeom prst="rect">
            <a:avLst/>
          </a:prstGeom>
        </p:spPr>
        <p:txBody>
          <a:bodyPr wrap="square">
            <a:spAutoFit/>
          </a:bodyPr>
          <a:lstStyle/>
          <a:p>
            <a:pPr marL="457200" indent="-457200">
              <a:lnSpc>
                <a:spcPct val="107000"/>
              </a:lnSpc>
              <a:spcAft>
                <a:spcPts val="800"/>
              </a:spcAft>
              <a:buFont typeface="+mj-lt"/>
              <a:buAutoNum type="arabicPeriod"/>
            </a:pPr>
            <a:r>
              <a:rPr lang="en-GB" sz="2200" dirty="0">
                <a:latin typeface="Berlin Sans FB" panose="020E0602020502020306" pitchFamily="34" charset="0"/>
                <a:ea typeface="Calibri" panose="020F0502020204030204" pitchFamily="34" charset="0"/>
                <a:cs typeface="Times New Roman" panose="02020603050405020304" pitchFamily="18" charset="0"/>
              </a:rPr>
              <a:t>Why do you think Dr Bryce didn’t want Cameron to see Trudy?</a:t>
            </a: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mj-lt"/>
              <a:buAutoNum type="arabicPeriod"/>
            </a:pPr>
            <a:endParaRPr lang="en-GB" sz="2200" dirty="0">
              <a:effectLst/>
              <a:latin typeface="Berlin Sans FB" panose="020E0602020502020306" pitchFamily="34"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mj-lt"/>
              <a:buAutoNum type="arabicPeriod"/>
            </a:pPr>
            <a:r>
              <a:rPr lang="en-GB" sz="2200" dirty="0" smtClean="0">
                <a:latin typeface="Berlin Sans FB" panose="020E0602020502020306" pitchFamily="34" charset="0"/>
                <a:ea typeface="Calibri" panose="020F0502020204030204" pitchFamily="34" charset="0"/>
                <a:cs typeface="Times New Roman" panose="02020603050405020304" pitchFamily="18" charset="0"/>
              </a:rPr>
              <a:t>Why do you think Cam doesn’t want everyone else to know about where his heart was coming from?</a:t>
            </a:r>
          </a:p>
          <a:p>
            <a:pPr marL="457200" indent="-457200">
              <a:lnSpc>
                <a:spcPct val="107000"/>
              </a:lnSpc>
              <a:spcAft>
                <a:spcPts val="800"/>
              </a:spcAft>
              <a:buFont typeface="+mj-lt"/>
              <a:buAutoNum type="arabicPeriod"/>
            </a:pPr>
            <a:endParaRPr lang="en-GB" sz="2200" dirty="0">
              <a:effectLst/>
              <a:latin typeface="Berlin Sans FB" panose="020E0602020502020306" pitchFamily="34"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mj-lt"/>
              <a:buAutoNum type="arabicPeriod"/>
            </a:pPr>
            <a:r>
              <a:rPr lang="en-GB" sz="2200" dirty="0" smtClean="0">
                <a:latin typeface="Berlin Sans FB" panose="020E0602020502020306" pitchFamily="34" charset="0"/>
                <a:ea typeface="Calibri" panose="020F0502020204030204" pitchFamily="34" charset="0"/>
                <a:cs typeface="Times New Roman" panose="02020603050405020304" pitchFamily="18" charset="0"/>
              </a:rPr>
              <a:t>“But inside, where it counts- I won’t change”. What does Cam mean by this?</a:t>
            </a:r>
          </a:p>
          <a:p>
            <a:pPr marL="457200" indent="-457200">
              <a:lnSpc>
                <a:spcPct val="107000"/>
              </a:lnSpc>
              <a:spcAft>
                <a:spcPts val="800"/>
              </a:spcAft>
              <a:buFont typeface="+mj-lt"/>
              <a:buAutoNum type="arabicPeriod"/>
            </a:pPr>
            <a:endParaRPr lang="en-GB" sz="2200" dirty="0">
              <a:latin typeface="Berlin Sans FB" panose="020E0602020502020306" pitchFamily="34"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mj-lt"/>
              <a:buAutoNum type="arabicPeriod"/>
            </a:pPr>
            <a:r>
              <a:rPr lang="en-GB" sz="2200" dirty="0" smtClean="0">
                <a:latin typeface="Berlin Sans FB" panose="020E0602020502020306" pitchFamily="34" charset="0"/>
                <a:ea typeface="Calibri" panose="020F0502020204030204" pitchFamily="34" charset="0"/>
                <a:cs typeface="Times New Roman" panose="02020603050405020304" pitchFamily="18" charset="0"/>
              </a:rPr>
              <a:t>“Dad leaned forward, eager and impatient to catch every word. Mum sat back, her arms folded across her chest.” How do their different reactions tell you about how they are feeling in that moment?</a:t>
            </a:r>
          </a:p>
          <a:p>
            <a:pPr marL="457200" indent="-457200">
              <a:lnSpc>
                <a:spcPct val="107000"/>
              </a:lnSpc>
              <a:spcAft>
                <a:spcPts val="800"/>
              </a:spcAft>
              <a:buFont typeface="+mj-lt"/>
              <a:buAutoNum type="arabicPeriod"/>
            </a:pPr>
            <a:endParaRPr lang="en-GB" sz="2200" dirty="0" smtClean="0">
              <a:latin typeface="Berlin Sans FB" panose="020E0602020502020306" pitchFamily="34" charset="0"/>
              <a:ea typeface="Calibri" panose="020F0502020204030204" pitchFamily="34" charset="0"/>
              <a:cs typeface="Times New Roman" panose="02020603050405020304" pitchFamily="18" charset="0"/>
            </a:endParaRPr>
          </a:p>
          <a:p>
            <a:pPr marL="457200" indent="-457200">
              <a:lnSpc>
                <a:spcPct val="107000"/>
              </a:lnSpc>
              <a:spcAft>
                <a:spcPts val="800"/>
              </a:spcAft>
              <a:buFont typeface="+mj-lt"/>
              <a:buAutoNum type="arabicPeriod"/>
            </a:pPr>
            <a:r>
              <a:rPr lang="en-GB" sz="2200" dirty="0" smtClean="0">
                <a:latin typeface="Berlin Sans FB" panose="020E0602020502020306" pitchFamily="34" charset="0"/>
                <a:ea typeface="Calibri" panose="020F0502020204030204" pitchFamily="34" charset="0"/>
                <a:cs typeface="Times New Roman" panose="02020603050405020304" pitchFamily="18" charset="0"/>
              </a:rPr>
              <a:t>Why do you think Marlon said Cam should be lucky he wasn’t a Rastafarian, Muslim or vegetarian? If you’re not sure, perhaps look it up (their religious/moral beliefs).</a:t>
            </a:r>
          </a:p>
          <a:p>
            <a:pPr>
              <a:lnSpc>
                <a:spcPct val="107000"/>
              </a:lnSpc>
              <a:spcAft>
                <a:spcPts val="800"/>
              </a:spcAft>
            </a:pPr>
            <a:r>
              <a:rPr lang="en-GB" sz="2200" dirty="0" smtClean="0">
                <a:effectLst/>
                <a:latin typeface="Berlin Sans FB" panose="020E0602020502020306" pitchFamily="34" charset="0"/>
                <a:ea typeface="Calibri" panose="020F0502020204030204" pitchFamily="34" charset="0"/>
                <a:cs typeface="Times New Roman" panose="02020603050405020304" pitchFamily="18" charset="0"/>
              </a:rPr>
              <a:t>(A Rastafarian is a member of the Rastafarian religion which originated in Jamaica.)</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18742395"/>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TM10001115[[fn=Parcel]]</Template>
  <TotalTime>135</TotalTime>
  <Words>175</Words>
  <Application>Microsoft Office PowerPoint</Application>
  <PresentationFormat>Widescreen</PresentationFormat>
  <Paragraphs>20</Paragraphs>
  <Slides>10</Slides>
  <Notes>0</Notes>
  <HiddenSlides>0</HiddenSlides>
  <MMClips>4</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Berlin Sans FB</vt:lpstr>
      <vt:lpstr>Calibri</vt:lpstr>
      <vt:lpstr>Gill Sans MT</vt:lpstr>
      <vt:lpstr>Times New Roman</vt:lpstr>
      <vt:lpstr>XCCW Joined 8a</vt:lpstr>
      <vt:lpstr>Parcel</vt:lpstr>
      <vt:lpstr>Chapter 5</vt:lpstr>
      <vt:lpstr>We are going to read chapter 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Ramsgate Arts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4</dc:title>
  <dc:creator>Hannah Dannell</dc:creator>
  <cp:lastModifiedBy>Hannah Dannell</cp:lastModifiedBy>
  <cp:revision>10</cp:revision>
  <dcterms:created xsi:type="dcterms:W3CDTF">2020-05-03T19:30:55Z</dcterms:created>
  <dcterms:modified xsi:type="dcterms:W3CDTF">2020-05-10T22:26:29Z</dcterms:modified>
</cp:coreProperties>
</file>