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691"/>
    <a:srgbClr val="ED74A9"/>
    <a:srgbClr val="F0864A"/>
    <a:srgbClr val="6C9D6E"/>
    <a:srgbClr val="0076B0"/>
    <a:srgbClr val="A673AE"/>
    <a:srgbClr val="8C368A"/>
    <a:srgbClr val="006399"/>
    <a:srgbClr val="CDB5D7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/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Character List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1236" y="1657270"/>
            <a:ext cx="6937114" cy="2003213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400" u="sng" dirty="0"/>
              <a:t>Characters</a:t>
            </a:r>
            <a:r>
              <a:rPr lang="en-GB" sz="1400" dirty="0"/>
              <a:t> 	  				</a:t>
            </a:r>
            <a:r>
              <a:rPr lang="en-GB" sz="1400" b="1" dirty="0"/>
              <a:t>Alice In Wonderland</a:t>
            </a:r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300" b="1" u="sng" dirty="0"/>
          </a:p>
          <a:p>
            <a:endParaRPr lang="en-GB" sz="300" b="1" u="sng" dirty="0"/>
          </a:p>
          <a:p>
            <a:endParaRPr lang="en-GB" sz="1200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0E46A4-FEE6-42EE-9417-D6AFD170F75A}"/>
              </a:ext>
            </a:extLst>
          </p:cNvPr>
          <p:cNvSpPr/>
          <p:nvPr/>
        </p:nvSpPr>
        <p:spPr>
          <a:xfrm>
            <a:off x="755650" y="4787753"/>
            <a:ext cx="3869443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Why do you think this is?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helps anyone who wants to perform the play know how many actors they need.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F66C56-BD1D-43D8-9D07-4CE7C776002F}"/>
              </a:ext>
            </a:extLst>
          </p:cNvPr>
          <p:cNvSpPr/>
          <p:nvPr/>
        </p:nvSpPr>
        <p:spPr>
          <a:xfrm>
            <a:off x="4761380" y="4640530"/>
            <a:ext cx="3626970" cy="152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How might this help someone who wanted to perform the play?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tells people what the characters are like before reading the play.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F2081A-A85D-41FF-9B99-4C09CFAE3F7C}"/>
              </a:ext>
            </a:extLst>
          </p:cNvPr>
          <p:cNvSpPr/>
          <p:nvPr/>
        </p:nvSpPr>
        <p:spPr>
          <a:xfrm>
            <a:off x="1728506" y="2031334"/>
            <a:ext cx="5796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Alice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4780B6-255C-426C-B838-143A768924E1}"/>
              </a:ext>
            </a:extLst>
          </p:cNvPr>
          <p:cNvSpPr/>
          <p:nvPr/>
        </p:nvSpPr>
        <p:spPr>
          <a:xfrm>
            <a:off x="2172302" y="2045153"/>
            <a:ext cx="616704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The main character – A young girl who is lost in Wonderland. Has a great imagination.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BB9503-D7C1-4073-8F9E-0953F1F91E66}"/>
              </a:ext>
            </a:extLst>
          </p:cNvPr>
          <p:cNvSpPr/>
          <p:nvPr/>
        </p:nvSpPr>
        <p:spPr>
          <a:xfrm>
            <a:off x="1708125" y="2342760"/>
            <a:ext cx="137386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The Mad Hatter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B325BD-CB28-414E-81A9-6C214074FF14}"/>
              </a:ext>
            </a:extLst>
          </p:cNvPr>
          <p:cNvSpPr/>
          <p:nvPr/>
        </p:nvSpPr>
        <p:spPr>
          <a:xfrm>
            <a:off x="2946303" y="2353497"/>
            <a:ext cx="5344279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As the name suggests, he is ‘crazy’. He gives out riddles, dresses fashionably and likes tea.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677BDA2-93E7-4581-B64B-181931511BCE}"/>
              </a:ext>
            </a:extLst>
          </p:cNvPr>
          <p:cNvSpPr/>
          <p:nvPr/>
        </p:nvSpPr>
        <p:spPr>
          <a:xfrm>
            <a:off x="1722606" y="2841754"/>
            <a:ext cx="6312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Hare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956B41-46EB-4769-AE04-B27B25EC0C68}"/>
              </a:ext>
            </a:extLst>
          </p:cNvPr>
          <p:cNvSpPr/>
          <p:nvPr/>
        </p:nvSpPr>
        <p:spPr>
          <a:xfrm>
            <a:off x="2204633" y="2845348"/>
            <a:ext cx="607855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 friend of the Mad Hatter, thinks it is always time for afternoon tea, is also mad.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FF0A6C-5BCF-42C3-B226-5241D937B922}"/>
              </a:ext>
            </a:extLst>
          </p:cNvPr>
          <p:cNvSpPr/>
          <p:nvPr/>
        </p:nvSpPr>
        <p:spPr>
          <a:xfrm>
            <a:off x="1722606" y="3146548"/>
            <a:ext cx="1088194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Dormouse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4B1938-2585-48BF-89DB-B189F7D849CE}"/>
              </a:ext>
            </a:extLst>
          </p:cNvPr>
          <p:cNvSpPr/>
          <p:nvPr/>
        </p:nvSpPr>
        <p:spPr>
          <a:xfrm>
            <a:off x="2542387" y="3163545"/>
            <a:ext cx="5618410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Incredibly sleepy friend of the Mad Hatter.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985BD1-64CC-4151-A055-49DC84141EAF}"/>
              </a:ext>
            </a:extLst>
          </p:cNvPr>
          <p:cNvSpPr/>
          <p:nvPr/>
        </p:nvSpPr>
        <p:spPr>
          <a:xfrm>
            <a:off x="750099" y="3760296"/>
            <a:ext cx="3821901" cy="956773"/>
          </a:xfrm>
          <a:prstGeom prst="rect">
            <a:avLst/>
          </a:prstGeom>
          <a:solidFill>
            <a:srgbClr val="A673A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At the beginning of a play script, you’ll find a list of all the characters that are in the play. 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C66FF69-F2C0-48F3-94B8-7C6AC1C97E06}"/>
              </a:ext>
            </a:extLst>
          </p:cNvPr>
          <p:cNvSpPr/>
          <p:nvPr/>
        </p:nvSpPr>
        <p:spPr>
          <a:xfrm>
            <a:off x="4838522" y="3820918"/>
            <a:ext cx="3549828" cy="710552"/>
          </a:xfrm>
          <a:prstGeom prst="rect">
            <a:avLst/>
          </a:prstGeom>
          <a:solidFill>
            <a:srgbClr val="6C9D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Sometimes they will have a short description with them.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F65C4DE-78E4-4C0A-8255-0897C0FE1D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" y="1976284"/>
            <a:ext cx="1112763" cy="187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9" grpId="0"/>
      <p:bldP spid="22" grpId="0"/>
      <p:bldP spid="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Scene Number, Title and Setting Description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3441776"/>
            <a:ext cx="7632700" cy="802885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b="1" dirty="0">
                <a:solidFill>
                  <a:srgbClr val="A673AE"/>
                </a:solidFill>
              </a:rPr>
              <a:t>Scene 7 – A Mad Tea Party</a:t>
            </a:r>
            <a:endParaRPr lang="en-GB" sz="1600" dirty="0">
              <a:solidFill>
                <a:srgbClr val="A673AE"/>
              </a:solidFill>
            </a:endParaRPr>
          </a:p>
          <a:p>
            <a:r>
              <a:rPr lang="en-GB" sz="600" dirty="0"/>
              <a:t> </a:t>
            </a:r>
            <a:r>
              <a:rPr lang="en-GB" sz="1600" dirty="0"/>
              <a:t/>
            </a:r>
            <a:br>
              <a:rPr lang="en-GB" sz="1600" dirty="0"/>
            </a:br>
            <a:r>
              <a:rPr lang="en-GB" sz="1600" dirty="0">
                <a:solidFill>
                  <a:srgbClr val="6C9D6E"/>
                </a:solidFill>
              </a:rPr>
              <a:t>The Mad Hatter, Dormouse and Hare are sitting at a table having afternoon tea</a:t>
            </a:r>
            <a:r>
              <a:rPr lang="en-GB" sz="1100" dirty="0">
                <a:solidFill>
                  <a:srgbClr val="6C9D6E"/>
                </a:solidFill>
              </a:rPr>
              <a:t>.</a:t>
            </a:r>
            <a:endParaRPr lang="en-GB" sz="1100" u="sng" dirty="0">
              <a:solidFill>
                <a:srgbClr val="6C9D6E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769806" y="2035290"/>
            <a:ext cx="5957815" cy="1463028"/>
            <a:chOff x="1769806" y="2035290"/>
            <a:chExt cx="5957815" cy="146302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0" y="2035290"/>
              <a:ext cx="3155621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just"/>
              <a:r>
                <a:rPr lang="en-GB" sz="1600" dirty="0"/>
                <a:t>A bit like chapters in a book, the sections of a script are broken down into ‘scenes’. A new scene usually means a new </a:t>
              </a:r>
              <a:r>
                <a:rPr lang="en-GB" sz="1600" b="1" dirty="0"/>
                <a:t>setting</a:t>
              </a:r>
              <a:r>
                <a:rPr lang="en-GB" sz="1600" dirty="0"/>
                <a:t>. 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69806" y="2684207"/>
              <a:ext cx="2920181" cy="81411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755650" y="4158461"/>
            <a:ext cx="3816350" cy="1652745"/>
            <a:chOff x="755650" y="4158461"/>
            <a:chExt cx="3816350" cy="165274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854433"/>
              <a:ext cx="3816350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Just after the scene number and title is a short description of the </a:t>
              </a:r>
              <a:r>
                <a:rPr lang="en-GB" sz="1600" b="1" dirty="0"/>
                <a:t>setting</a:t>
              </a:r>
              <a:r>
                <a:rPr lang="en-GB" sz="1600" dirty="0"/>
                <a:t>. This tells you what the stage looks like.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772" y="4158461"/>
              <a:ext cx="1020588" cy="80288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6BE641D5-A8C1-4990-96AD-DE9AFCD8AF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193927"/>
            <a:ext cx="1129459" cy="23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7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Speaker Name, Colon and Dialogue</a:t>
            </a:r>
            <a:endParaRPr lang="en-GB" sz="3600" b="0" dirty="0"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F27A31-DAAA-416A-980B-5383BA1D55C0}"/>
              </a:ext>
            </a:extLst>
          </p:cNvPr>
          <p:cNvGrpSpPr/>
          <p:nvPr/>
        </p:nvGrpSpPr>
        <p:grpSpPr>
          <a:xfrm>
            <a:off x="1227605" y="2867555"/>
            <a:ext cx="6028608" cy="895218"/>
            <a:chOff x="1416379" y="2725974"/>
            <a:chExt cx="6028608" cy="895218"/>
          </a:xfrm>
        </p:grpSpPr>
        <p:sp>
          <p:nvSpPr>
            <p:cNvPr id="5" name="Rectangle 4"/>
            <p:cNvSpPr/>
            <p:nvPr/>
          </p:nvSpPr>
          <p:spPr>
            <a:xfrm>
              <a:off x="1416379" y="2725974"/>
              <a:ext cx="6028608" cy="89521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498975" y="2793244"/>
              <a:ext cx="2188128" cy="4951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A673AE"/>
                  </a:solidFill>
                </a:rPr>
                <a:t>Queen of Hearts: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3318437" y="2811406"/>
              <a:ext cx="3914172" cy="7721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rgbClr val="6C9D6E"/>
                  </a:solidFill>
                </a:rPr>
                <a:t>Guards! Get her! Off with her head! Off with her head!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0E5AB24-4DAF-4A87-B048-B05451887B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081" y="1952902"/>
            <a:ext cx="1783887" cy="223411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FD34A68-BF74-4BED-9DFD-88FE196FEB78}"/>
              </a:ext>
            </a:extLst>
          </p:cNvPr>
          <p:cNvGrpSpPr/>
          <p:nvPr/>
        </p:nvGrpSpPr>
        <p:grpSpPr>
          <a:xfrm>
            <a:off x="774590" y="3429000"/>
            <a:ext cx="2226394" cy="2137567"/>
            <a:chOff x="4609091" y="1559991"/>
            <a:chExt cx="2226394" cy="213756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C533092-7A76-418C-9648-1CAAFA260FE0}"/>
                </a:ext>
              </a:extLst>
            </p:cNvPr>
            <p:cNvSpPr/>
            <p:nvPr/>
          </p:nvSpPr>
          <p:spPr>
            <a:xfrm>
              <a:off x="4609091" y="2494564"/>
              <a:ext cx="2226394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In a script, the name of the character who is speaking goes on the left.  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AB9690D-0E15-4A17-98C2-E479DF2512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71617" y="1559991"/>
              <a:ext cx="510245" cy="132772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608193" y="1887790"/>
            <a:ext cx="2226394" cy="1182171"/>
            <a:chOff x="4572001" y="2281510"/>
            <a:chExt cx="2226394" cy="11821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1" y="2281510"/>
              <a:ext cx="2226394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 colon </a:t>
              </a:r>
              <a:r>
                <a:rPr lang="en-GB" sz="1600" b="1" dirty="0"/>
                <a:t>always</a:t>
              </a:r>
              <a:r>
                <a:rPr lang="en-GB" sz="1600" dirty="0"/>
                <a:t> comes after the name.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353962" cy="575969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4182655" y="3570581"/>
            <a:ext cx="3073558" cy="1650717"/>
            <a:chOff x="755650" y="4037378"/>
            <a:chExt cx="3073558" cy="165071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97754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After the colon is the dialogue (the words the character says).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935514" y="4037378"/>
              <a:ext cx="807327" cy="1013240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3061771" y="5491614"/>
            <a:ext cx="5484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How is this different to writing speech in a story?</a:t>
            </a:r>
          </a:p>
          <a:p>
            <a:r>
              <a:rPr lang="en-GB" b="1" dirty="0"/>
              <a:t>No inverted commas!</a:t>
            </a:r>
          </a:p>
        </p:txBody>
      </p:sp>
    </p:spTree>
    <p:extLst>
      <p:ext uri="{BB962C8B-B14F-4D97-AF65-F5344CB8AC3E}">
        <p14:creationId xmlns:p14="http://schemas.microsoft.com/office/powerpoint/2010/main" val="37793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</a:t>
            </a:r>
            <a:endParaRPr lang="en-GB" sz="3600" b="0" dirty="0"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86F6B87-569F-4BEA-A4E9-45A23695DC46}"/>
              </a:ext>
            </a:extLst>
          </p:cNvPr>
          <p:cNvGrpSpPr/>
          <p:nvPr/>
        </p:nvGrpSpPr>
        <p:grpSpPr>
          <a:xfrm>
            <a:off x="936438" y="2759389"/>
            <a:ext cx="7269901" cy="1233772"/>
            <a:chOff x="1036725" y="2859677"/>
            <a:chExt cx="7269901" cy="1233772"/>
          </a:xfrm>
        </p:grpSpPr>
        <p:sp>
          <p:nvSpPr>
            <p:cNvPr id="5" name="Rectangle 4"/>
            <p:cNvSpPr/>
            <p:nvPr/>
          </p:nvSpPr>
          <p:spPr>
            <a:xfrm>
              <a:off x="1036725" y="2859677"/>
              <a:ext cx="7216472" cy="123377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r>
                <a:rPr lang="en-GB" sz="1100" u="sng" dirty="0"/>
                <a:t> </a:t>
              </a:r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036725" y="2974661"/>
              <a:ext cx="1553092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b="1" dirty="0">
                  <a:solidFill>
                    <a:schemeClr val="tx1"/>
                  </a:solidFill>
                </a:rPr>
                <a:t>White Rabbit:</a:t>
              </a:r>
            </a:p>
            <a:p>
              <a:endParaRPr lang="en-GB" sz="1600" b="1" dirty="0">
                <a:solidFill>
                  <a:schemeClr val="tx1"/>
                </a:solidFill>
              </a:endParaRPr>
            </a:p>
            <a:p>
              <a:pPr algn="r"/>
              <a:r>
                <a:rPr lang="en-GB" sz="1600" b="1" dirty="0">
                  <a:solidFill>
                    <a:schemeClr val="tx1"/>
                  </a:solidFill>
                </a:rPr>
                <a:t>Alice: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2418411" y="2968761"/>
              <a:ext cx="5888215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>
                  <a:solidFill>
                    <a:srgbClr val="6C9D6E"/>
                  </a:solidFill>
                </a:rPr>
                <a:t>(anxiously, whilst rushing across the stage) </a:t>
              </a:r>
              <a:r>
                <a:rPr lang="en-GB" sz="1600" dirty="0">
                  <a:solidFill>
                    <a:schemeClr val="tx1"/>
                  </a:solidFill>
                </a:rPr>
                <a:t>I’m late! I’m late!</a:t>
              </a:r>
            </a:p>
            <a:p>
              <a:endParaRPr lang="en-GB" sz="1600" dirty="0">
                <a:solidFill>
                  <a:srgbClr val="6C9D6E"/>
                </a:solidFill>
              </a:endParaRPr>
            </a:p>
            <a:p>
              <a:r>
                <a:rPr lang="en-GB" sz="1600" dirty="0">
                  <a:solidFill>
                    <a:srgbClr val="6C9D6E"/>
                  </a:solidFill>
                </a:rPr>
                <a:t>(confused) </a:t>
              </a:r>
              <a:r>
                <a:rPr lang="en-GB" sz="1600" dirty="0">
                  <a:solidFill>
                    <a:schemeClr val="tx1"/>
                  </a:solidFill>
                </a:rPr>
                <a:t>A talking rabbit? It can’t be…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36438" y="1761550"/>
            <a:ext cx="6028467" cy="1175027"/>
            <a:chOff x="4589698" y="2414050"/>
            <a:chExt cx="6028467" cy="1175027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1070673" cy="70136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89698" y="2414050"/>
              <a:ext cx="6028467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Words in brackets are stage directions. These are instructions to the actors so they know what their character should be doing.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613428" y="3781486"/>
            <a:ext cx="3073558" cy="1252867"/>
            <a:chOff x="-554006" y="4206988"/>
            <a:chExt cx="3073558" cy="125286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554006" y="474930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Sometimes they tell the actor how to say their words.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276750" y="4206988"/>
              <a:ext cx="821248" cy="643691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684331" y="5323698"/>
            <a:ext cx="54846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actors don’t </a:t>
            </a:r>
            <a:r>
              <a:rPr lang="en-GB" b="1" dirty="0"/>
              <a:t>say</a:t>
            </a:r>
            <a:r>
              <a:rPr lang="en-GB" dirty="0"/>
              <a:t> the stage directions.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84301-9C49-48DF-B39C-30031CD18F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546" y="3717051"/>
            <a:ext cx="2128804" cy="24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 and Narrators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3764" y="2673872"/>
            <a:ext cx="7216472" cy="1572326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853189" y="2630726"/>
            <a:ext cx="1553092" cy="46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600" b="1" dirty="0">
                <a:solidFill>
                  <a:schemeClr val="tx1"/>
                </a:solidFill>
              </a:rPr>
              <a:t>Narrator: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2318124" y="2620203"/>
            <a:ext cx="5888215" cy="16184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Alice found herself in a strange room, inside was a small table. On top of it, sat a small, peculiar-looking bottle with a label on. </a:t>
            </a:r>
          </a:p>
          <a:p>
            <a:endParaRPr lang="en-GB" sz="900" dirty="0">
              <a:solidFill>
                <a:srgbClr val="6C9D6E"/>
              </a:solidFill>
            </a:endParaRPr>
          </a:p>
          <a:p>
            <a:r>
              <a:rPr lang="en-GB" sz="1600" dirty="0">
                <a:solidFill>
                  <a:srgbClr val="6C9D6E"/>
                </a:solidFill>
              </a:rPr>
              <a:t>(Alice looks around, confused, then goes over to the table and studies the bottle.)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63764" y="1743067"/>
            <a:ext cx="6028467" cy="1010214"/>
            <a:chOff x="4697383" y="2411964"/>
            <a:chExt cx="6028467" cy="1010214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350042" y="2957847"/>
              <a:ext cx="342163" cy="46433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697383" y="2411964"/>
              <a:ext cx="6028467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 plays have a narrator to help set the scene for the audience, but lots of plays don’t.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011680" y="4020412"/>
            <a:ext cx="4041058" cy="1349143"/>
            <a:chOff x="-1155754" y="4363324"/>
            <a:chExt cx="4041058" cy="134914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1155754" y="4755694"/>
              <a:ext cx="4041058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Stage directions can be given to any character, not just the ones speaking. They are always written in </a:t>
              </a:r>
              <a:r>
                <a:rPr lang="en-GB" sz="1600" b="1" dirty="0"/>
                <a:t>present</a:t>
              </a:r>
              <a:r>
                <a:rPr lang="en-GB" sz="1600" dirty="0"/>
                <a:t> tense.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09598" y="4363324"/>
              <a:ext cx="129786" cy="498493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D840563-9894-42BA-8125-D126D15EF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568" y="3987964"/>
            <a:ext cx="1575776" cy="218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8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17454" y="1145940"/>
            <a:ext cx="6270896" cy="495786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1711941" y="1869324"/>
            <a:ext cx="1553092" cy="4173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400" b="1" dirty="0">
                <a:solidFill>
                  <a:schemeClr val="tx1"/>
                </a:solidFill>
              </a:rPr>
              <a:t>Narrator: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Dormouse:</a:t>
            </a: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Hare:</a:t>
            </a:r>
          </a:p>
          <a:p>
            <a:pPr algn="r"/>
            <a:endParaRPr lang="en-GB" sz="6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" b="1" dirty="0">
              <a:solidFill>
                <a:schemeClr val="tx1"/>
              </a:solidFill>
            </a:endParaRPr>
          </a:p>
          <a:p>
            <a:pPr algn="r"/>
            <a:endParaRPr lang="en-GB" sz="8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/>
            </a:r>
            <a:br>
              <a:rPr lang="en-GB" sz="1400" b="1" dirty="0">
                <a:solidFill>
                  <a:schemeClr val="tx1"/>
                </a:solidFill>
              </a:rPr>
            </a:br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600" b="1" dirty="0">
              <a:solidFill>
                <a:schemeClr val="tx1"/>
              </a:solidFill>
            </a:endParaRPr>
          </a:p>
          <a:p>
            <a:pPr algn="r"/>
            <a:endParaRPr lang="en-GB" sz="7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Alice: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3126656" y="1210732"/>
            <a:ext cx="5303522" cy="48347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chemeClr val="tx1"/>
                </a:solidFill>
              </a:rPr>
              <a:t>Scene 7 – A Mad Tea Party</a:t>
            </a:r>
          </a:p>
          <a:p>
            <a:r>
              <a:rPr lang="en-GB" sz="1200" dirty="0">
                <a:solidFill>
                  <a:schemeClr val="tx1"/>
                </a:solidFill>
              </a:rPr>
              <a:t>The Mad Hatter, Dormouse and Hare are sitting at a table having afternoon tea.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Lost and lonely, Alice continued towards the sound. She didn’t know what to expect when she reached a clearing…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(Alice enters the scene, stage left)</a:t>
            </a:r>
            <a:br>
              <a:rPr lang="en-GB" sz="1200" dirty="0">
                <a:solidFill>
                  <a:schemeClr val="tx1"/>
                </a:solidFill>
              </a:rPr>
            </a:br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(starts for a moment, pauses and a broad grin appears across his face. He gets up out of his chair and walks across the table towards Alice)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(exasperated)</a:t>
            </a:r>
          </a:p>
          <a:p>
            <a:r>
              <a:rPr lang="en-GB" sz="1200" dirty="0">
                <a:solidFill>
                  <a:schemeClr val="tx1"/>
                </a:solidFill>
              </a:rPr>
              <a:t> </a:t>
            </a:r>
            <a:br>
              <a:rPr lang="en-GB" sz="1200" dirty="0">
                <a:solidFill>
                  <a:schemeClr val="tx1"/>
                </a:solidFill>
              </a:rPr>
            </a:br>
            <a:r>
              <a:rPr lang="en-GB" sz="1200" dirty="0">
                <a:solidFill>
                  <a:schemeClr val="tx1"/>
                </a:solidFill>
              </a:rPr>
              <a:t>(gasps and throws his hands against his head)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You’re absolutely Alice, I’d know you anywhere.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(to the rest of the characters at the table)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I’d know him anywhere!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(Dormouse and Hare laugh manically)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Well, as you can see we’re still having tea.</a:t>
            </a:r>
          </a:p>
          <a:p>
            <a:r>
              <a:rPr lang="en-GB" sz="1200" dirty="0">
                <a:solidFill>
                  <a:schemeClr val="tx1"/>
                </a:solidFill>
              </a:rPr>
              <a:t>You’re terribly late you know… naughty.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I’m incredibly intrigued.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332CC0-CD59-4DA2-8110-D25A3B6BE3A5}"/>
              </a:ext>
            </a:extLst>
          </p:cNvPr>
          <p:cNvSpPr/>
          <p:nvPr/>
        </p:nvSpPr>
        <p:spPr>
          <a:xfrm>
            <a:off x="690231" y="635009"/>
            <a:ext cx="769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find the play script features in the text here?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C893E9-05DD-4E20-B418-EF04BC0B60E9}"/>
              </a:ext>
            </a:extLst>
          </p:cNvPr>
          <p:cNvSpPr/>
          <p:nvPr/>
        </p:nvSpPr>
        <p:spPr>
          <a:xfrm>
            <a:off x="755650" y="1136885"/>
            <a:ext cx="1244230" cy="864440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Scene number </a:t>
            </a:r>
            <a:br>
              <a:rPr lang="en-GB" sz="1400" dirty="0"/>
            </a:br>
            <a:r>
              <a:rPr lang="en-GB" sz="1400" dirty="0"/>
              <a:t>and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0C2C13-8C38-4EE4-935E-B6B2CE2B4805}"/>
              </a:ext>
            </a:extLst>
          </p:cNvPr>
          <p:cNvSpPr/>
          <p:nvPr/>
        </p:nvSpPr>
        <p:spPr>
          <a:xfrm>
            <a:off x="754474" y="2702454"/>
            <a:ext cx="1244232" cy="1079884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Speaker’s name, followed by a colon (:)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D0525D-713F-4A61-9E76-35DF017E0019}"/>
              </a:ext>
            </a:extLst>
          </p:cNvPr>
          <p:cNvSpPr/>
          <p:nvPr/>
        </p:nvSpPr>
        <p:spPr>
          <a:xfrm>
            <a:off x="755650" y="2082426"/>
            <a:ext cx="1244231" cy="523220"/>
          </a:xfrm>
          <a:prstGeom prst="rect">
            <a:avLst/>
          </a:prstGeom>
          <a:solidFill>
            <a:srgbClr val="CA469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Setting description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B8AD38-7CED-4CF0-8FE8-FC7A705298A1}"/>
              </a:ext>
            </a:extLst>
          </p:cNvPr>
          <p:cNvSpPr/>
          <p:nvPr/>
        </p:nvSpPr>
        <p:spPr>
          <a:xfrm>
            <a:off x="744234" y="3843935"/>
            <a:ext cx="1244231" cy="864440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Stage directions in brackets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E7DD51-D899-4746-AC02-C1276507E4F8}"/>
              </a:ext>
            </a:extLst>
          </p:cNvPr>
          <p:cNvSpPr/>
          <p:nvPr/>
        </p:nvSpPr>
        <p:spPr>
          <a:xfrm>
            <a:off x="761059" y="4777210"/>
            <a:ext cx="1244231" cy="1079884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Speech – without inverted commas!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861CE0E-7CE3-42FF-9B09-E61DAD343F67}"/>
              </a:ext>
            </a:extLst>
          </p:cNvPr>
          <p:cNvSpPr txBox="1"/>
          <p:nvPr/>
        </p:nvSpPr>
        <p:spPr>
          <a:xfrm>
            <a:off x="713822" y="5841538"/>
            <a:ext cx="1820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Present tense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2EAB4D-2664-491A-BDA0-43F4AF8B3B49}"/>
              </a:ext>
            </a:extLst>
          </p:cNvPr>
          <p:cNvSpPr/>
          <p:nvPr/>
        </p:nvSpPr>
        <p:spPr>
          <a:xfrm>
            <a:off x="7600955" y="3007441"/>
            <a:ext cx="7873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/>
              <a:t>It’s you.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68AE37-CAAA-46BE-A8E4-9C8A1F66ACBB}"/>
              </a:ext>
            </a:extLst>
          </p:cNvPr>
          <p:cNvSpPr/>
          <p:nvPr/>
        </p:nvSpPr>
        <p:spPr>
          <a:xfrm>
            <a:off x="4124511" y="331425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No it’s not! Hare brought us the wrong Alice!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1DBC1E-0AE4-4922-933A-B7BCC21DBB2B}"/>
              </a:ext>
            </a:extLst>
          </p:cNvPr>
          <p:cNvSpPr/>
          <p:nvPr/>
        </p:nvSpPr>
        <p:spPr>
          <a:xfrm>
            <a:off x="6392814" y="3681839"/>
            <a:ext cx="17463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It’s the wrong Alice!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CECDBC-72B6-4229-98F7-E49D97C59626}"/>
              </a:ext>
            </a:extLst>
          </p:cNvPr>
          <p:cNvCxnSpPr/>
          <p:nvPr/>
        </p:nvCxnSpPr>
        <p:spPr>
          <a:xfrm>
            <a:off x="3629253" y="2672959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CC1102C-B058-4F75-80DD-BAA0C0FBDE5A}"/>
              </a:ext>
            </a:extLst>
          </p:cNvPr>
          <p:cNvCxnSpPr/>
          <p:nvPr/>
        </p:nvCxnSpPr>
        <p:spPr>
          <a:xfrm>
            <a:off x="4725550" y="3043635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C532173-4946-42E5-8248-81960F8A28BE}"/>
              </a:ext>
            </a:extLst>
          </p:cNvPr>
          <p:cNvCxnSpPr>
            <a:cxnSpLocks/>
          </p:cNvCxnSpPr>
          <p:nvPr/>
        </p:nvCxnSpPr>
        <p:spPr>
          <a:xfrm>
            <a:off x="6410511" y="3043635"/>
            <a:ext cx="53892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7BD26A-746A-4C67-8980-B43133713D71}"/>
              </a:ext>
            </a:extLst>
          </p:cNvPr>
          <p:cNvCxnSpPr>
            <a:cxnSpLocks/>
          </p:cNvCxnSpPr>
          <p:nvPr/>
        </p:nvCxnSpPr>
        <p:spPr>
          <a:xfrm>
            <a:off x="5161818" y="3218800"/>
            <a:ext cx="3776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6E8444E-CBA4-491C-A77E-CD273FA9E4DB}"/>
              </a:ext>
            </a:extLst>
          </p:cNvPr>
          <p:cNvCxnSpPr>
            <a:cxnSpLocks/>
          </p:cNvCxnSpPr>
          <p:nvPr/>
        </p:nvCxnSpPr>
        <p:spPr>
          <a:xfrm>
            <a:off x="3208148" y="3218800"/>
            <a:ext cx="2960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85F8D99-687D-4451-83A0-316E34844645}"/>
              </a:ext>
            </a:extLst>
          </p:cNvPr>
          <p:cNvCxnSpPr>
            <a:cxnSpLocks/>
          </p:cNvCxnSpPr>
          <p:nvPr/>
        </p:nvCxnSpPr>
        <p:spPr>
          <a:xfrm>
            <a:off x="3259130" y="3908042"/>
            <a:ext cx="4161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4F27767-1415-4D2F-BC91-43D9AFB7E949}"/>
              </a:ext>
            </a:extLst>
          </p:cNvPr>
          <p:cNvCxnSpPr>
            <a:cxnSpLocks/>
          </p:cNvCxnSpPr>
          <p:nvPr/>
        </p:nvCxnSpPr>
        <p:spPr>
          <a:xfrm>
            <a:off x="4007364" y="3908042"/>
            <a:ext cx="487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E38EB91-027C-4A99-95D7-33C74ADFEB2E}"/>
              </a:ext>
            </a:extLst>
          </p:cNvPr>
          <p:cNvCxnSpPr>
            <a:cxnSpLocks/>
          </p:cNvCxnSpPr>
          <p:nvPr/>
        </p:nvCxnSpPr>
        <p:spPr>
          <a:xfrm>
            <a:off x="4679773" y="5116427"/>
            <a:ext cx="3582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74D6A14-A666-47CA-898F-E1EBA8872BDD}"/>
              </a:ext>
            </a:extLst>
          </p:cNvPr>
          <p:cNvSpPr/>
          <p:nvPr/>
        </p:nvSpPr>
        <p:spPr>
          <a:xfrm>
            <a:off x="7191314" y="4875972"/>
            <a:ext cx="1107605" cy="1141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click the different features to show the answers</a:t>
            </a:r>
          </a:p>
        </p:txBody>
      </p:sp>
    </p:spTree>
    <p:extLst>
      <p:ext uri="{BB962C8B-B14F-4D97-AF65-F5344CB8AC3E}">
        <p14:creationId xmlns:p14="http://schemas.microsoft.com/office/powerpoint/2010/main" val="297330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000" fill="hold"/>
                                        <p:tgtEl>
                                          <p:spTgt spid="1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206</TotalTime>
  <Words>775</Words>
  <Application>Microsoft Office PowerPoint</Application>
  <PresentationFormat>On-screen Show (4:3)</PresentationFormat>
  <Paragraphs>149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Twinkl</vt:lpstr>
      <vt:lpstr>Arial</vt:lpstr>
      <vt:lpstr>Office Theme</vt:lpstr>
      <vt:lpstr>PowerPoint Presentation</vt:lpstr>
      <vt:lpstr>Features of a Play Script: Character List</vt:lpstr>
      <vt:lpstr>Features of a Play Script: Scene Number, Title and Setting Description</vt:lpstr>
      <vt:lpstr>Features of a Play Script: Speaker Name, Colon and Dialogue</vt:lpstr>
      <vt:lpstr>Features of a Play Script: Stage Directions</vt:lpstr>
      <vt:lpstr>Features of a Play Script: Stage Directions and Narrators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Andrew Beraet</cp:lastModifiedBy>
  <cp:revision>34</cp:revision>
  <dcterms:created xsi:type="dcterms:W3CDTF">2019-03-19T10:34:20Z</dcterms:created>
  <dcterms:modified xsi:type="dcterms:W3CDTF">2020-04-28T15:01:30Z</dcterms:modified>
</cp:coreProperties>
</file>