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6" r:id="rId5"/>
    <p:sldId id="257" r:id="rId6"/>
    <p:sldId id="269" r:id="rId7"/>
    <p:sldId id="258" r:id="rId8"/>
    <p:sldId id="259" r:id="rId9"/>
    <p:sldId id="261" r:id="rId10"/>
    <p:sldId id="273" r:id="rId11"/>
    <p:sldId id="271" r:id="rId12"/>
    <p:sldId id="318" r:id="rId13"/>
    <p:sldId id="264" r:id="rId14"/>
    <p:sldId id="270" r:id="rId15"/>
    <p:sldId id="265" r:id="rId16"/>
    <p:sldId id="266" r:id="rId17"/>
    <p:sldId id="276" r:id="rId18"/>
    <p:sldId id="301" r:id="rId19"/>
    <p:sldId id="278" r:id="rId20"/>
    <p:sldId id="277" r:id="rId21"/>
    <p:sldId id="317" r:id="rId22"/>
    <p:sldId id="279" r:id="rId23"/>
    <p:sldId id="280" r:id="rId24"/>
    <p:sldId id="306" r:id="rId25"/>
    <p:sldId id="285" r:id="rId26"/>
    <p:sldId id="309" r:id="rId27"/>
    <p:sldId id="311" r:id="rId28"/>
    <p:sldId id="314" r:id="rId29"/>
    <p:sldId id="315" r:id="rId30"/>
    <p:sldId id="319" r:id="rId31"/>
    <p:sldId id="286" r:id="rId32"/>
    <p:sldId id="302" r:id="rId33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3" autoAdjust="0"/>
    <p:restoredTop sz="94720"/>
  </p:normalViewPr>
  <p:slideViewPr>
    <p:cSldViewPr snapToGrid="0">
      <p:cViewPr varScale="1">
        <p:scale>
          <a:sx n="78" d="100"/>
          <a:sy n="78" d="100"/>
        </p:scale>
        <p:origin x="78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09/09/2024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09/09/2024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07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4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73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04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200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984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749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enquiries@ramsgateartsprimaryschool.co.uk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4">
            <a:extLst>
              <a:ext uri="{FF2B5EF4-FFF2-40B4-BE49-F238E27FC236}">
                <a16:creationId xmlns:a16="http://schemas.microsoft.com/office/drawing/2014/main" id="{07C932D1-69B5-C887-69DC-E7A9B2DE7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478" y="1679798"/>
            <a:ext cx="10505674" cy="2026791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Welcome to Year </a:t>
            </a:r>
            <a:r>
              <a:rPr lang="en-GB" sz="5400" b="1" u="sng" dirty="0">
                <a:solidFill>
                  <a:srgbClr val="FF0000"/>
                </a:solidFill>
                <a:latin typeface="Candara"/>
              </a:rPr>
              <a:t>?</a:t>
            </a: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 </a:t>
            </a:r>
            <a:br>
              <a:rPr lang="en-GB" sz="5400" b="1" u="sng" dirty="0">
                <a:latin typeface="Candara" pitchFamily="34" charset="0"/>
              </a:rPr>
            </a:br>
            <a:br>
              <a:rPr lang="en-GB" sz="5400" b="1" u="sng" dirty="0">
                <a:latin typeface="Candara" pitchFamily="34" charset="0"/>
              </a:rPr>
            </a:b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 dirty="0">
                <a:solidFill>
                  <a:srgbClr val="FF0000"/>
                </a:solidFill>
                <a:latin typeface="Candara"/>
              </a:rPr>
              <a:t>CHANGE</a:t>
            </a: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 and </a:t>
            </a:r>
            <a:br>
              <a:rPr lang="en-GB" sz="5400" b="1" u="sng" dirty="0">
                <a:latin typeface="Candara" pitchFamily="34" charset="0"/>
              </a:rPr>
            </a:b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 dirty="0">
                <a:solidFill>
                  <a:srgbClr val="FF0000"/>
                </a:solidFill>
                <a:latin typeface="Candara"/>
              </a:rPr>
              <a:t>CHANGE</a:t>
            </a:r>
            <a:endParaRPr lang="en-GB" sz="5400" b="1" u="sng" dirty="0">
              <a:solidFill>
                <a:srgbClr val="0000CC"/>
              </a:solidFill>
              <a:latin typeface="Candara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A6F6C75-787F-E8F0-E9BF-FAC8052D7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528" y="332655"/>
            <a:ext cx="11485014" cy="6166467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  <a:p>
            <a:pPr marL="685800" indent="-685800" algn="ctr"/>
            <a:r>
              <a:rPr lang="en-GB" sz="6600" b="1" dirty="0">
                <a:solidFill>
                  <a:srgbClr val="0070C0"/>
                </a:solidFill>
                <a:latin typeface="Candara" panose="020E0502030303020204" pitchFamily="34" charset="0"/>
              </a:rPr>
              <a:t>RAPS Open Classes 2024-2025</a:t>
            </a:r>
          </a:p>
          <a:p>
            <a:pPr marL="685800" indent="-685800" algn="ctr"/>
            <a:endParaRPr lang="en-GB" sz="7200" b="1" dirty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Welcome to Year</a:t>
            </a:r>
            <a:r>
              <a:rPr lang="en-GB" sz="72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GB" sz="7200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</a:rPr>
              <a:t>5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158325C-FF25-E1C1-F854-57561FC7E5EC}"/>
              </a:ext>
            </a:extLst>
          </p:cNvPr>
          <p:cNvSpPr txBox="1">
            <a:spLocks/>
          </p:cNvSpPr>
          <p:nvPr/>
        </p:nvSpPr>
        <p:spPr>
          <a:xfrm>
            <a:off x="179511" y="6237312"/>
            <a:ext cx="11874337" cy="48416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2845CC39-B627-57C8-5CB0-EADF562487D8}"/>
              </a:ext>
            </a:extLst>
          </p:cNvPr>
          <p:cNvSpPr txBox="1">
            <a:spLocks/>
          </p:cNvSpPr>
          <p:nvPr/>
        </p:nvSpPr>
        <p:spPr>
          <a:xfrm>
            <a:off x="755576" y="620688"/>
            <a:ext cx="1050567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6AAEF-8092-6A33-E758-BF2836A6522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9728042" y="4950694"/>
            <a:ext cx="1877613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itle 4">
            <a:extLst>
              <a:ext uri="{FF2B5EF4-FFF2-40B4-BE49-F238E27FC236}">
                <a16:creationId xmlns:a16="http://schemas.microsoft.com/office/drawing/2014/main" id="{0CCAFB45-9FB3-E046-4F6A-327615B6662C}"/>
              </a:ext>
            </a:extLst>
          </p:cNvPr>
          <p:cNvSpPr txBox="1">
            <a:spLocks/>
          </p:cNvSpPr>
          <p:nvPr/>
        </p:nvSpPr>
        <p:spPr>
          <a:xfrm>
            <a:off x="1152817" y="4950694"/>
            <a:ext cx="9927724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5930360-3004-CEAE-8D35-C7479EDC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905835"/>
            <a:ext cx="255492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algn="ctr" rtl="0"/>
            <a:r>
              <a:rPr lang="en-GB" dirty="0"/>
              <a:t>We will cover: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942" y="1455175"/>
            <a:ext cx="10415733" cy="52663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sz="2400" dirty="0">
                <a:solidFill>
                  <a:srgbClr val="000000"/>
                </a:solidFill>
                <a:latin typeface="Candara"/>
              </a:rPr>
              <a:t>The</a:t>
            </a:r>
            <a:r>
              <a:rPr lang="en-GB" sz="2400" dirty="0">
                <a:latin typeface="Candara"/>
              </a:rPr>
              <a:t> Team  </a:t>
            </a:r>
            <a:endParaRPr lang="en-US" sz="2400" dirty="0"/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The School day  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Learning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Core Values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Behaviour for learning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Home Learning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Home Reading</a:t>
            </a:r>
          </a:p>
          <a:p>
            <a:pPr marL="0" indent="0" algn="ctr">
              <a:buNone/>
            </a:pPr>
            <a:r>
              <a:rPr lang="en-GB" sz="2400" dirty="0">
                <a:latin typeface="Candara"/>
              </a:rPr>
              <a:t>TTRS</a:t>
            </a:r>
            <a:endParaRPr lang="en-GB" sz="2400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Social Media</a:t>
            </a:r>
          </a:p>
          <a:p>
            <a:pPr marL="0" indent="0" algn="ctr">
              <a:buNone/>
            </a:pPr>
            <a:r>
              <a:rPr lang="en-GB" sz="2400" dirty="0">
                <a:latin typeface="Candara"/>
              </a:rPr>
              <a:t>Communication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Other information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Questions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rtl="0"/>
            <a:r>
              <a:rPr lang="en-GB" dirty="0"/>
              <a:t>The team in Year 5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CC180CB-0C9D-0441-A2D3-F4EDC5DB974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3429" y="1570316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Miss Godwin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4627161-B78C-7646-8E85-99BD47FE64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63428" y="1955562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Teacher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8BDBE3-DBB3-9040-95AC-86789B7004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550777" y="1570316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Mr Pressley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969AD2-8004-9B40-90B0-0EBD95268B5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2550776" y="1955562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Teacher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C30DA5-B4D3-C343-8FEC-D62948BDA92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348367" y="2609299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Mr Adams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D202676-78EE-3240-950B-84A1520E27E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348366" y="2994545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Teaching Assistant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C503641-A7D5-AD48-A486-CD57C162032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147335" y="2609299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Mrs Aldred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BEE7C7B-4D43-1342-88B5-B6F833D51AE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9147334" y="2994545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Teaching assistant 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8C89E42-8364-1040-9DF6-7305561F98D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750430" y="2662280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Miss Dannell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05EDAD8-33DD-0B49-9FA0-360E67ED9B6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750429" y="3047526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Assistant Head for Phase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B1711A4-C7D5-8D4D-82CD-4FBE8CC7FFE7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958472" y="2609299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Mr Brown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1D585144-668F-6141-B4A4-98C6E14ACA71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3958471" y="2994545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Teaching Assistant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A2850-23AF-A249-8907-5DAF2E2D2269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266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6">
            <a:extLst>
              <a:ext uri="{FF2B5EF4-FFF2-40B4-BE49-F238E27FC236}">
                <a16:creationId xmlns:a16="http://schemas.microsoft.com/office/drawing/2014/main" id="{DAE51B76-6A67-3AB8-7E92-BC5D35C99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0" y="-23884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C9D7C601-6454-95C2-B0B7-1B2F139FD65E}"/>
              </a:ext>
            </a:extLst>
          </p:cNvPr>
          <p:cNvSpPr txBox="1">
            <a:spLocks/>
          </p:cNvSpPr>
          <p:nvPr/>
        </p:nvSpPr>
        <p:spPr>
          <a:xfrm>
            <a:off x="240889" y="1060006"/>
            <a:ext cx="11724969" cy="56787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8.15am- Doors open, early morning work </a:t>
            </a:r>
            <a:r>
              <a:rPr lang="en-GB" sz="1800" b="1" dirty="0">
                <a:solidFill>
                  <a:schemeClr val="tx1"/>
                </a:solidFill>
                <a:latin typeface="Candara"/>
              </a:rPr>
              <a:t>*Register completed by 8:30am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8:15 –Mindfulness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8.30-10am – English, Reading, SPAG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10:00 – Assembly 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10:15 - Break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10:30 – Maths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11:00-12:00 – Spelling/Handwriting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12:00-1:00 – Lunch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1:00 – Topic 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2:00 – Story/snack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2:15 – Session One Arts curriculum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3:15 – Session Two Arts curriculum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4:15 - End of the day</a:t>
            </a:r>
          </a:p>
          <a:p>
            <a:endParaRPr lang="en-GB" sz="1050" b="1" dirty="0">
              <a:solidFill>
                <a:schemeClr val="tx1"/>
              </a:solidFill>
              <a:latin typeface="Candara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2096A67-985B-38F0-04BB-73A15562A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798" y="119242"/>
            <a:ext cx="727349" cy="7273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E170E4-2BD3-C88B-6695-BABF7277C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6" y="17680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EA1F16F8-715A-70A5-AD30-77DD38C49389}"/>
              </a:ext>
            </a:extLst>
          </p:cNvPr>
          <p:cNvSpPr txBox="1">
            <a:spLocks/>
          </p:cNvSpPr>
          <p:nvPr/>
        </p:nvSpPr>
        <p:spPr>
          <a:xfrm>
            <a:off x="621677" y="211487"/>
            <a:ext cx="11295019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 dirty="0">
                <a:latin typeface="Candara" pitchFamily="34" charset="0"/>
              </a:rPr>
              <a:t>Arts Curriculum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B7C7AD2D-E27F-4326-9DF9-1989E77C2D9E}"/>
              </a:ext>
            </a:extLst>
          </p:cNvPr>
          <p:cNvSpPr txBox="1">
            <a:spLocks/>
          </p:cNvSpPr>
          <p:nvPr/>
        </p:nvSpPr>
        <p:spPr>
          <a:xfrm>
            <a:off x="314632" y="1400195"/>
            <a:ext cx="11748362" cy="535417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andara" pitchFamily="34" charset="0"/>
              </a:rPr>
              <a:t>Term 1 (2:15-4:15pm):</a:t>
            </a: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r>
              <a:rPr lang="en-GB" sz="2800" dirty="0">
                <a:latin typeface="Candara"/>
              </a:rPr>
              <a:t>Children to come to school in PE kits on PE days.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89DB7F5B-3B7F-B998-2C45-A15E4F32BFED}"/>
              </a:ext>
            </a:extLst>
          </p:cNvPr>
          <p:cNvSpPr txBox="1">
            <a:spLocks/>
          </p:cNvSpPr>
          <p:nvPr/>
        </p:nvSpPr>
        <p:spPr>
          <a:xfrm>
            <a:off x="203558" y="6079302"/>
            <a:ext cx="12550021" cy="365125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294B1E39-C5AC-D23D-EEDC-F00D25CDF32F}"/>
              </a:ext>
            </a:extLst>
          </p:cNvPr>
          <p:cNvSpPr txBox="1">
            <a:spLocks/>
          </p:cNvSpPr>
          <p:nvPr/>
        </p:nvSpPr>
        <p:spPr>
          <a:xfrm>
            <a:off x="5014166" y="1507631"/>
            <a:ext cx="564751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63E43B6C-7F5E-3E45-835C-7A36C80867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011256"/>
              </p:ext>
            </p:extLst>
          </p:nvPr>
        </p:nvGraphicFramePr>
        <p:xfrm>
          <a:off x="578773" y="1507630"/>
          <a:ext cx="11220079" cy="2511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71">
                  <a:extLst>
                    <a:ext uri="{9D8B030D-6E8A-4147-A177-3AD203B41FA5}">
                      <a16:colId xmlns:a16="http://schemas.microsoft.com/office/drawing/2014/main" val="3303239430"/>
                    </a:ext>
                  </a:extLst>
                </a:gridCol>
                <a:gridCol w="962292">
                  <a:extLst>
                    <a:ext uri="{9D8B030D-6E8A-4147-A177-3AD203B41FA5}">
                      <a16:colId xmlns:a16="http://schemas.microsoft.com/office/drawing/2014/main" val="4084007176"/>
                    </a:ext>
                  </a:extLst>
                </a:gridCol>
                <a:gridCol w="1027702">
                  <a:extLst>
                    <a:ext uri="{9D8B030D-6E8A-4147-A177-3AD203B41FA5}">
                      <a16:colId xmlns:a16="http://schemas.microsoft.com/office/drawing/2014/main" val="1354302994"/>
                    </a:ext>
                  </a:extLst>
                </a:gridCol>
                <a:gridCol w="1138298">
                  <a:extLst>
                    <a:ext uri="{9D8B030D-6E8A-4147-A177-3AD203B41FA5}">
                      <a16:colId xmlns:a16="http://schemas.microsoft.com/office/drawing/2014/main" val="3576437918"/>
                    </a:ext>
                  </a:extLst>
                </a:gridCol>
                <a:gridCol w="1007559">
                  <a:extLst>
                    <a:ext uri="{9D8B030D-6E8A-4147-A177-3AD203B41FA5}">
                      <a16:colId xmlns:a16="http://schemas.microsoft.com/office/drawing/2014/main" val="2001069310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905311688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2539143807"/>
                    </a:ext>
                  </a:extLst>
                </a:gridCol>
                <a:gridCol w="1511341">
                  <a:extLst>
                    <a:ext uri="{9D8B030D-6E8A-4147-A177-3AD203B41FA5}">
                      <a16:colId xmlns:a16="http://schemas.microsoft.com/office/drawing/2014/main" val="2795099451"/>
                    </a:ext>
                  </a:extLst>
                </a:gridCol>
                <a:gridCol w="1446746">
                  <a:extLst>
                    <a:ext uri="{9D8B030D-6E8A-4147-A177-3AD203B41FA5}">
                      <a16:colId xmlns:a16="http://schemas.microsoft.com/office/drawing/2014/main" val="1858756034"/>
                    </a:ext>
                  </a:extLst>
                </a:gridCol>
              </a:tblGrid>
              <a:tr h="782624">
                <a:tc>
                  <a:txBody>
                    <a:bodyPr/>
                    <a:lstStyle/>
                    <a:p>
                      <a:endParaRPr lang="en-GB" sz="15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Monday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Tuesday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Wednesday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Thursday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645127"/>
                  </a:ext>
                </a:extLst>
              </a:tr>
              <a:tr h="1728813">
                <a:tc>
                  <a:txBody>
                    <a:bodyPr/>
                    <a:lstStyle/>
                    <a:p>
                      <a:r>
                        <a:rPr lang="en-GB" sz="1500" u="none" dirty="0">
                          <a:latin typeface="Candara"/>
                        </a:rPr>
                        <a:t>Team </a:t>
                      </a:r>
                      <a:r>
                        <a:rPr lang="en-GB" sz="1500" u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ndara"/>
                        </a:rPr>
                        <a:t>Godwin</a:t>
                      </a:r>
                      <a:endParaRPr lang="en-GB" sz="1500" u="non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Music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Computing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Dance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Musical Theatre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u="none" dirty="0">
                          <a:latin typeface="Candara"/>
                        </a:rPr>
                        <a:t>Outdoor PE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Drama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u="none" dirty="0">
                          <a:latin typeface="Candara"/>
                        </a:rPr>
                        <a:t>Drama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00947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5FF06A97-388A-BAB1-3CFE-F2015E96C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66" y="627138"/>
            <a:ext cx="998277" cy="727349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A25AFE3-F495-9234-3A76-A35FF437A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562279"/>
              </p:ext>
            </p:extLst>
          </p:nvPr>
        </p:nvGraphicFramePr>
        <p:xfrm>
          <a:off x="578772" y="4077281"/>
          <a:ext cx="11220079" cy="2511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71">
                  <a:extLst>
                    <a:ext uri="{9D8B030D-6E8A-4147-A177-3AD203B41FA5}">
                      <a16:colId xmlns:a16="http://schemas.microsoft.com/office/drawing/2014/main" val="3303239430"/>
                    </a:ext>
                  </a:extLst>
                </a:gridCol>
                <a:gridCol w="962292">
                  <a:extLst>
                    <a:ext uri="{9D8B030D-6E8A-4147-A177-3AD203B41FA5}">
                      <a16:colId xmlns:a16="http://schemas.microsoft.com/office/drawing/2014/main" val="4084007176"/>
                    </a:ext>
                  </a:extLst>
                </a:gridCol>
                <a:gridCol w="1027702">
                  <a:extLst>
                    <a:ext uri="{9D8B030D-6E8A-4147-A177-3AD203B41FA5}">
                      <a16:colId xmlns:a16="http://schemas.microsoft.com/office/drawing/2014/main" val="1354302994"/>
                    </a:ext>
                  </a:extLst>
                </a:gridCol>
                <a:gridCol w="1138298">
                  <a:extLst>
                    <a:ext uri="{9D8B030D-6E8A-4147-A177-3AD203B41FA5}">
                      <a16:colId xmlns:a16="http://schemas.microsoft.com/office/drawing/2014/main" val="3576437918"/>
                    </a:ext>
                  </a:extLst>
                </a:gridCol>
                <a:gridCol w="1007559">
                  <a:extLst>
                    <a:ext uri="{9D8B030D-6E8A-4147-A177-3AD203B41FA5}">
                      <a16:colId xmlns:a16="http://schemas.microsoft.com/office/drawing/2014/main" val="2001069310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905311688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2539143807"/>
                    </a:ext>
                  </a:extLst>
                </a:gridCol>
                <a:gridCol w="1511341">
                  <a:extLst>
                    <a:ext uri="{9D8B030D-6E8A-4147-A177-3AD203B41FA5}">
                      <a16:colId xmlns:a16="http://schemas.microsoft.com/office/drawing/2014/main" val="2795099451"/>
                    </a:ext>
                  </a:extLst>
                </a:gridCol>
                <a:gridCol w="1446746">
                  <a:extLst>
                    <a:ext uri="{9D8B030D-6E8A-4147-A177-3AD203B41FA5}">
                      <a16:colId xmlns:a16="http://schemas.microsoft.com/office/drawing/2014/main" val="1858756034"/>
                    </a:ext>
                  </a:extLst>
                </a:gridCol>
              </a:tblGrid>
              <a:tr h="782624">
                <a:tc>
                  <a:txBody>
                    <a:bodyPr/>
                    <a:lstStyle/>
                    <a:p>
                      <a:endParaRPr lang="en-GB" sz="15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Monday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Tuesday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Wednesday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Thursday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645127"/>
                  </a:ext>
                </a:extLst>
              </a:tr>
              <a:tr h="1728813">
                <a:tc>
                  <a:txBody>
                    <a:bodyPr/>
                    <a:lstStyle/>
                    <a:p>
                      <a:r>
                        <a:rPr lang="en-GB" sz="1500" u="none" dirty="0">
                          <a:latin typeface="Candara"/>
                        </a:rPr>
                        <a:t>Team </a:t>
                      </a:r>
                      <a:r>
                        <a:rPr lang="en-GB" sz="1500" u="none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ndara"/>
                        </a:rPr>
                        <a:t>Pressley</a:t>
                      </a:r>
                      <a:endParaRPr lang="en-GB" sz="1500" u="non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PE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Drama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Music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u="none" dirty="0">
                          <a:latin typeface="Candara"/>
                        </a:rPr>
                        <a:t>DT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Dance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u="none" dirty="0">
                          <a:latin typeface="Candara"/>
                        </a:rPr>
                        <a:t>Musical Theatre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00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6D732D82-F1D4-19EA-6A5D-81450C859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950" y="203745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49753BCD-3C52-52B1-BB0F-02DD9E0C0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754" y="1346745"/>
            <a:ext cx="2580968" cy="270414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Topic- Term 1</a:t>
            </a:r>
            <a:endParaRPr lang="en-US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andara"/>
              </a:rPr>
              <a:t>Website, blogs and curriculum letters will show termly updates</a:t>
            </a:r>
            <a:endParaRPr lang="en-GB" dirty="0">
              <a:latin typeface="Candara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6794B72A-7079-0801-4970-C5E7E79B885D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7" name="Control 1">
            <a:extLst>
              <a:ext uri="{FF2B5EF4-FFF2-40B4-BE49-F238E27FC236}">
                <a16:creationId xmlns:a16="http://schemas.microsoft.com/office/drawing/2014/main" id="{D869694A-58FA-52AE-5FBF-B7AE4A9584C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FD12FD8-E270-9A42-3647-997D50E99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4" y="475976"/>
            <a:ext cx="727349" cy="727349"/>
          </a:xfrm>
          <a:prstGeom prst="rect">
            <a:avLst/>
          </a:prstGeom>
        </p:spPr>
      </p:pic>
      <p:pic>
        <p:nvPicPr>
          <p:cNvPr id="3" name="Picture 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7A30AA68-3C58-CD36-43EB-413D36686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2238" y="1401572"/>
            <a:ext cx="7772400" cy="517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11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latin typeface="Candara" pitchFamily="34" charset="0"/>
              </a:rPr>
              <a:t>What will we be learning?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457200" y="1170124"/>
            <a:ext cx="2826774" cy="3038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English</a:t>
            </a:r>
            <a:r>
              <a:rPr lang="en-US" b="1" dirty="0">
                <a:solidFill>
                  <a:schemeClr val="tx1"/>
                </a:solidFill>
                <a:latin typeface="Candara"/>
              </a:rPr>
              <a:t>- </a:t>
            </a:r>
            <a:r>
              <a:rPr lang="en-GB" b="1" dirty="0">
                <a:solidFill>
                  <a:schemeClr val="tx1"/>
                </a:solidFill>
                <a:latin typeface="Candara" pitchFamily="34" charset="0"/>
              </a:rPr>
              <a:t>Term 1</a:t>
            </a:r>
            <a:endParaRPr lang="en-GB" sz="2500" b="1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Candara"/>
              </a:rPr>
              <a:t>Website, blogs and curriculum letter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  <p:pic>
        <p:nvPicPr>
          <p:cNvPr id="23" name="Picture 22" descr="A screenshot of a book&#10;&#10;Description automatically generated">
            <a:extLst>
              <a:ext uri="{FF2B5EF4-FFF2-40B4-BE49-F238E27FC236}">
                <a16:creationId xmlns:a16="http://schemas.microsoft.com/office/drawing/2014/main" id="{A00C0859-6DBD-314B-52B0-80AB29496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380" y="1170124"/>
            <a:ext cx="7753299" cy="543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6">
            <a:extLst>
              <a:ext uri="{FF2B5EF4-FFF2-40B4-BE49-F238E27FC236}">
                <a16:creationId xmlns:a16="http://schemas.microsoft.com/office/drawing/2014/main" id="{7FAB33D6-04F4-3C62-76D3-258C28AE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462" y="234950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33" name="Content Placeholder 7">
            <a:extLst>
              <a:ext uri="{FF2B5EF4-FFF2-40B4-BE49-F238E27FC236}">
                <a16:creationId xmlns:a16="http://schemas.microsoft.com/office/drawing/2014/main" id="{941599E2-AEE0-6904-5A3D-FDF53EACE491}"/>
              </a:ext>
            </a:extLst>
          </p:cNvPr>
          <p:cNvSpPr txBox="1">
            <a:spLocks/>
          </p:cNvSpPr>
          <p:nvPr/>
        </p:nvSpPr>
        <p:spPr>
          <a:xfrm>
            <a:off x="333871" y="1463402"/>
            <a:ext cx="9144425" cy="50160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Maths- Term 1</a:t>
            </a:r>
            <a:endParaRPr lang="en-US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Candara" pitchFamily="34" charset="0"/>
              </a:rPr>
              <a:t>Website, blogs and newsletters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8" name="Content Placeholder 7">
            <a:extLst>
              <a:ext uri="{FF2B5EF4-FFF2-40B4-BE49-F238E27FC236}">
                <a16:creationId xmlns:a16="http://schemas.microsoft.com/office/drawing/2014/main" id="{96BAC09B-254A-7600-153D-5F4C3343143F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49" name="Control 1">
            <a:extLst>
              <a:ext uri="{FF2B5EF4-FFF2-40B4-BE49-F238E27FC236}">
                <a16:creationId xmlns:a16="http://schemas.microsoft.com/office/drawing/2014/main" id="{EB7DEC54-8E5A-723A-7EC6-3524D74D0CD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4BEA1B0E-8294-8345-0191-33524DCEC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235582"/>
            <a:ext cx="727349" cy="727349"/>
          </a:xfrm>
          <a:prstGeom prst="rect">
            <a:avLst/>
          </a:prstGeom>
        </p:spPr>
      </p:pic>
      <p:pic>
        <p:nvPicPr>
          <p:cNvPr id="51" name="Picture 50" descr="A screenshot of a purple box&#10;&#10;Description automatically generated">
            <a:extLst>
              <a:ext uri="{FF2B5EF4-FFF2-40B4-BE49-F238E27FC236}">
                <a16:creationId xmlns:a16="http://schemas.microsoft.com/office/drawing/2014/main" id="{C4BF1FBA-0E12-CFD9-C322-8214EF498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032" y="2328597"/>
            <a:ext cx="9081464" cy="192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latin typeface="Candara" pitchFamily="34" charset="0"/>
              </a:rPr>
              <a:t>Personal Development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210607" y="1170124"/>
            <a:ext cx="11735587" cy="54608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Personal Development is taught in the first week of each term.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This includes learning about: our school values, oracy, citizenship, religious education, emotional literacy, British values and PSHE.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In PSHE, children learn about three main strands: Living in the Wider World, Relationships and Health.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The aim of these weeks is to develop children into well-rounded, kind and responsible members of our school and of society.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/>
            </a:endParaRPr>
          </a:p>
          <a:p>
            <a:pPr marL="0" indent="0">
              <a:buNone/>
            </a:pPr>
            <a:r>
              <a:rPr lang="en-GB" sz="2500" dirty="0">
                <a:latin typeface="Candara" pitchFamily="34" charset="0"/>
              </a:rPr>
              <a:t>By devoting a whole week to personal development every term, the children get plenty of opportunities to have class discussions and learn how to be tolerant and respectful. </a:t>
            </a: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A3489B2-ECFC-0579-0C4B-3E8B85B237DD}"/>
              </a:ext>
            </a:extLst>
          </p:cNvPr>
          <p:cNvSpPr/>
          <p:nvPr/>
        </p:nvSpPr>
        <p:spPr>
          <a:xfrm>
            <a:off x="1" y="1647053"/>
            <a:ext cx="12195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D89D31-CC6D-51ED-E0DC-D9F1AF01B1AD}"/>
              </a:ext>
            </a:extLst>
          </p:cNvPr>
          <p:cNvSpPr/>
          <p:nvPr/>
        </p:nvSpPr>
        <p:spPr>
          <a:xfrm>
            <a:off x="871549" y="197376"/>
            <a:ext cx="11454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u="sng" dirty="0">
                <a:solidFill>
                  <a:srgbClr val="0000FF"/>
                </a:solidFill>
                <a:latin typeface="Candara" panose="020E0502030303020204" pitchFamily="34" charset="0"/>
              </a:rPr>
              <a:t>Our NEW Core Values…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092FBB0D-1C00-F7F4-CCE3-49E4EEC51BF6}"/>
              </a:ext>
            </a:extLst>
          </p:cNvPr>
          <p:cNvSpPr txBox="1">
            <a:spLocks/>
          </p:cNvSpPr>
          <p:nvPr/>
        </p:nvSpPr>
        <p:spPr>
          <a:xfrm>
            <a:off x="3602493" y="2478051"/>
            <a:ext cx="4987014" cy="28351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/>
                </a:solidFill>
                <a:latin typeface="Candara" panose="020E0502030303020204" pitchFamily="34" charset="0"/>
              </a:rPr>
              <a:t>Kindness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Resilience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ndara" panose="020E0502030303020204" pitchFamily="34" charset="0"/>
              </a:rPr>
              <a:t>Creativity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sz="4400" b="1" dirty="0">
              <a:solidFill>
                <a:schemeClr val="accent5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4400" dirty="0">
              <a:latin typeface="Candara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7F8C2C3-42A8-8206-1C19-D8740CDF3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9023"/>
            <a:ext cx="1040566" cy="1040566"/>
          </a:xfrm>
          <a:prstGeom prst="rect">
            <a:avLst/>
          </a:prstGeom>
        </p:spPr>
      </p:pic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B495326D-3E7D-5B0D-12C2-410AC6B61ABB}"/>
              </a:ext>
            </a:extLst>
          </p:cNvPr>
          <p:cNvSpPr txBox="1">
            <a:spLocks/>
          </p:cNvSpPr>
          <p:nvPr/>
        </p:nvSpPr>
        <p:spPr>
          <a:xfrm>
            <a:off x="179512" y="6208916"/>
            <a:ext cx="11865004" cy="58839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AD1D2A3-089D-2F1D-BC43-BF83F058D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769" y="312645"/>
            <a:ext cx="7820676" cy="81437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5400" dirty="0"/>
              <a:t>Why did we change them?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FC96585-5FF0-0B3A-B3BC-9BA6093B7A2A}"/>
              </a:ext>
            </a:extLst>
          </p:cNvPr>
          <p:cNvSpPr txBox="1">
            <a:spLocks/>
          </p:cNvSpPr>
          <p:nvPr/>
        </p:nvSpPr>
        <p:spPr>
          <a:xfrm>
            <a:off x="825910" y="1435510"/>
            <a:ext cx="10697495" cy="250722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There were too many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They were hard to understand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They were not right for our children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/>
          </a:p>
          <a:p>
            <a:r>
              <a:rPr lang="en-US" sz="3600" dirty="0"/>
              <a:t>The new values have been introduced to the children in personal development week and will be fundamental in everything we do.  </a:t>
            </a:r>
          </a:p>
        </p:txBody>
      </p:sp>
    </p:spTree>
    <p:extLst>
      <p:ext uri="{BB962C8B-B14F-4D97-AF65-F5344CB8AC3E}">
        <p14:creationId xmlns:p14="http://schemas.microsoft.com/office/powerpoint/2010/main" val="93249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8C9FCF5-F793-E683-22AC-DCB6DB75DED2}"/>
              </a:ext>
            </a:extLst>
          </p:cNvPr>
          <p:cNvSpPr/>
          <p:nvPr/>
        </p:nvSpPr>
        <p:spPr>
          <a:xfrm>
            <a:off x="206477" y="1369798"/>
            <a:ext cx="11159613" cy="38472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endParaRPr lang="en-GB" sz="4400" dirty="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en-GB" sz="4400" dirty="0">
                <a:solidFill>
                  <a:srgbClr val="0000FF"/>
                </a:solidFill>
                <a:latin typeface="Candara" panose="020E0502030303020204" pitchFamily="34" charset="0"/>
              </a:rPr>
              <a:t>Our new golden rules:</a:t>
            </a:r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Be Ready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Be Respectful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Be Safe</a:t>
            </a:r>
            <a:endParaRPr lang="en-GB" sz="6000" dirty="0">
              <a:latin typeface="Candara" panose="020E0502030303020204" pitchFamily="34" charset="0"/>
            </a:endParaRPr>
          </a:p>
        </p:txBody>
      </p:sp>
      <p:sp>
        <p:nvSpPr>
          <p:cNvPr id="21" name="Title 6">
            <a:extLst>
              <a:ext uri="{FF2B5EF4-FFF2-40B4-BE49-F238E27FC236}">
                <a16:creationId xmlns:a16="http://schemas.microsoft.com/office/drawing/2014/main" id="{B4E89818-D1B0-8958-3152-AB21BB0CC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737" y="326095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Behaviour for Learning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8CFD1C6-60D9-092A-1461-C008FD778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63" y="326095"/>
            <a:ext cx="727349" cy="727349"/>
          </a:xfrm>
          <a:prstGeom prst="rect">
            <a:avLst/>
          </a:prstGeom>
        </p:spPr>
      </p:pic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E5B172AE-6D3E-BDA0-C96F-F4A1AA885228}"/>
              </a:ext>
            </a:extLst>
          </p:cNvPr>
          <p:cNvSpPr txBox="1">
            <a:spLocks/>
          </p:cNvSpPr>
          <p:nvPr/>
        </p:nvSpPr>
        <p:spPr>
          <a:xfrm>
            <a:off x="1341361" y="6188123"/>
            <a:ext cx="8784976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B8D84F30-FE8A-6221-1BAC-8B46C3435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4035" y="125566"/>
            <a:ext cx="5083929" cy="760350"/>
          </a:xfrm>
        </p:spPr>
        <p:txBody>
          <a:bodyPr>
            <a:normAutofit/>
          </a:bodyPr>
          <a:lstStyle/>
          <a:p>
            <a:r>
              <a:rPr lang="en-GB" sz="405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Pupil Code of Conduct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62ADA06-F160-FE99-7C77-F3D5806BC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646" y="1268760"/>
            <a:ext cx="11877368" cy="53483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andara" panose="020E0502030303020204" pitchFamily="34" charset="0"/>
              </a:rPr>
              <a:t>Pupils are expected to: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Follow the school rules and safety &amp; playground codes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Demonstrate school values in their behaviours, attitudes and interactions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Behave in an orderly and self-controlled way 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Show respect to members of staff and each other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In class, make it possible for all pupils to learn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Move quietly around the school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Treat the school buildings and school property with respect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Respect the property of others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Wear the correct uniform at all times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Accept sanctions when given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Refrain from behaving in a way that brings the school into disrepute, including when outside school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D34DE66-FFF4-D4BF-9013-0D0D07826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798" y="12556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08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D60FC5D-F91A-C320-6713-5F3BCA2C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65406"/>
            <a:ext cx="11619483" cy="48211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Candara" panose="020E0502030303020204" pitchFamily="34" charset="0"/>
              </a:rPr>
              <a:t>Each child starts off with </a:t>
            </a:r>
            <a:r>
              <a:rPr lang="en-GB" sz="5400" dirty="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sz="3200" dirty="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200" dirty="0">
              <a:latin typeface="Candara" panose="020E0502030303020204" pitchFamily="34" charset="0"/>
            </a:endParaRPr>
          </a:p>
          <a:p>
            <a:r>
              <a:rPr lang="en-GB" sz="3200" dirty="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5400" dirty="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sz="3200" dirty="0">
                <a:latin typeface="Candara" panose="020E0502030303020204" pitchFamily="34" charset="0"/>
              </a:rPr>
              <a:t>!</a:t>
            </a:r>
          </a:p>
          <a:p>
            <a:endParaRPr lang="en-GB" sz="1200" dirty="0">
              <a:latin typeface="Candara" panose="020E0502030303020204" pitchFamily="34" charset="0"/>
            </a:endParaRPr>
          </a:p>
          <a:p>
            <a:r>
              <a:rPr lang="en-GB" sz="3200" dirty="0">
                <a:latin typeface="Candara"/>
              </a:rPr>
              <a:t>If your child keeps all their points for the week, you will receive a text home and they will receive 'Golden Time' on Friday afternoon.</a:t>
            </a:r>
            <a:endParaRPr lang="en-GB" sz="60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>
              <a:buNone/>
            </a:pPr>
            <a:endParaRPr lang="en-GB" sz="3200" dirty="0"/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AB5A4FA9-9B78-A22F-9BDC-3D08911BB9CB}"/>
              </a:ext>
            </a:extLst>
          </p:cNvPr>
          <p:cNvSpPr txBox="1">
            <a:spLocks/>
          </p:cNvSpPr>
          <p:nvPr/>
        </p:nvSpPr>
        <p:spPr>
          <a:xfrm>
            <a:off x="0" y="6208980"/>
            <a:ext cx="12910537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11A4FB8D-840B-FD05-37A0-B9E0833A71D3}"/>
              </a:ext>
            </a:extLst>
          </p:cNvPr>
          <p:cNvSpPr txBox="1">
            <a:spLocks/>
          </p:cNvSpPr>
          <p:nvPr/>
        </p:nvSpPr>
        <p:spPr>
          <a:xfrm>
            <a:off x="249603" y="0"/>
            <a:ext cx="116194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E46372-51CD-59C1-3C69-F13A9AE4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308" y="283895"/>
            <a:ext cx="1026954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09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6">
            <a:extLst>
              <a:ext uri="{FF2B5EF4-FFF2-40B4-BE49-F238E27FC236}">
                <a16:creationId xmlns:a16="http://schemas.microsoft.com/office/drawing/2014/main" id="{358792ED-B6DA-AB56-2D74-223ED9D84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278" y="221143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283" y="1395398"/>
            <a:ext cx="11012129" cy="506439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is: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talking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disrupting the lesson etc… </a:t>
            </a:r>
          </a:p>
          <a:p>
            <a:r>
              <a:rPr lang="en-GB" dirty="0">
                <a:latin typeface="Candara" panose="020E0502030303020204" pitchFamily="34" charset="0"/>
              </a:rPr>
              <a:t>a non-verbal warning, a verbal warning then a </a:t>
            </a:r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  <a:r>
              <a:rPr lang="en-GB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9526" y="948492"/>
            <a:ext cx="2689964" cy="2689966"/>
          </a:xfrm>
          <a:prstGeom prst="rect">
            <a:avLst/>
          </a:prstGeom>
          <a:noFill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AE2B0D-FE6A-0BB0-CF1B-E9019CD9E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510" y="221143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D3A9CC1-ADEB-096A-CCD5-0B1ACCC47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368" y="451148"/>
            <a:ext cx="11087206" cy="58808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sz="4000" dirty="0">
                <a:latin typeface="Candara" panose="020E0502030303020204" pitchFamily="34" charset="0"/>
              </a:rPr>
              <a:t>If a child improves their behaviour, they can then earn the yellow card back. The yellow card can then be </a:t>
            </a:r>
            <a:r>
              <a:rPr lang="en-GB" sz="4000" u="sng" dirty="0">
                <a:latin typeface="Candara" panose="020E0502030303020204" pitchFamily="34" charset="0"/>
              </a:rPr>
              <a:t>removed </a:t>
            </a:r>
            <a:r>
              <a:rPr lang="en-GB" sz="4000" dirty="0">
                <a:latin typeface="Candara" panose="020E0502030303020204" pitchFamily="34" charset="0"/>
              </a:rPr>
              <a:t>from the table and positive praise will be given.</a:t>
            </a:r>
          </a:p>
          <a:p>
            <a:pPr marL="0" indent="0">
              <a:buNone/>
            </a:pPr>
            <a:endParaRPr lang="en-GB" sz="4000" dirty="0">
              <a:latin typeface="Candara" panose="020E0502030303020204" pitchFamily="34" charset="0"/>
            </a:endParaRPr>
          </a:p>
          <a:p>
            <a:r>
              <a:rPr lang="en-GB" sz="4000" dirty="0">
                <a:latin typeface="Candara" panose="020E0502030303020204" pitchFamily="34" charset="0"/>
              </a:rPr>
              <a:t>If a child continues to misbehave the yellow card is changed to a 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</a:t>
            </a:r>
            <a:r>
              <a:rPr lang="en-GB" sz="4000" dirty="0">
                <a:latin typeface="Candara" panose="020E0502030303020204" pitchFamily="34" charset="0"/>
              </a:rPr>
              <a:t>. </a:t>
            </a:r>
          </a:p>
          <a:p>
            <a:pPr>
              <a:buNone/>
            </a:pPr>
            <a:endParaRPr lang="en-GB" sz="4000" dirty="0"/>
          </a:p>
        </p:txBody>
      </p:sp>
      <p:pic>
        <p:nvPicPr>
          <p:cNvPr id="13" name="Picture 4" descr="http://www.primaryteaching.co.uk/prodimg/CC19_1_Zoom.jpg">
            <a:extLst>
              <a:ext uri="{FF2B5EF4-FFF2-40B4-BE49-F238E27FC236}">
                <a16:creationId xmlns:a16="http://schemas.microsoft.com/office/drawing/2014/main" id="{14D460CD-E1C6-8B11-C36E-893876923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34553" y="4236459"/>
            <a:ext cx="2267744" cy="2267744"/>
          </a:xfrm>
          <a:prstGeom prst="rect">
            <a:avLst/>
          </a:prstGeom>
          <a:noFill/>
        </p:spPr>
      </p:pic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10B8A375-1DBB-0B88-2ACC-9C5337B24E34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742F7F4-FE9E-4D2A-8FB5-8D9276B7D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27" y="54964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27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4B430FC-B438-0E36-CB4F-04263977F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184" y="211430"/>
            <a:ext cx="11416700" cy="544211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4000" dirty="0">
                <a:latin typeface="Candara" panose="020E0502030303020204" pitchFamily="34" charset="0"/>
              </a:rPr>
              <a:t>If a child has a </a:t>
            </a:r>
            <a:r>
              <a:rPr lang="en-GB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sz="4000" dirty="0">
                <a:latin typeface="Candara" panose="020E0502030303020204" pitchFamily="34" charset="0"/>
              </a:rPr>
              <a:t>on their desk at the end of the lesson, they lose 1 point.</a:t>
            </a:r>
          </a:p>
          <a:p>
            <a:endParaRPr lang="en-GB" sz="1400" dirty="0">
              <a:latin typeface="Candara" panose="020E0502030303020204" pitchFamily="34" charset="0"/>
            </a:endParaRPr>
          </a:p>
          <a:p>
            <a:r>
              <a:rPr lang="en-GB" sz="4000" dirty="0">
                <a:latin typeface="Candara" panose="020E0502030303020204" pitchFamily="34" charset="0"/>
              </a:rPr>
              <a:t>If a child has a </a:t>
            </a: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sz="4000" dirty="0">
                <a:latin typeface="Candara" panose="020E0502030303020204" pitchFamily="34" charset="0"/>
              </a:rPr>
              <a:t>on their desk at the end of the lesson, they lose 2 points.</a:t>
            </a:r>
          </a:p>
          <a:p>
            <a:pPr>
              <a:buNone/>
            </a:pPr>
            <a:endParaRPr lang="en-GB" sz="4000" dirty="0"/>
          </a:p>
        </p:txBody>
      </p:sp>
      <p:pic>
        <p:nvPicPr>
          <p:cNvPr id="13" name="Picture 4" descr="http://www.primaryteaching.co.uk/prodimg/CC19_1_Zoom.jpg">
            <a:extLst>
              <a:ext uri="{FF2B5EF4-FFF2-40B4-BE49-F238E27FC236}">
                <a16:creationId xmlns:a16="http://schemas.microsoft.com/office/drawing/2014/main" id="{194891BA-C467-DE11-BCBF-47A443E4E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2315" y="3506061"/>
            <a:ext cx="1780779" cy="1780779"/>
          </a:xfrm>
          <a:prstGeom prst="rect">
            <a:avLst/>
          </a:prstGeom>
          <a:noFill/>
        </p:spPr>
      </p:pic>
      <p:pic>
        <p:nvPicPr>
          <p:cNvPr id="14" name="Picture 2" descr="http://www.primaryteaching.co.uk/prodimg/CC18_1_Thumb.jpg">
            <a:extLst>
              <a:ext uri="{FF2B5EF4-FFF2-40B4-BE49-F238E27FC236}">
                <a16:creationId xmlns:a16="http://schemas.microsoft.com/office/drawing/2014/main" id="{3EEA25AC-53A8-F515-21B1-015ABFE74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8906" y="3351937"/>
            <a:ext cx="1934902" cy="1934903"/>
          </a:xfrm>
          <a:prstGeom prst="rect">
            <a:avLst/>
          </a:prstGeom>
          <a:noFill/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0C8F36F-28F8-6338-B403-8F11C392C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209" y="211430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825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09CBF025-00E4-F827-E5D3-70ADA310A65C}"/>
              </a:ext>
            </a:extLst>
          </p:cNvPr>
          <p:cNvSpPr txBox="1"/>
          <p:nvPr/>
        </p:nvSpPr>
        <p:spPr>
          <a:xfrm>
            <a:off x="560439" y="117986"/>
            <a:ext cx="10215716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Lunchtime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All lunch time incidents will be reported to the SLT member for the year group who will then log the cards, monitor and take appropriate action.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Warning letters will be sent to parents after being issued 1 and 2 red cards.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If 3 red cards are issued in a term at lunch, then the child will have playground privileges removed and social skills support in place for a term. A stage 3 letter will be sent to parents. 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90293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E0E1A9E-B6DD-7D9C-543A-12547BDB8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28" y="912355"/>
            <a:ext cx="11879417" cy="53969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u="sng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unpicking behaviours after a yellow/red card is given, a conversation will take place based around a restorative approach: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I’m wondering why you did that?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Who's been affected?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needs to happen next to put things right?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we do next time?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notice that…  </a:t>
            </a: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conversation will ensure the child is in right place to continue their learning/day positively.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323254-BF43-B31E-98D6-7C0A15442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2" y="185005"/>
            <a:ext cx="998169" cy="727349"/>
          </a:xfrm>
          <a:prstGeom prst="rect">
            <a:avLst/>
          </a:prstGeom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3EBB4A8B-471B-FB36-8491-B569370381E4}"/>
              </a:ext>
            </a:extLst>
          </p:cNvPr>
          <p:cNvSpPr txBox="1">
            <a:spLocks/>
          </p:cNvSpPr>
          <p:nvPr/>
        </p:nvSpPr>
        <p:spPr>
          <a:xfrm>
            <a:off x="449102" y="0"/>
            <a:ext cx="1129379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Restorative Conversation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5386F8C6-D4D1-4D46-4D8E-2025718EF4B7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5958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70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B4A6923-232F-A81E-53E1-801014096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11292348" cy="37010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3600" dirty="0">
                <a:latin typeface="Candara" panose="020E0502030303020204" pitchFamily="34" charset="0"/>
              </a:rPr>
              <a:t>Verbal praise</a:t>
            </a:r>
          </a:p>
          <a:p>
            <a:r>
              <a:rPr lang="en-GB" sz="3600" dirty="0">
                <a:latin typeface="Candara" panose="020E0502030303020204" pitchFamily="34" charset="0"/>
              </a:rPr>
              <a:t>Smiles</a:t>
            </a:r>
          </a:p>
          <a:p>
            <a:r>
              <a:rPr lang="en-GB" sz="3600" dirty="0">
                <a:latin typeface="Candara"/>
              </a:rPr>
              <a:t>Superstar Learner cards (if a child has a Superstar learner card on their table at the end of the lesson, they can swap it for a house point as they leave)</a:t>
            </a:r>
            <a:endParaRPr lang="en-GB" sz="3600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13" name="Picture 4" descr="http://www.primaryteaching.co.uk/prodimg/CC2_1_Thumb.jpg">
            <a:extLst>
              <a:ext uri="{FF2B5EF4-FFF2-40B4-BE49-F238E27FC236}">
                <a16:creationId xmlns:a16="http://schemas.microsoft.com/office/drawing/2014/main" id="{24B82A8F-EC6E-A57B-C7C5-9A21530CE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212" y="159533"/>
            <a:ext cx="2471185" cy="1800944"/>
          </a:xfrm>
          <a:prstGeom prst="rect">
            <a:avLst/>
          </a:prstGeom>
          <a:noFill/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049E3A4F-B14C-F3C1-E691-1DA0BD22C034}"/>
              </a:ext>
            </a:extLst>
          </p:cNvPr>
          <p:cNvSpPr txBox="1">
            <a:spLocks/>
          </p:cNvSpPr>
          <p:nvPr/>
        </p:nvSpPr>
        <p:spPr>
          <a:xfrm>
            <a:off x="249603" y="147370"/>
            <a:ext cx="112923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Daily Rewards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5D9DCA4-2C6E-C389-405F-1A59349C3F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998041" cy="727349"/>
          </a:xfrm>
          <a:prstGeom prst="rect">
            <a:avLst/>
          </a:prstGeom>
        </p:spPr>
      </p:pic>
      <p:sp>
        <p:nvSpPr>
          <p:cNvPr id="16" name="Footer Placeholder 3">
            <a:extLst>
              <a:ext uri="{FF2B5EF4-FFF2-40B4-BE49-F238E27FC236}">
                <a16:creationId xmlns:a16="http://schemas.microsoft.com/office/drawing/2014/main" id="{779EB810-172E-AE20-5177-027BB4846FF5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4414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185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16" y="1475657"/>
            <a:ext cx="11513574" cy="49448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25 points= All golden time and text home.</a:t>
            </a:r>
          </a:p>
          <a:p>
            <a:endParaRPr lang="en-GB" b="1" dirty="0">
              <a:solidFill>
                <a:srgbClr val="000000"/>
              </a:solidFill>
              <a:latin typeface="Candara"/>
            </a:endParaRPr>
          </a:p>
          <a:p>
            <a:r>
              <a:rPr lang="en-US" sz="3600" b="0" i="1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“Your child has kept all of their </a:t>
            </a:r>
            <a:r>
              <a:rPr lang="en-US" sz="3600" b="0" i="1" dirty="0" err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behaviour</a:t>
            </a:r>
            <a:r>
              <a:rPr lang="en-US" sz="3600" b="0" i="1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 points this week and have been rewarded with Golden Time.”</a:t>
            </a:r>
            <a:r>
              <a:rPr lang="en-US" sz="3600" b="0" i="0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 </a:t>
            </a:r>
            <a:endParaRPr lang="en-GB" sz="6500" b="1" dirty="0">
              <a:solidFill>
                <a:srgbClr val="FF0000"/>
              </a:solidFill>
              <a:latin typeface="Comic Sans MS"/>
            </a:endParaRPr>
          </a:p>
          <a:p>
            <a:pPr>
              <a:buNone/>
            </a:pPr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22-24 points= Small amount of golden time will be missed to discuss behaviour with class teacher.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11-21 All golden time will be missed and SLT to contact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7233F888-C9FA-BA14-09FF-1B7CCAE577F6}"/>
              </a:ext>
            </a:extLst>
          </p:cNvPr>
          <p:cNvSpPr txBox="1">
            <a:spLocks/>
          </p:cNvSpPr>
          <p:nvPr/>
        </p:nvSpPr>
        <p:spPr>
          <a:xfrm>
            <a:off x="1773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Weekly Rewards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53D59-9F1B-D440-E09C-1B77C7B7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779" y="355195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46489" y="1363289"/>
            <a:ext cx="10874477" cy="31487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Love 2 learn will be assigned once or twice per term</a:t>
            </a:r>
            <a:endParaRPr lang="en-GB" sz="3600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Home reading should be happening regularly – preferably every night, but at least 4 times a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Spellings every week in KS2 (set on a Monday, to be returned on Friday). Less than 6/10 on the weekly test will require 5 minutes during golden time to revise spellings once more.</a:t>
            </a:r>
            <a:endParaRPr lang="en-GB" sz="3600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Please continue to practise times tables at home. </a:t>
            </a:r>
            <a:endParaRPr lang="en-GB" sz="3600" dirty="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C8281D-B677-CA64-9FCF-7334DD41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34" y="33094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65471" y="1600201"/>
            <a:ext cx="10717161" cy="32864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School reading books have been assigned to every pupil in the class. The band is based on a combination of word reading and comprehension.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you feel it is too easy or too difficult, please speak to a member of staff.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Children are encouraged to change books themselves.</a:t>
            </a:r>
            <a:endParaRPr lang="en-US" sz="3600" dirty="0">
              <a:latin typeface="Candara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BC422-56B0-B6C7-2F9D-8114CC78E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13" y="260648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1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Times Tables Rockstars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55585" y="1600202"/>
            <a:ext cx="9716879" cy="3457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/>
              </a:rPr>
              <a:t>Pupils will be given a TTRS log in this term. </a:t>
            </a:r>
            <a:endParaRPr lang="en-GB" sz="4000" dirty="0">
              <a:latin typeface="Candara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You can download the app.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They can practise as they so wish.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We will practise in class. 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Social Media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5666" y="1060006"/>
            <a:ext cx="11424212" cy="563016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The minimum age to open an account on nearly every social media platform—TikTok, Instagram, Twitter, Pinterest, Kik, YouTube, Snapchat, Facebook, and more— is 13. WhatsApp is 16.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We ask that if using social media, such as ‘WhatsApp’, children behave appropriately using respectful language and refrain from sending images/videos of themselves or others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Where parents’ social media groups are created for classes, refrain from discussing pupils, staff or other parents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The school is not responsible for monitoring parents’ WhatsApp groups and recommend they are only used for event and timetable reminders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1263490"/>
            <a:ext cx="11447362" cy="53338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School 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Blog three times per week (for updates about learning)</a:t>
            </a:r>
            <a:endParaRPr lang="en-GB" dirty="0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Termly Curriculum letters on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MCAS (for info about dates, admin etc)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Email via Office 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Candara"/>
              </a:rPr>
              <a:t>enquiries@ramsgateartsprimaryschool.co.uk </a:t>
            </a:r>
            <a:r>
              <a:rPr lang="en-GB" dirty="0">
                <a:latin typeface="Candara"/>
              </a:rPr>
              <a:t>(to book a meeting/phone call or to discuss issues relating to children with class teacher/ SLT)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RAPS Instagram page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Parents' Evenings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End of year report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Teacher on the playground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1263490"/>
            <a:ext cx="11447362" cy="53338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Candara"/>
                <a:cs typeface="Arial"/>
              </a:rPr>
              <a:t>A member of the Team will be on the door every morning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Candara"/>
                <a:cs typeface="Arial"/>
              </a:rPr>
              <a:t>Or e-mail the class teacher at </a:t>
            </a:r>
            <a:r>
              <a:rPr lang="en-US" sz="3600" dirty="0">
                <a:latin typeface="Candara"/>
                <a:cs typeface="Arial"/>
              </a:rPr>
              <a:t> </a:t>
            </a:r>
          </a:p>
          <a:p>
            <a:r>
              <a:rPr lang="en-US" sz="3200" dirty="0">
                <a:latin typeface="Candara"/>
                <a:cs typeface="Arial"/>
                <a:hlinkClick r:id="rId2"/>
              </a:rPr>
              <a:t>enquiries@ramsgateartsprimaryschool.co.uk</a:t>
            </a:r>
            <a:r>
              <a:rPr lang="en-US" sz="3200" dirty="0">
                <a:latin typeface="Candara"/>
                <a:cs typeface="Arial"/>
              </a:rPr>
              <a:t> and the office will forward this 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Each phase has a member of the senior leadership team-the SLT member for Year </a:t>
            </a:r>
            <a:r>
              <a:rPr lang="en-GB" sz="3600" dirty="0">
                <a:solidFill>
                  <a:srgbClr val="FF0000"/>
                </a:solidFill>
                <a:latin typeface="Candara"/>
              </a:rPr>
              <a:t>5</a:t>
            </a:r>
            <a:r>
              <a:rPr lang="en-GB" sz="3600" dirty="0">
                <a:latin typeface="Candara"/>
              </a:rPr>
              <a:t> Is </a:t>
            </a:r>
            <a:r>
              <a:rPr lang="en-GB" sz="3600" dirty="0">
                <a:solidFill>
                  <a:srgbClr val="FF0000"/>
                </a:solidFill>
                <a:latin typeface="Candara"/>
              </a:rPr>
              <a:t>Miss Dannell.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you wish to discuss anything related to your child, please email: </a:t>
            </a:r>
            <a:r>
              <a:rPr lang="en-US" sz="3600" dirty="0">
                <a:latin typeface="Candara"/>
                <a:hlinkClick r:id="rId2"/>
              </a:rPr>
              <a:t>enquiries@ramsgateartsprimaryschool.co.uk</a:t>
            </a:r>
            <a:r>
              <a:rPr lang="en-US" sz="3600" dirty="0">
                <a:latin typeface="Candara"/>
              </a:rPr>
              <a:t> </a:t>
            </a:r>
          </a:p>
          <a:p>
            <a:endParaRPr lang="en-GB" sz="3600" dirty="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93539" y="1600201"/>
            <a:ext cx="10857053" cy="39209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School Uniform expectations </a:t>
            </a:r>
            <a:endParaRPr lang="en-GB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PE kits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Reading books can be changed whenever your child has finished their book.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Class blogs - 3 x weekly, letting you know what is going on in classroom plus homework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Find us on the playground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1632F1-62E6-E3E0-F8A8-EEFD3B2FA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9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B6403B3A-46AE-48CC-1B45-E6300F370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87" y="711697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C1A24557-2329-728E-1664-93D37DBDDF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233" y="190258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99A09B17-A279-69F6-1B26-87D6DC032AB7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6E2CFBA-5BC9-AEE1-873A-476E287C112B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691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5BAB77-79E1-4739-AA51-10C9079186D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4A615295-94F6-4CE2-A1B1-6B7E1DAA5A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</TotalTime>
  <Words>1577</Words>
  <Application>Microsoft Office PowerPoint</Application>
  <PresentationFormat>Widescreen</PresentationFormat>
  <Paragraphs>244</Paragraphs>
  <Slides>29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Candara</vt:lpstr>
      <vt:lpstr>Comic Sans MS</vt:lpstr>
      <vt:lpstr>Symbol</vt:lpstr>
      <vt:lpstr>Tenorite</vt:lpstr>
      <vt:lpstr>Wingdings</vt:lpstr>
      <vt:lpstr>Office Theme</vt:lpstr>
      <vt:lpstr>Welcome to Year ?   Team CHANGE and  Team CHANGE</vt:lpstr>
      <vt:lpstr>We will cover:</vt:lpstr>
      <vt:lpstr>The team in Year 5</vt:lpstr>
      <vt:lpstr>The School Day</vt:lpstr>
      <vt:lpstr>PowerPoint Presentation</vt:lpstr>
      <vt:lpstr>What will we be learning?</vt:lpstr>
      <vt:lpstr>What will we be learning?</vt:lpstr>
      <vt:lpstr>What will we be learning?</vt:lpstr>
      <vt:lpstr>Personal Development</vt:lpstr>
      <vt:lpstr>PowerPoint Presentation</vt:lpstr>
      <vt:lpstr>Why did we change them?</vt:lpstr>
      <vt:lpstr>Behaviour for Learning</vt:lpstr>
      <vt:lpstr>Pupil Code of Conduct</vt:lpstr>
      <vt:lpstr>PowerPoint Presentation</vt:lpstr>
      <vt:lpstr>Sanctions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Learning</vt:lpstr>
      <vt:lpstr>Home Reading</vt:lpstr>
      <vt:lpstr>Times Tables Rockstars</vt:lpstr>
      <vt:lpstr>Social Media</vt:lpstr>
      <vt:lpstr>Communication</vt:lpstr>
      <vt:lpstr>Communication</vt:lpstr>
      <vt:lpstr>Other information</vt:lpstr>
      <vt:lpstr>Any Questions?</vt:lpstr>
    </vt:vector>
  </TitlesOfParts>
  <Company>Viking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?   Team CHANGE and  Team CHANGE</dc:title>
  <dc:creator>Hannah Dannell</dc:creator>
  <cp:lastModifiedBy>Daisy Godwin</cp:lastModifiedBy>
  <cp:revision>85</cp:revision>
  <dcterms:created xsi:type="dcterms:W3CDTF">2024-07-17T08:28:08Z</dcterms:created>
  <dcterms:modified xsi:type="dcterms:W3CDTF">2024-09-09T15:18:57Z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