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2" autoAdjust="0"/>
    <p:restoredTop sz="94660"/>
  </p:normalViewPr>
  <p:slideViewPr>
    <p:cSldViewPr snapToGrid="0">
      <p:cViewPr varScale="1">
        <p:scale>
          <a:sx n="73" d="100"/>
          <a:sy n="73" d="100"/>
        </p:scale>
        <p:origin x="4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77869-5E0A-4D50-AAD2-49D5C25B8F97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62164-B54D-4B05-9F6C-AC55E66851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39189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77869-5E0A-4D50-AAD2-49D5C25B8F97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62164-B54D-4B05-9F6C-AC55E66851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74277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77869-5E0A-4D50-AAD2-49D5C25B8F97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62164-B54D-4B05-9F6C-AC55E66851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85609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77869-5E0A-4D50-AAD2-49D5C25B8F97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62164-B54D-4B05-9F6C-AC55E66851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69671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77869-5E0A-4D50-AAD2-49D5C25B8F97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62164-B54D-4B05-9F6C-AC55E66851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4522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77869-5E0A-4D50-AAD2-49D5C25B8F97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62164-B54D-4B05-9F6C-AC55E66851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73620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77869-5E0A-4D50-AAD2-49D5C25B8F97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62164-B54D-4B05-9F6C-AC55E66851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37892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77869-5E0A-4D50-AAD2-49D5C25B8F97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62164-B54D-4B05-9F6C-AC55E66851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36604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77869-5E0A-4D50-AAD2-49D5C25B8F97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62164-B54D-4B05-9F6C-AC55E66851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83613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77869-5E0A-4D50-AAD2-49D5C25B8F97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62164-B54D-4B05-9F6C-AC55E66851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63507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77869-5E0A-4D50-AAD2-49D5C25B8F97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62164-B54D-4B05-9F6C-AC55E66851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47569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F77869-5E0A-4D50-AAD2-49D5C25B8F97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B62164-B54D-4B05-9F6C-AC55E66851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27278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media" Target="../media/media2.m4a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1.png"/><Relationship Id="rId5" Type="http://schemas.openxmlformats.org/officeDocument/2006/relationships/slideLayout" Target="../slideLayouts/slideLayout1.xml"/><Relationship Id="rId4" Type="http://schemas.openxmlformats.org/officeDocument/2006/relationships/audio" Target="../media/media2.m4a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1" y="130629"/>
            <a:ext cx="6757851" cy="1316038"/>
          </a:xfrm>
        </p:spPr>
        <p:txBody>
          <a:bodyPr>
            <a:normAutofit fontScale="90000"/>
          </a:bodyPr>
          <a:lstStyle/>
          <a:p>
            <a:pPr algn="l"/>
            <a:r>
              <a:rPr lang="en-GB" sz="3000" u="sng" dirty="0" smtClean="0">
                <a:latin typeface="XCCW Joined 8a" panose="03050602040000000000" pitchFamily="66" charset="0"/>
              </a:rPr>
              <a:t>06. </a:t>
            </a:r>
            <a:r>
              <a:rPr lang="en-GB" sz="3000" u="sng" dirty="0">
                <a:latin typeface="XCCW Joined 8a" panose="03050602040000000000" pitchFamily="66" charset="0"/>
              </a:rPr>
              <a:t>0 5. 2  0 </a:t>
            </a:r>
            <a:r>
              <a:rPr lang="en-GB" sz="3000" u="sng" dirty="0" smtClean="0">
                <a:latin typeface="XCCW Joined 8a" panose="03050602040000000000" pitchFamily="66" charset="0"/>
              </a:rPr>
              <a:t> 20</a:t>
            </a:r>
            <a:r>
              <a:rPr lang="en-GB" sz="3000" u="sng" dirty="0">
                <a:latin typeface="XCCW Joined 8a" panose="03050602040000000000" pitchFamily="66" charset="0"/>
              </a:rPr>
              <a:t/>
            </a:r>
            <a:br>
              <a:rPr lang="en-GB" sz="3000" u="sng" dirty="0">
                <a:latin typeface="XCCW Joined 8a" panose="03050602040000000000" pitchFamily="66" charset="0"/>
              </a:rPr>
            </a:br>
            <a:r>
              <a:rPr lang="en-GB" sz="3000" u="sng" dirty="0">
                <a:latin typeface="XCCW Joined 8a" panose="03050602040000000000" pitchFamily="66" charset="0"/>
              </a:rPr>
              <a:t>IALT use distributive law. </a:t>
            </a:r>
            <a:br>
              <a:rPr lang="en-GB" sz="3000" u="sng" dirty="0">
                <a:latin typeface="XCCW Joined 8a" panose="03050602040000000000" pitchFamily="66" charset="0"/>
              </a:rPr>
            </a:br>
            <a:endParaRPr lang="en-GB" sz="3000" dirty="0">
              <a:latin typeface="XCCW Joined 8a" panose="03050602040000000000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83326" y="1332411"/>
            <a:ext cx="11338560" cy="5199018"/>
          </a:xfrm>
        </p:spPr>
        <p:txBody>
          <a:bodyPr>
            <a:normAutofit/>
          </a:bodyPr>
          <a:lstStyle/>
          <a:p>
            <a:pPr algn="l"/>
            <a:r>
              <a:rPr lang="en-GB" dirty="0">
                <a:latin typeface="XCCW Joined 8a" panose="03050602040000000000" pitchFamily="66" charset="0"/>
              </a:rPr>
              <a:t>Distributive law means we can 'distribute' (</a:t>
            </a:r>
            <a:r>
              <a:rPr lang="en-GB" dirty="0">
                <a:solidFill>
                  <a:srgbClr val="FF0000"/>
                </a:solidFill>
                <a:latin typeface="XCCW Joined 8a" panose="03050602040000000000" pitchFamily="66" charset="0"/>
              </a:rPr>
              <a:t>MOVE</a:t>
            </a:r>
            <a:r>
              <a:rPr lang="en-GB" dirty="0">
                <a:latin typeface="XCCW Joined 8a" panose="03050602040000000000" pitchFamily="66" charset="0"/>
              </a:rPr>
              <a:t>) numbers across a number sentence to make it easier to solve! It involves using + </a:t>
            </a:r>
            <a:r>
              <a:rPr lang="en-GB" dirty="0" smtClean="0">
                <a:latin typeface="XCCW Joined 8a" panose="03050602040000000000" pitchFamily="66" charset="0"/>
              </a:rPr>
              <a:t>(addition) and X (</a:t>
            </a:r>
            <a:r>
              <a:rPr lang="en-GB" dirty="0" smtClean="0">
                <a:latin typeface="XCCW Joined 8a" panose="03050602040000000000" pitchFamily="66" charset="0"/>
              </a:rPr>
              <a:t>multiplication)</a:t>
            </a:r>
            <a:r>
              <a:rPr lang="en-GB" dirty="0" smtClean="0">
                <a:latin typeface="XCCW Joined 8a" panose="03050602040000000000" pitchFamily="66" charset="0"/>
              </a:rPr>
              <a:t>. </a:t>
            </a:r>
          </a:p>
          <a:p>
            <a:pPr algn="l"/>
            <a:endParaRPr lang="en-GB" dirty="0">
              <a:latin typeface="XCCW Joined 8a" panose="03050602040000000000" pitchFamily="66" charset="0"/>
            </a:endParaRPr>
          </a:p>
          <a:p>
            <a:pPr algn="l"/>
            <a:r>
              <a:rPr lang="en-GB" u="sng" dirty="0">
                <a:latin typeface="XCCW Joined 8a" panose="03050602040000000000" pitchFamily="66" charset="0"/>
              </a:rPr>
              <a:t>Example</a:t>
            </a:r>
            <a:r>
              <a:rPr lang="en-GB" dirty="0">
                <a:latin typeface="XCCW Joined 8a" panose="03050602040000000000" pitchFamily="66" charset="0"/>
              </a:rPr>
              <a:t>:</a:t>
            </a:r>
          </a:p>
          <a:p>
            <a:pPr algn="l"/>
            <a:r>
              <a:rPr lang="en-GB" dirty="0">
                <a:latin typeface="XCCW Joined 8a" panose="03050602040000000000" pitchFamily="66" charset="0"/>
              </a:rPr>
              <a:t>24 X 5  can be changed to make it easier. </a:t>
            </a:r>
          </a:p>
          <a:p>
            <a:pPr algn="l"/>
            <a:r>
              <a:rPr lang="en-GB" dirty="0">
                <a:latin typeface="XCCW Joined 8a" panose="03050602040000000000" pitchFamily="66" charset="0"/>
              </a:rPr>
              <a:t>First, I will place an = after the number sentence. </a:t>
            </a:r>
          </a:p>
          <a:p>
            <a:pPr algn="l"/>
            <a:r>
              <a:rPr lang="en-GB" b="1" dirty="0">
                <a:solidFill>
                  <a:srgbClr val="92D050"/>
                </a:solidFill>
                <a:latin typeface="XCCW Joined 8a" panose="03050602040000000000" pitchFamily="66" charset="0"/>
              </a:rPr>
              <a:t>24 X 5 </a:t>
            </a:r>
            <a:r>
              <a:rPr lang="en-GB" dirty="0">
                <a:latin typeface="XCCW Joined 8a" panose="03050602040000000000" pitchFamily="66" charset="0"/>
              </a:rPr>
              <a:t>=</a:t>
            </a:r>
          </a:p>
          <a:p>
            <a:pPr algn="l"/>
            <a:r>
              <a:rPr lang="en-GB" dirty="0">
                <a:latin typeface="XCCW Joined 8a" panose="03050602040000000000" pitchFamily="66" charset="0"/>
              </a:rPr>
              <a:t>Now I will </a:t>
            </a:r>
            <a:r>
              <a:rPr lang="en-GB" dirty="0">
                <a:solidFill>
                  <a:srgbClr val="FF0000"/>
                </a:solidFill>
                <a:latin typeface="XCCW Joined 8a" panose="03050602040000000000" pitchFamily="66" charset="0"/>
              </a:rPr>
              <a:t>partition</a:t>
            </a:r>
            <a:r>
              <a:rPr lang="en-GB" dirty="0">
                <a:latin typeface="XCCW Joined 8a" panose="03050602040000000000" pitchFamily="66" charset="0"/>
              </a:rPr>
              <a:t> the large number, multiplying each part by 5 separately, then adding the answers. </a:t>
            </a:r>
          </a:p>
          <a:p>
            <a:pPr algn="l"/>
            <a:endParaRPr lang="en-GB" dirty="0">
              <a:latin typeface="XCCW Joined 8a" panose="03050602040000000000" pitchFamily="66" charset="0"/>
            </a:endParaRPr>
          </a:p>
          <a:p>
            <a:pPr algn="l"/>
            <a:r>
              <a:rPr lang="en-GB" dirty="0" smtClean="0">
                <a:latin typeface="XCCW Joined 8a" panose="03050602040000000000" pitchFamily="66" charset="0"/>
              </a:rPr>
              <a:t>24 X 5 = (20 X 5) + (4 X 5) = 100 + 20 = 120</a:t>
            </a:r>
            <a:endParaRPr lang="en-GB" dirty="0">
              <a:latin typeface="XCCW Joined 8a" panose="03050602040000000000" pitchFamily="66" charset="0"/>
            </a:endParaRPr>
          </a:p>
        </p:txBody>
      </p:sp>
      <p:pic>
        <p:nvPicPr>
          <p:cNvPr id="4" name="Slide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212286" y="179048"/>
            <a:ext cx="609600" cy="609600"/>
          </a:xfrm>
          <a:prstGeom prst="rect">
            <a:avLst/>
          </a:prstGeom>
        </p:spPr>
      </p:pic>
      <p:pic>
        <p:nvPicPr>
          <p:cNvPr id="5" name="Slide 1 Don't Panic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193383" y="17904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149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594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6522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1" y="130629"/>
            <a:ext cx="6757851" cy="1316038"/>
          </a:xfrm>
        </p:spPr>
        <p:txBody>
          <a:bodyPr>
            <a:normAutofit fontScale="90000"/>
          </a:bodyPr>
          <a:lstStyle/>
          <a:p>
            <a:pPr algn="l"/>
            <a:r>
              <a:rPr lang="en-GB" sz="3000" u="sng" dirty="0" smtClean="0">
                <a:latin typeface="XCCW Joined 8a" panose="03050602040000000000" pitchFamily="66" charset="0"/>
              </a:rPr>
              <a:t>06. </a:t>
            </a:r>
            <a:r>
              <a:rPr lang="en-GB" sz="3000" u="sng" dirty="0">
                <a:latin typeface="XCCW Joined 8a" panose="03050602040000000000" pitchFamily="66" charset="0"/>
              </a:rPr>
              <a:t>0 5. 2  0 </a:t>
            </a:r>
            <a:r>
              <a:rPr lang="en-GB" sz="3000" u="sng" dirty="0" smtClean="0">
                <a:latin typeface="XCCW Joined 8a" panose="03050602040000000000" pitchFamily="66" charset="0"/>
              </a:rPr>
              <a:t> 20</a:t>
            </a:r>
            <a:r>
              <a:rPr lang="en-GB" sz="3000" u="sng" dirty="0">
                <a:latin typeface="XCCW Joined 8a" panose="03050602040000000000" pitchFamily="66" charset="0"/>
              </a:rPr>
              <a:t/>
            </a:r>
            <a:br>
              <a:rPr lang="en-GB" sz="3000" u="sng" dirty="0">
                <a:latin typeface="XCCW Joined 8a" panose="03050602040000000000" pitchFamily="66" charset="0"/>
              </a:rPr>
            </a:br>
            <a:r>
              <a:rPr lang="en-GB" sz="3000" u="sng" dirty="0">
                <a:latin typeface="XCCW Joined 8a" panose="03050602040000000000" pitchFamily="66" charset="0"/>
              </a:rPr>
              <a:t>IALT use distributive law. </a:t>
            </a:r>
            <a:br>
              <a:rPr lang="en-GB" sz="3000" u="sng" dirty="0">
                <a:latin typeface="XCCW Joined 8a" panose="03050602040000000000" pitchFamily="66" charset="0"/>
              </a:rPr>
            </a:br>
            <a:endParaRPr lang="en-GB" sz="3000" dirty="0">
              <a:latin typeface="XCCW Joined 8a" panose="03050602040000000000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83326" y="1332411"/>
            <a:ext cx="10184674" cy="5290458"/>
          </a:xfrm>
        </p:spPr>
        <p:txBody>
          <a:bodyPr>
            <a:noAutofit/>
          </a:bodyPr>
          <a:lstStyle/>
          <a:p>
            <a:pPr algn="l"/>
            <a:r>
              <a:rPr lang="en-GB" sz="2000" dirty="0">
                <a:latin typeface="XCCW Joined 8a" panose="03050602040000000000" pitchFamily="66" charset="0"/>
              </a:rPr>
              <a:t>Let's try the distributive law again! 18 X 6</a:t>
            </a:r>
          </a:p>
          <a:p>
            <a:r>
              <a:rPr lang="en-GB" sz="2000" dirty="0">
                <a:latin typeface="XCCW Joined 8a" panose="03050602040000000000" pitchFamily="66" charset="0"/>
              </a:rPr>
              <a:t>Let's start by </a:t>
            </a:r>
            <a:r>
              <a:rPr lang="en-GB" sz="2000" b="1" u="sng" dirty="0">
                <a:latin typeface="XCCW Joined 8a" panose="03050602040000000000" pitchFamily="66" charset="0"/>
              </a:rPr>
              <a:t>partitioning</a:t>
            </a:r>
            <a:r>
              <a:rPr lang="en-GB" sz="2000" u="sng" dirty="0">
                <a:latin typeface="XCCW Joined 8a" panose="03050602040000000000" pitchFamily="66" charset="0"/>
              </a:rPr>
              <a:t> 18 into two numbers.</a:t>
            </a:r>
          </a:p>
          <a:p>
            <a:endParaRPr lang="en-GB" sz="2000" u="sng" dirty="0">
              <a:latin typeface="XCCW Joined 8a" panose="03050602040000000000" pitchFamily="66" charset="0"/>
            </a:endParaRPr>
          </a:p>
          <a:p>
            <a:r>
              <a:rPr lang="en-GB" sz="2000" u="sng" dirty="0" smtClean="0">
                <a:latin typeface="XCCW Joined 8a" panose="03050602040000000000" pitchFamily="66" charset="0"/>
              </a:rPr>
              <a:t>18 = </a:t>
            </a:r>
            <a:r>
              <a:rPr lang="en-GB" sz="2000" u="sng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10 + 8</a:t>
            </a:r>
          </a:p>
          <a:p>
            <a:r>
              <a:rPr lang="en-GB" sz="2000" u="sng" dirty="0" smtClean="0">
                <a:latin typeface="XCCW Joined 8a" panose="03050602040000000000" pitchFamily="66" charset="0"/>
              </a:rPr>
              <a:t>SO:</a:t>
            </a:r>
            <a:endParaRPr lang="en-GB" sz="2000" u="sng" dirty="0">
              <a:latin typeface="XCCW Joined 8a" panose="03050602040000000000" pitchFamily="66" charset="0"/>
            </a:endParaRPr>
          </a:p>
          <a:p>
            <a:endParaRPr lang="en-GB" sz="2000" u="sng" dirty="0">
              <a:latin typeface="XCCW Joined 8a" panose="03050602040000000000" pitchFamily="66" charset="0"/>
            </a:endParaRPr>
          </a:p>
          <a:p>
            <a:r>
              <a:rPr lang="en-GB" sz="2000" dirty="0">
                <a:latin typeface="XCCW Joined 8a" panose="03050602040000000000" pitchFamily="66" charset="0"/>
              </a:rPr>
              <a:t>18 X 6 = ______ X 6 + _______ X 6</a:t>
            </a:r>
          </a:p>
          <a:p>
            <a:r>
              <a:rPr lang="en-GB" sz="2000" dirty="0" smtClean="0">
                <a:latin typeface="XCCW Joined 8a" panose="03050602040000000000" pitchFamily="66" charset="0"/>
              </a:rPr>
              <a:t>18 X 6 = _</a:t>
            </a:r>
            <a:r>
              <a:rPr lang="en-GB" sz="2000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10</a:t>
            </a:r>
            <a:r>
              <a:rPr lang="en-GB" sz="2000" dirty="0" smtClean="0">
                <a:latin typeface="XCCW Joined 8a" panose="03050602040000000000" pitchFamily="66" charset="0"/>
              </a:rPr>
              <a:t>_ X 6 + __</a:t>
            </a:r>
            <a:r>
              <a:rPr lang="en-GB" sz="2000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8</a:t>
            </a:r>
            <a:r>
              <a:rPr lang="en-GB" sz="2000" dirty="0" smtClean="0">
                <a:latin typeface="XCCW Joined 8a" panose="03050602040000000000" pitchFamily="66" charset="0"/>
              </a:rPr>
              <a:t>__ X 6</a:t>
            </a:r>
          </a:p>
          <a:p>
            <a:endParaRPr lang="en-GB" sz="2000" u="sng" dirty="0">
              <a:latin typeface="XCCW Joined 8a" panose="03050602040000000000" pitchFamily="66" charset="0"/>
            </a:endParaRPr>
          </a:p>
          <a:p>
            <a:r>
              <a:rPr lang="en-GB" sz="2000" u="sng" dirty="0">
                <a:latin typeface="XCCW Joined 8a" panose="03050602040000000000" pitchFamily="66" charset="0"/>
              </a:rPr>
              <a:t>We have distributed the number across. </a:t>
            </a:r>
            <a:endParaRPr lang="en-GB" sz="2000" u="sng" dirty="0" smtClean="0">
              <a:latin typeface="XCCW Joined 8a" panose="03050602040000000000" pitchFamily="66" charset="0"/>
            </a:endParaRPr>
          </a:p>
          <a:p>
            <a:r>
              <a:rPr lang="en-GB" sz="2000" dirty="0" smtClean="0">
                <a:latin typeface="XCCW Joined 8a" panose="03050602040000000000" pitchFamily="66" charset="0"/>
              </a:rPr>
              <a:t>Now we can solve: </a:t>
            </a:r>
            <a:r>
              <a:rPr lang="en-GB" sz="2000" dirty="0" smtClean="0">
                <a:solidFill>
                  <a:srgbClr val="92D050"/>
                </a:solidFill>
                <a:latin typeface="XCCW Joined 8a" panose="03050602040000000000" pitchFamily="66" charset="0"/>
              </a:rPr>
              <a:t>(10 X 6) + (8 X 6) = 60 + 48 = 108</a:t>
            </a:r>
            <a:endParaRPr lang="en-GB" sz="2000" dirty="0" smtClean="0">
              <a:latin typeface="XCCW Joined 8a" panose="03050602040000000000" pitchFamily="66" charset="0"/>
            </a:endParaRPr>
          </a:p>
          <a:p>
            <a:endParaRPr lang="en-GB" sz="2000" u="sng" dirty="0">
              <a:latin typeface="XCCW Joined 8a" panose="03050602040000000000" pitchFamily="66" charset="0"/>
            </a:endParaRPr>
          </a:p>
          <a:p>
            <a:pPr algn="l"/>
            <a:endParaRPr lang="en-GB" sz="2000" dirty="0">
              <a:latin typeface="XCCW Joined 8a" panose="03050602040000000000" pitchFamily="66" charset="0"/>
            </a:endParaRPr>
          </a:p>
        </p:txBody>
      </p:sp>
      <p:pic>
        <p:nvPicPr>
          <p:cNvPr id="4" name="Slid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29851" y="17904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3077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761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1" y="130629"/>
            <a:ext cx="6757851" cy="1316038"/>
          </a:xfrm>
        </p:spPr>
        <p:txBody>
          <a:bodyPr>
            <a:normAutofit fontScale="90000"/>
          </a:bodyPr>
          <a:lstStyle/>
          <a:p>
            <a:pPr algn="l"/>
            <a:r>
              <a:rPr lang="en-GB" sz="3000" u="sng" dirty="0" smtClean="0">
                <a:latin typeface="XCCW Joined 8a" panose="03050602040000000000" pitchFamily="66" charset="0"/>
              </a:rPr>
              <a:t>06. </a:t>
            </a:r>
            <a:r>
              <a:rPr lang="en-GB" sz="3000" u="sng" dirty="0">
                <a:latin typeface="XCCW Joined 8a" panose="03050602040000000000" pitchFamily="66" charset="0"/>
              </a:rPr>
              <a:t>0 5. 2  0 </a:t>
            </a:r>
            <a:r>
              <a:rPr lang="en-GB" sz="3000" u="sng" dirty="0" smtClean="0">
                <a:latin typeface="XCCW Joined 8a" panose="03050602040000000000" pitchFamily="66" charset="0"/>
              </a:rPr>
              <a:t> 20</a:t>
            </a:r>
            <a:r>
              <a:rPr lang="en-GB" sz="3000" u="sng" dirty="0">
                <a:latin typeface="XCCW Joined 8a" panose="03050602040000000000" pitchFamily="66" charset="0"/>
              </a:rPr>
              <a:t/>
            </a:r>
            <a:br>
              <a:rPr lang="en-GB" sz="3000" u="sng" dirty="0">
                <a:latin typeface="XCCW Joined 8a" panose="03050602040000000000" pitchFamily="66" charset="0"/>
              </a:rPr>
            </a:br>
            <a:r>
              <a:rPr lang="en-GB" sz="3000" u="sng" dirty="0">
                <a:latin typeface="XCCW Joined 8a" panose="03050602040000000000" pitchFamily="66" charset="0"/>
              </a:rPr>
              <a:t>IALT use distributive law. </a:t>
            </a:r>
            <a:br>
              <a:rPr lang="en-GB" sz="3000" u="sng" dirty="0">
                <a:latin typeface="XCCW Joined 8a" panose="03050602040000000000" pitchFamily="66" charset="0"/>
              </a:rPr>
            </a:br>
            <a:endParaRPr lang="en-GB" sz="3000" dirty="0">
              <a:latin typeface="XCCW Joined 8a" panose="03050602040000000000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83326" y="1332411"/>
            <a:ext cx="10184674" cy="5264332"/>
          </a:xfrm>
        </p:spPr>
        <p:txBody>
          <a:bodyPr>
            <a:noAutofit/>
          </a:bodyPr>
          <a:lstStyle/>
          <a:p>
            <a:pPr algn="l"/>
            <a:r>
              <a:rPr lang="en-GB" sz="2000" dirty="0">
                <a:latin typeface="XCCW Joined 8a" panose="03050602040000000000" pitchFamily="66" charset="0"/>
              </a:rPr>
              <a:t>Let's try the distributive law again. 25 X 6</a:t>
            </a:r>
          </a:p>
          <a:p>
            <a:r>
              <a:rPr lang="en-GB" sz="2000" dirty="0">
                <a:latin typeface="XCCW Joined 8a" panose="03050602040000000000" pitchFamily="66" charset="0"/>
              </a:rPr>
              <a:t>Let's start by </a:t>
            </a:r>
            <a:r>
              <a:rPr lang="en-GB" sz="2000" b="1" u="sng" dirty="0">
                <a:latin typeface="XCCW Joined 8a" panose="03050602040000000000" pitchFamily="66" charset="0"/>
              </a:rPr>
              <a:t>partitioning</a:t>
            </a:r>
            <a:r>
              <a:rPr lang="en-GB" sz="2000" u="sng" dirty="0">
                <a:latin typeface="XCCW Joined 8a" panose="03050602040000000000" pitchFamily="66" charset="0"/>
              </a:rPr>
              <a:t> 25 into two numbers.</a:t>
            </a:r>
          </a:p>
          <a:p>
            <a:endParaRPr lang="en-GB" sz="2000" u="sng" dirty="0">
              <a:latin typeface="XCCW Joined 8a" panose="03050602040000000000" pitchFamily="66" charset="0"/>
            </a:endParaRPr>
          </a:p>
          <a:p>
            <a:endParaRPr lang="en-GB" sz="2000" u="sng" dirty="0">
              <a:latin typeface="XCCW Joined 8a" panose="03050602040000000000" pitchFamily="66" charset="0"/>
            </a:endParaRPr>
          </a:p>
          <a:p>
            <a:r>
              <a:rPr lang="en-GB" sz="2000" u="sng" dirty="0" smtClean="0">
                <a:latin typeface="XCCW Joined 8a" panose="03050602040000000000" pitchFamily="66" charset="0"/>
              </a:rPr>
              <a:t>25</a:t>
            </a:r>
            <a:r>
              <a:rPr lang="en-GB" sz="2000" u="sng" dirty="0" smtClean="0">
                <a:latin typeface="XCCW Joined 8a" panose="03050602040000000000" pitchFamily="66" charset="0"/>
              </a:rPr>
              <a:t> = </a:t>
            </a:r>
            <a:r>
              <a:rPr lang="en-GB" sz="2000" u="sng" dirty="0">
                <a:solidFill>
                  <a:srgbClr val="FF0000"/>
                </a:solidFill>
                <a:latin typeface="XCCW Joined 8a" panose="03050602040000000000" pitchFamily="66" charset="0"/>
              </a:rPr>
              <a:t>2</a:t>
            </a:r>
            <a:r>
              <a:rPr lang="en-GB" sz="2000" u="sng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0 + 5</a:t>
            </a:r>
          </a:p>
          <a:p>
            <a:r>
              <a:rPr lang="en-GB" sz="2000" u="sng" dirty="0" smtClean="0">
                <a:latin typeface="XCCW Joined 8a" panose="03050602040000000000" pitchFamily="66" charset="0"/>
              </a:rPr>
              <a:t>SO:</a:t>
            </a:r>
          </a:p>
          <a:p>
            <a:endParaRPr lang="en-GB" sz="2000" u="sng" dirty="0" smtClean="0">
              <a:latin typeface="XCCW Joined 8a" panose="03050602040000000000" pitchFamily="66" charset="0"/>
            </a:endParaRPr>
          </a:p>
          <a:p>
            <a:r>
              <a:rPr lang="en-GB" sz="2000" dirty="0" smtClean="0">
                <a:latin typeface="XCCW Joined 8a" panose="03050602040000000000" pitchFamily="66" charset="0"/>
              </a:rPr>
              <a:t>25</a:t>
            </a:r>
            <a:r>
              <a:rPr lang="en-GB" sz="2000" dirty="0" smtClean="0">
                <a:latin typeface="XCCW Joined 8a" panose="03050602040000000000" pitchFamily="66" charset="0"/>
              </a:rPr>
              <a:t> X 6 = ______ X 6 + _______ X 6</a:t>
            </a:r>
          </a:p>
          <a:p>
            <a:r>
              <a:rPr lang="en-GB" sz="2000" dirty="0" smtClean="0">
                <a:latin typeface="XCCW Joined 8a" panose="03050602040000000000" pitchFamily="66" charset="0"/>
              </a:rPr>
              <a:t>25</a:t>
            </a:r>
            <a:r>
              <a:rPr lang="en-GB" sz="2000" dirty="0" smtClean="0">
                <a:latin typeface="XCCW Joined 8a" panose="03050602040000000000" pitchFamily="66" charset="0"/>
              </a:rPr>
              <a:t> X 6 = _</a:t>
            </a:r>
            <a:r>
              <a:rPr lang="en-GB" sz="2000" dirty="0">
                <a:solidFill>
                  <a:srgbClr val="FF0000"/>
                </a:solidFill>
                <a:latin typeface="XCCW Joined 8a" panose="03050602040000000000" pitchFamily="66" charset="0"/>
              </a:rPr>
              <a:t>2</a:t>
            </a:r>
            <a:r>
              <a:rPr lang="en-GB" sz="2000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0</a:t>
            </a:r>
            <a:r>
              <a:rPr lang="en-GB" sz="2000" dirty="0" smtClean="0">
                <a:latin typeface="XCCW Joined 8a" panose="03050602040000000000" pitchFamily="66" charset="0"/>
              </a:rPr>
              <a:t>_ X 6 + __</a:t>
            </a:r>
            <a:r>
              <a:rPr lang="en-GB" sz="2000" dirty="0">
                <a:solidFill>
                  <a:srgbClr val="FF0000"/>
                </a:solidFill>
                <a:latin typeface="XCCW Joined 8a" panose="03050602040000000000" pitchFamily="66" charset="0"/>
              </a:rPr>
              <a:t>5</a:t>
            </a:r>
            <a:r>
              <a:rPr lang="en-GB" sz="2000" dirty="0" smtClean="0">
                <a:latin typeface="XCCW Joined 8a" panose="03050602040000000000" pitchFamily="66" charset="0"/>
              </a:rPr>
              <a:t>__ X 6</a:t>
            </a:r>
          </a:p>
          <a:p>
            <a:endParaRPr lang="en-GB" sz="2000" u="sng" dirty="0" smtClean="0">
              <a:latin typeface="XCCW Joined 8a" panose="03050602040000000000" pitchFamily="66" charset="0"/>
            </a:endParaRPr>
          </a:p>
          <a:p>
            <a:r>
              <a:rPr lang="en-GB" sz="2000" u="sng" dirty="0" smtClean="0">
                <a:latin typeface="XCCW Joined 8a" panose="03050602040000000000" pitchFamily="66" charset="0"/>
              </a:rPr>
              <a:t>We have distributed the number across. </a:t>
            </a:r>
          </a:p>
          <a:p>
            <a:r>
              <a:rPr lang="en-GB" sz="2000" dirty="0" smtClean="0">
                <a:latin typeface="XCCW Joined 8a" panose="03050602040000000000" pitchFamily="66" charset="0"/>
              </a:rPr>
              <a:t>Now we can solve: </a:t>
            </a:r>
            <a:r>
              <a:rPr lang="en-GB" sz="2000" dirty="0" smtClean="0">
                <a:solidFill>
                  <a:srgbClr val="92D050"/>
                </a:solidFill>
                <a:latin typeface="XCCW Joined 8a" panose="03050602040000000000" pitchFamily="66" charset="0"/>
              </a:rPr>
              <a:t>(20 X 6) + (5 X 6) = 120 + 30 = 150</a:t>
            </a:r>
            <a:endParaRPr lang="en-GB" sz="2000" dirty="0" smtClean="0">
              <a:latin typeface="XCCW Joined 8a" panose="03050602040000000000" pitchFamily="66" charset="0"/>
            </a:endParaRPr>
          </a:p>
          <a:p>
            <a:endParaRPr lang="en-GB" sz="2000" u="sng" dirty="0">
              <a:latin typeface="XCCW Joined 8a" panose="03050602040000000000" pitchFamily="66" charset="0"/>
            </a:endParaRPr>
          </a:p>
        </p:txBody>
      </p:sp>
      <p:pic>
        <p:nvPicPr>
          <p:cNvPr id="4" name="Slide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16788" y="13062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32640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819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1" y="130629"/>
            <a:ext cx="6757851" cy="1316038"/>
          </a:xfrm>
        </p:spPr>
        <p:txBody>
          <a:bodyPr>
            <a:normAutofit fontScale="90000"/>
          </a:bodyPr>
          <a:lstStyle/>
          <a:p>
            <a:pPr algn="l"/>
            <a:r>
              <a:rPr lang="en-GB" sz="3000" u="sng" dirty="0" smtClean="0">
                <a:latin typeface="XCCW Joined 8a" panose="03050602040000000000" pitchFamily="66" charset="0"/>
              </a:rPr>
              <a:t>06. </a:t>
            </a:r>
            <a:r>
              <a:rPr lang="en-GB" sz="3000" u="sng" dirty="0">
                <a:latin typeface="XCCW Joined 8a" panose="03050602040000000000" pitchFamily="66" charset="0"/>
              </a:rPr>
              <a:t>0 5. 2  0 </a:t>
            </a:r>
            <a:r>
              <a:rPr lang="en-GB" sz="3000" u="sng" dirty="0" smtClean="0">
                <a:latin typeface="XCCW Joined 8a" panose="03050602040000000000" pitchFamily="66" charset="0"/>
              </a:rPr>
              <a:t> 20</a:t>
            </a:r>
            <a:r>
              <a:rPr lang="en-GB" sz="3000" u="sng" dirty="0">
                <a:latin typeface="XCCW Joined 8a" panose="03050602040000000000" pitchFamily="66" charset="0"/>
              </a:rPr>
              <a:t/>
            </a:r>
            <a:br>
              <a:rPr lang="en-GB" sz="3000" u="sng" dirty="0">
                <a:latin typeface="XCCW Joined 8a" panose="03050602040000000000" pitchFamily="66" charset="0"/>
              </a:rPr>
            </a:br>
            <a:r>
              <a:rPr lang="en-GB" sz="3000" u="sng" dirty="0">
                <a:latin typeface="XCCW Joined 8a" panose="03050602040000000000" pitchFamily="66" charset="0"/>
              </a:rPr>
              <a:t>IALT use distributive law. </a:t>
            </a:r>
            <a:br>
              <a:rPr lang="en-GB" sz="3000" u="sng" dirty="0">
                <a:latin typeface="XCCW Joined 8a" panose="03050602040000000000" pitchFamily="66" charset="0"/>
              </a:rPr>
            </a:br>
            <a:endParaRPr lang="en-GB" sz="3000" dirty="0">
              <a:latin typeface="XCCW Joined 8a" panose="03050602040000000000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83326" y="1332411"/>
            <a:ext cx="10184674" cy="5172892"/>
          </a:xfrm>
        </p:spPr>
        <p:txBody>
          <a:bodyPr>
            <a:noAutofit/>
          </a:bodyPr>
          <a:lstStyle/>
          <a:p>
            <a:pPr algn="l"/>
            <a:r>
              <a:rPr lang="en-GB" sz="2000" dirty="0">
                <a:latin typeface="XCCW Joined 8a" panose="03050602040000000000" pitchFamily="66" charset="0"/>
              </a:rPr>
              <a:t>Let's try the distributive law again. </a:t>
            </a:r>
            <a:r>
              <a:rPr lang="en-GB" sz="2000" dirty="0" smtClean="0">
                <a:latin typeface="XCCW Joined 8a" panose="03050602040000000000" pitchFamily="66" charset="0"/>
              </a:rPr>
              <a:t>52 </a:t>
            </a:r>
            <a:r>
              <a:rPr lang="en-GB" sz="2000" dirty="0">
                <a:latin typeface="XCCW Joined 8a" panose="03050602040000000000" pitchFamily="66" charset="0"/>
              </a:rPr>
              <a:t>X </a:t>
            </a:r>
            <a:r>
              <a:rPr lang="en-GB" sz="2000" dirty="0" smtClean="0">
                <a:latin typeface="XCCW Joined 8a" panose="03050602040000000000" pitchFamily="66" charset="0"/>
              </a:rPr>
              <a:t>3</a:t>
            </a:r>
            <a:endParaRPr lang="en-GB" sz="2000" dirty="0">
              <a:latin typeface="XCCW Joined 8a" panose="03050602040000000000" pitchFamily="66" charset="0"/>
            </a:endParaRPr>
          </a:p>
          <a:p>
            <a:r>
              <a:rPr lang="en-GB" sz="2000" dirty="0">
                <a:latin typeface="XCCW Joined 8a" panose="03050602040000000000" pitchFamily="66" charset="0"/>
              </a:rPr>
              <a:t>Let's start by </a:t>
            </a:r>
            <a:r>
              <a:rPr lang="en-GB" sz="2000" b="1" u="sng" dirty="0">
                <a:latin typeface="XCCW Joined 8a" panose="03050602040000000000" pitchFamily="66" charset="0"/>
              </a:rPr>
              <a:t>partitioning</a:t>
            </a:r>
            <a:r>
              <a:rPr lang="en-GB" sz="2000" u="sng" dirty="0">
                <a:latin typeface="XCCW Joined 8a" panose="03050602040000000000" pitchFamily="66" charset="0"/>
              </a:rPr>
              <a:t> </a:t>
            </a:r>
            <a:r>
              <a:rPr lang="en-GB" sz="2000" u="sng" dirty="0" smtClean="0">
                <a:latin typeface="XCCW Joined 8a" panose="03050602040000000000" pitchFamily="66" charset="0"/>
              </a:rPr>
              <a:t>52 </a:t>
            </a:r>
            <a:r>
              <a:rPr lang="en-GB" sz="2000" u="sng" dirty="0">
                <a:latin typeface="XCCW Joined 8a" panose="03050602040000000000" pitchFamily="66" charset="0"/>
              </a:rPr>
              <a:t>into two numbers.</a:t>
            </a:r>
          </a:p>
          <a:p>
            <a:endParaRPr lang="en-GB" sz="2000" u="sng" dirty="0">
              <a:latin typeface="XCCW Joined 8a" panose="03050602040000000000" pitchFamily="66" charset="0"/>
            </a:endParaRPr>
          </a:p>
          <a:p>
            <a:endParaRPr lang="en-GB" sz="2000" u="sng" dirty="0">
              <a:latin typeface="XCCW Joined 8a" panose="03050602040000000000" pitchFamily="66" charset="0"/>
            </a:endParaRPr>
          </a:p>
          <a:p>
            <a:r>
              <a:rPr lang="en-GB" sz="2000" u="sng" dirty="0" smtClean="0">
                <a:latin typeface="XCCW Joined 8a" panose="03050602040000000000" pitchFamily="66" charset="0"/>
              </a:rPr>
              <a:t>52</a:t>
            </a:r>
            <a:r>
              <a:rPr lang="en-GB" sz="2000" u="sng" dirty="0" smtClean="0">
                <a:latin typeface="XCCW Joined 8a" panose="03050602040000000000" pitchFamily="66" charset="0"/>
              </a:rPr>
              <a:t> = </a:t>
            </a:r>
            <a:r>
              <a:rPr lang="en-GB" sz="2000" u="sng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5</a:t>
            </a:r>
            <a:r>
              <a:rPr lang="en-GB" sz="2000" u="sng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0 + 2</a:t>
            </a:r>
          </a:p>
          <a:p>
            <a:r>
              <a:rPr lang="en-GB" sz="2000" u="sng" dirty="0" smtClean="0">
                <a:latin typeface="XCCW Joined 8a" panose="03050602040000000000" pitchFamily="66" charset="0"/>
              </a:rPr>
              <a:t>SO:</a:t>
            </a:r>
          </a:p>
          <a:p>
            <a:endParaRPr lang="en-GB" sz="2000" u="sng" dirty="0" smtClean="0">
              <a:latin typeface="XCCW Joined 8a" panose="03050602040000000000" pitchFamily="66" charset="0"/>
            </a:endParaRPr>
          </a:p>
          <a:p>
            <a:r>
              <a:rPr lang="en-GB" sz="2000" dirty="0" smtClean="0">
                <a:latin typeface="XCCW Joined 8a" panose="03050602040000000000" pitchFamily="66" charset="0"/>
              </a:rPr>
              <a:t>52 X 3 = ______ X 3 + _______ X 3</a:t>
            </a:r>
          </a:p>
          <a:p>
            <a:r>
              <a:rPr lang="en-GB" sz="2000" dirty="0" smtClean="0">
                <a:latin typeface="XCCW Joined 8a" panose="03050602040000000000" pitchFamily="66" charset="0"/>
              </a:rPr>
              <a:t>52</a:t>
            </a:r>
            <a:r>
              <a:rPr lang="en-GB" sz="2000" dirty="0" smtClean="0">
                <a:latin typeface="XCCW Joined 8a" panose="03050602040000000000" pitchFamily="66" charset="0"/>
              </a:rPr>
              <a:t> X 3 = _</a:t>
            </a:r>
            <a:r>
              <a:rPr lang="en-GB" sz="2000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5</a:t>
            </a:r>
            <a:r>
              <a:rPr lang="en-GB" sz="2000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0</a:t>
            </a:r>
            <a:r>
              <a:rPr lang="en-GB" sz="2000" dirty="0" smtClean="0">
                <a:latin typeface="XCCW Joined 8a" panose="03050602040000000000" pitchFamily="66" charset="0"/>
              </a:rPr>
              <a:t>_ X 3 + __</a:t>
            </a:r>
            <a:r>
              <a:rPr lang="en-GB" sz="2000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2</a:t>
            </a:r>
            <a:r>
              <a:rPr lang="en-GB" sz="2000" dirty="0" smtClean="0">
                <a:latin typeface="XCCW Joined 8a" panose="03050602040000000000" pitchFamily="66" charset="0"/>
              </a:rPr>
              <a:t>__ X 3</a:t>
            </a:r>
          </a:p>
          <a:p>
            <a:endParaRPr lang="en-GB" sz="2000" u="sng" dirty="0" smtClean="0">
              <a:latin typeface="XCCW Joined 8a" panose="03050602040000000000" pitchFamily="66" charset="0"/>
            </a:endParaRPr>
          </a:p>
          <a:p>
            <a:r>
              <a:rPr lang="en-GB" sz="2000" u="sng" dirty="0" smtClean="0">
                <a:latin typeface="XCCW Joined 8a" panose="03050602040000000000" pitchFamily="66" charset="0"/>
              </a:rPr>
              <a:t>We have distributed the number across. </a:t>
            </a:r>
          </a:p>
          <a:p>
            <a:r>
              <a:rPr lang="en-GB" sz="2000" dirty="0" smtClean="0">
                <a:latin typeface="XCCW Joined 8a" panose="03050602040000000000" pitchFamily="66" charset="0"/>
              </a:rPr>
              <a:t>Now we can solve: </a:t>
            </a:r>
            <a:r>
              <a:rPr lang="en-GB" sz="2000" dirty="0" smtClean="0">
                <a:solidFill>
                  <a:srgbClr val="92D050"/>
                </a:solidFill>
                <a:latin typeface="XCCW Joined 8a" panose="03050602040000000000" pitchFamily="66" charset="0"/>
              </a:rPr>
              <a:t>(50 X 3) + (2 X 3) = 150 + 6 = 156</a:t>
            </a:r>
            <a:endParaRPr lang="en-GB" sz="2000" dirty="0" smtClean="0">
              <a:latin typeface="XCCW Joined 8a" panose="03050602040000000000" pitchFamily="66" charset="0"/>
            </a:endParaRPr>
          </a:p>
          <a:p>
            <a:endParaRPr lang="en-GB" sz="2000" u="sng" dirty="0">
              <a:latin typeface="XCCW Joined 8a" panose="03050602040000000000" pitchFamily="66" charset="0"/>
            </a:endParaRPr>
          </a:p>
          <a:p>
            <a:endParaRPr lang="en-GB" sz="2000" u="sng" dirty="0">
              <a:latin typeface="XCCW Joined 8a" panose="03050602040000000000" pitchFamily="66" charset="0"/>
            </a:endParaRPr>
          </a:p>
          <a:p>
            <a:endParaRPr lang="en-GB" sz="2000" dirty="0">
              <a:latin typeface="XCCW Joined 8a" panose="03050602040000000000" pitchFamily="66" charset="0"/>
            </a:endParaRPr>
          </a:p>
        </p:txBody>
      </p:sp>
      <p:pic>
        <p:nvPicPr>
          <p:cNvPr id="4" name="Slide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55977" y="13062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0969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267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1" y="130629"/>
            <a:ext cx="6757851" cy="1316038"/>
          </a:xfrm>
        </p:spPr>
        <p:txBody>
          <a:bodyPr>
            <a:normAutofit fontScale="90000"/>
          </a:bodyPr>
          <a:lstStyle/>
          <a:p>
            <a:pPr algn="l"/>
            <a:r>
              <a:rPr lang="en-GB" sz="3000" u="sng" dirty="0" smtClean="0">
                <a:latin typeface="XCCW Joined 8a" panose="03050602040000000000" pitchFamily="66" charset="0"/>
              </a:rPr>
              <a:t>06. </a:t>
            </a:r>
            <a:r>
              <a:rPr lang="en-GB" sz="3000" u="sng" dirty="0">
                <a:latin typeface="XCCW Joined 8a" panose="03050602040000000000" pitchFamily="66" charset="0"/>
              </a:rPr>
              <a:t>0 5. 2  0 </a:t>
            </a:r>
            <a:r>
              <a:rPr lang="en-GB" sz="3000" u="sng" dirty="0" smtClean="0">
                <a:latin typeface="XCCW Joined 8a" panose="03050602040000000000" pitchFamily="66" charset="0"/>
              </a:rPr>
              <a:t> 20</a:t>
            </a:r>
            <a:r>
              <a:rPr lang="en-GB" sz="3000" u="sng" dirty="0">
                <a:latin typeface="XCCW Joined 8a" panose="03050602040000000000" pitchFamily="66" charset="0"/>
              </a:rPr>
              <a:t/>
            </a:r>
            <a:br>
              <a:rPr lang="en-GB" sz="3000" u="sng" dirty="0">
                <a:latin typeface="XCCW Joined 8a" panose="03050602040000000000" pitchFamily="66" charset="0"/>
              </a:rPr>
            </a:br>
            <a:r>
              <a:rPr lang="en-GB" sz="3000" u="sng" dirty="0">
                <a:latin typeface="XCCW Joined 8a" panose="03050602040000000000" pitchFamily="66" charset="0"/>
              </a:rPr>
              <a:t>IALT use distributive law. </a:t>
            </a:r>
            <a:br>
              <a:rPr lang="en-GB" sz="3000" u="sng" dirty="0">
                <a:latin typeface="XCCW Joined 8a" panose="03050602040000000000" pitchFamily="66" charset="0"/>
              </a:rPr>
            </a:br>
            <a:endParaRPr lang="en-GB" sz="3000" dirty="0">
              <a:latin typeface="XCCW Joined 8a" panose="03050602040000000000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83326" y="1332411"/>
            <a:ext cx="10184674" cy="3925389"/>
          </a:xfrm>
        </p:spPr>
        <p:txBody>
          <a:bodyPr>
            <a:noAutofit/>
          </a:bodyPr>
          <a:lstStyle/>
          <a:p>
            <a:pPr algn="l"/>
            <a:r>
              <a:rPr lang="en-GB" sz="2000" dirty="0" smtClean="0">
                <a:latin typeface="XCCW Joined 8a" panose="03050602040000000000" pitchFamily="66" charset="0"/>
              </a:rPr>
              <a:t>NOW: You </a:t>
            </a:r>
            <a:r>
              <a:rPr lang="en-GB" sz="2000" dirty="0">
                <a:latin typeface="XCCW Joined 8a" panose="03050602040000000000" pitchFamily="66" charset="0"/>
              </a:rPr>
              <a:t>try the distributive </a:t>
            </a:r>
            <a:r>
              <a:rPr lang="en-GB" sz="2000" dirty="0" smtClean="0">
                <a:latin typeface="XCCW Joined 8a" panose="03050602040000000000" pitchFamily="66" charset="0"/>
              </a:rPr>
              <a:t>law. 13 </a:t>
            </a:r>
            <a:r>
              <a:rPr lang="en-GB" sz="2000" dirty="0">
                <a:latin typeface="XCCW Joined 8a" panose="03050602040000000000" pitchFamily="66" charset="0"/>
              </a:rPr>
              <a:t>X 6</a:t>
            </a:r>
          </a:p>
          <a:p>
            <a:r>
              <a:rPr lang="en-GB" sz="2000" dirty="0">
                <a:latin typeface="XCCW Joined 8a" panose="03050602040000000000" pitchFamily="66" charset="0"/>
              </a:rPr>
              <a:t>Let's start by </a:t>
            </a:r>
            <a:r>
              <a:rPr lang="en-GB" sz="2000" b="1" u="sng" dirty="0">
                <a:latin typeface="XCCW Joined 8a" panose="03050602040000000000" pitchFamily="66" charset="0"/>
              </a:rPr>
              <a:t>partitioning</a:t>
            </a:r>
            <a:r>
              <a:rPr lang="en-GB" sz="2000" u="sng" dirty="0">
                <a:latin typeface="XCCW Joined 8a" panose="03050602040000000000" pitchFamily="66" charset="0"/>
              </a:rPr>
              <a:t> </a:t>
            </a:r>
            <a:r>
              <a:rPr lang="en-GB" sz="2000" u="sng" dirty="0" smtClean="0">
                <a:latin typeface="XCCW Joined 8a" panose="03050602040000000000" pitchFamily="66" charset="0"/>
              </a:rPr>
              <a:t>13 </a:t>
            </a:r>
            <a:r>
              <a:rPr lang="en-GB" sz="2000" u="sng" dirty="0">
                <a:latin typeface="XCCW Joined 8a" panose="03050602040000000000" pitchFamily="66" charset="0"/>
              </a:rPr>
              <a:t>into two numbers.</a:t>
            </a:r>
          </a:p>
          <a:p>
            <a:endParaRPr lang="en-GB" sz="2000" u="sng" dirty="0">
              <a:latin typeface="XCCW Joined 8a" panose="03050602040000000000" pitchFamily="66" charset="0"/>
            </a:endParaRPr>
          </a:p>
          <a:p>
            <a:r>
              <a:rPr lang="en-GB" sz="2000" u="sng" dirty="0" smtClean="0">
                <a:latin typeface="XCCW Joined 8a" panose="03050602040000000000" pitchFamily="66" charset="0"/>
              </a:rPr>
              <a:t>13</a:t>
            </a:r>
            <a:r>
              <a:rPr lang="en-GB" sz="2000" u="sng" dirty="0" smtClean="0">
                <a:latin typeface="XCCW Joined 8a" panose="03050602040000000000" pitchFamily="66" charset="0"/>
              </a:rPr>
              <a:t> = </a:t>
            </a:r>
            <a:r>
              <a:rPr lang="en-GB" sz="2000" u="sng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_______________</a:t>
            </a:r>
            <a:endParaRPr lang="en-GB" sz="2000" u="sng" dirty="0" smtClean="0">
              <a:solidFill>
                <a:srgbClr val="FF0000"/>
              </a:solidFill>
              <a:latin typeface="XCCW Joined 8a" panose="03050602040000000000" pitchFamily="66" charset="0"/>
            </a:endParaRPr>
          </a:p>
          <a:p>
            <a:r>
              <a:rPr lang="en-GB" sz="2000" u="sng" dirty="0" smtClean="0">
                <a:latin typeface="XCCW Joined 8a" panose="03050602040000000000" pitchFamily="66" charset="0"/>
              </a:rPr>
              <a:t>SO:</a:t>
            </a:r>
          </a:p>
          <a:p>
            <a:endParaRPr lang="en-GB" sz="2000" u="sng" dirty="0" smtClean="0">
              <a:latin typeface="XCCW Joined 8a" panose="03050602040000000000" pitchFamily="66" charset="0"/>
            </a:endParaRPr>
          </a:p>
          <a:p>
            <a:r>
              <a:rPr lang="en-GB" sz="2000" dirty="0" smtClean="0">
                <a:latin typeface="XCCW Joined 8a" panose="03050602040000000000" pitchFamily="66" charset="0"/>
              </a:rPr>
              <a:t>13</a:t>
            </a:r>
            <a:r>
              <a:rPr lang="en-GB" sz="2000" dirty="0" smtClean="0">
                <a:latin typeface="XCCW Joined 8a" panose="03050602040000000000" pitchFamily="66" charset="0"/>
              </a:rPr>
              <a:t> X 6 = ______ X 6 + _______ X 6</a:t>
            </a:r>
          </a:p>
          <a:p>
            <a:r>
              <a:rPr lang="en-GB" sz="2000" dirty="0" smtClean="0">
                <a:latin typeface="XCCW Joined 8a" panose="03050602040000000000" pitchFamily="66" charset="0"/>
              </a:rPr>
              <a:t>13</a:t>
            </a:r>
            <a:r>
              <a:rPr lang="en-GB" sz="2000" dirty="0" smtClean="0">
                <a:latin typeface="XCCW Joined 8a" panose="03050602040000000000" pitchFamily="66" charset="0"/>
              </a:rPr>
              <a:t> X 6 = _</a:t>
            </a:r>
            <a:r>
              <a:rPr lang="en-GB" sz="2000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_____</a:t>
            </a:r>
            <a:r>
              <a:rPr lang="en-GB" sz="2000" dirty="0" smtClean="0">
                <a:latin typeface="XCCW Joined 8a" panose="03050602040000000000" pitchFamily="66" charset="0"/>
              </a:rPr>
              <a:t>_ X 6 + __</a:t>
            </a:r>
            <a:r>
              <a:rPr lang="en-GB" sz="2000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_____</a:t>
            </a:r>
            <a:r>
              <a:rPr lang="en-GB" sz="2000" dirty="0" smtClean="0">
                <a:latin typeface="XCCW Joined 8a" panose="03050602040000000000" pitchFamily="66" charset="0"/>
              </a:rPr>
              <a:t>__ X 6</a:t>
            </a:r>
          </a:p>
          <a:p>
            <a:endParaRPr lang="en-GB" sz="2000" u="sng" dirty="0">
              <a:latin typeface="XCCW Joined 8a" panose="03050602040000000000" pitchFamily="66" charset="0"/>
            </a:endParaRPr>
          </a:p>
          <a:p>
            <a:r>
              <a:rPr lang="en-GB" sz="2000" u="sng" dirty="0" smtClean="0">
                <a:latin typeface="XCCW Joined 8a" panose="03050602040000000000" pitchFamily="66" charset="0"/>
              </a:rPr>
              <a:t>We have distributed the number across. </a:t>
            </a:r>
          </a:p>
          <a:p>
            <a:r>
              <a:rPr lang="en-GB" sz="2000" dirty="0" smtClean="0">
                <a:latin typeface="XCCW Joined 8a" panose="03050602040000000000" pitchFamily="66" charset="0"/>
              </a:rPr>
              <a:t>Now we can solve: </a:t>
            </a:r>
            <a:r>
              <a:rPr lang="en-GB" sz="2000" dirty="0" smtClean="0">
                <a:solidFill>
                  <a:srgbClr val="92D050"/>
                </a:solidFill>
                <a:latin typeface="XCCW Joined 8a" panose="03050602040000000000" pitchFamily="66" charset="0"/>
              </a:rPr>
              <a:t>(</a:t>
            </a:r>
            <a:r>
              <a:rPr lang="en-GB" sz="2000" dirty="0">
                <a:solidFill>
                  <a:srgbClr val="92D050"/>
                </a:solidFill>
                <a:latin typeface="XCCW Joined 8a" panose="03050602040000000000" pitchFamily="66" charset="0"/>
              </a:rPr>
              <a:t>1</a:t>
            </a:r>
            <a:r>
              <a:rPr lang="en-GB" sz="2000" dirty="0" smtClean="0">
                <a:solidFill>
                  <a:srgbClr val="92D050"/>
                </a:solidFill>
                <a:latin typeface="XCCW Joined 8a" panose="03050602040000000000" pitchFamily="66" charset="0"/>
              </a:rPr>
              <a:t>0 X 6) + (3 X 6) = 60 + 18 = 78</a:t>
            </a:r>
            <a:endParaRPr lang="en-GB" sz="2000" dirty="0" smtClean="0">
              <a:latin typeface="XCCW Joined 8a" panose="03050602040000000000" pitchFamily="66" charset="0"/>
            </a:endParaRPr>
          </a:p>
          <a:p>
            <a:endParaRPr lang="en-GB" sz="2000" dirty="0">
              <a:latin typeface="XCCW Joined 8a" panose="03050602040000000000" pitchFamily="66" charset="0"/>
            </a:endParaRPr>
          </a:p>
          <a:p>
            <a:pPr algn="l"/>
            <a:endParaRPr lang="en-GB" sz="2000" dirty="0">
              <a:latin typeface="XCCW Joined 8a" panose="03050602040000000000" pitchFamily="66" charset="0"/>
            </a:endParaRPr>
          </a:p>
        </p:txBody>
      </p:sp>
      <p:pic>
        <p:nvPicPr>
          <p:cNvPr id="4" name="Slide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07783" y="179048"/>
            <a:ext cx="609600" cy="6096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342606" y="4114802"/>
            <a:ext cx="6540137" cy="82295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4349931" y="5351418"/>
            <a:ext cx="6540137" cy="82295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2962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517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498</Words>
  <Application>Microsoft Office PowerPoint</Application>
  <PresentationFormat>Widescreen</PresentationFormat>
  <Paragraphs>61</Paragraphs>
  <Slides>5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XCCW Joined 8a</vt:lpstr>
      <vt:lpstr>Office Theme</vt:lpstr>
      <vt:lpstr>06. 0 5. 2  0  20 IALT use distributive law.  </vt:lpstr>
      <vt:lpstr>06. 0 5. 2  0  20 IALT use distributive law.  </vt:lpstr>
      <vt:lpstr>06. 0 5. 2  0  20 IALT use distributive law.  </vt:lpstr>
      <vt:lpstr>06. 0 5. 2  0  20 IALT use distributive law.  </vt:lpstr>
      <vt:lpstr>06. 0 5. 2  0  20 IALT use distributive law.  </vt:lpstr>
    </vt:vector>
  </TitlesOfParts>
  <Company>Ramsgate Arts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06. 0 5. 2  0  20 IALT use distributive law.  </dc:title>
  <dc:creator>Kiki Amin</dc:creator>
  <cp:lastModifiedBy>Kiki Amin</cp:lastModifiedBy>
  <cp:revision>10</cp:revision>
  <dcterms:created xsi:type="dcterms:W3CDTF">2020-05-01T16:47:26Z</dcterms:created>
  <dcterms:modified xsi:type="dcterms:W3CDTF">2020-05-01T17:27:08Z</dcterms:modified>
</cp:coreProperties>
</file>