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75" r:id="rId2"/>
    <p:sldId id="278" r:id="rId3"/>
    <p:sldId id="279" r:id="rId4"/>
    <p:sldId id="290" r:id="rId5"/>
    <p:sldId id="282" r:id="rId6"/>
    <p:sldId id="291" r:id="rId7"/>
    <p:sldId id="284" r:id="rId8"/>
    <p:sldId id="288" r:id="rId9"/>
    <p:sldId id="286" r:id="rId10"/>
  </p:sldIdLst>
  <p:sldSz cx="9144000" cy="6858000" type="screen4x3"/>
  <p:notesSz cx="6858000" cy="9144000"/>
  <p:embeddedFontLst>
    <p:embeddedFont>
      <p:font typeface="Twinkl" panose="020B0604020202020204" charset="0"/>
      <p:regular r:id="rId13"/>
      <p:bold r:id="rId14"/>
    </p:embeddedFont>
    <p:embeddedFont>
      <p:font typeface="Kalam" panose="020B0604020202020204" charset="0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BD31"/>
    <a:srgbClr val="0079C3"/>
    <a:srgbClr val="FFE76D"/>
    <a:srgbClr val="072F54"/>
    <a:srgbClr val="003464"/>
    <a:srgbClr val="004382"/>
    <a:srgbClr val="00529C"/>
    <a:srgbClr val="007AC3"/>
    <a:srgbClr val="4EB2E5"/>
    <a:srgbClr val="92D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sz="1000" u="sng" dirty="0"/>
              <a:t>Number of People in the Park on a Morning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Sheet1!$A$2:$A$6</c:f>
              <c:strCache>
                <c:ptCount val="5"/>
                <c:pt idx="0">
                  <c:v>8 a.m.</c:v>
                </c:pt>
                <c:pt idx="1">
                  <c:v>9 a.m.</c:v>
                </c:pt>
                <c:pt idx="2">
                  <c:v>10 a.m.</c:v>
                </c:pt>
                <c:pt idx="3">
                  <c:v>11 a.m.</c:v>
                </c:pt>
                <c:pt idx="4">
                  <c:v>12 noon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6</c:v>
                </c:pt>
                <c:pt idx="1">
                  <c:v>7</c:v>
                </c:pt>
                <c:pt idx="2">
                  <c:v>12</c:v>
                </c:pt>
                <c:pt idx="3">
                  <c:v>19</c:v>
                </c:pt>
                <c:pt idx="4">
                  <c:v>23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0978-4F33-B7E0-D5B286E2BDB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Sheet1!$A$2:$A$6</c:f>
              <c:strCache>
                <c:ptCount val="5"/>
                <c:pt idx="0">
                  <c:v>8 a.m.</c:v>
                </c:pt>
                <c:pt idx="1">
                  <c:v>9 a.m.</c:v>
                </c:pt>
                <c:pt idx="2">
                  <c:v>10 a.m.</c:v>
                </c:pt>
                <c:pt idx="3">
                  <c:v>11 a.m.</c:v>
                </c:pt>
                <c:pt idx="4">
                  <c:v>12 noon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0978-4F33-B7E0-D5B286E2BDB0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Sheet1!$A$2:$A$6</c:f>
              <c:strCache>
                <c:ptCount val="5"/>
                <c:pt idx="0">
                  <c:v>8 a.m.</c:v>
                </c:pt>
                <c:pt idx="1">
                  <c:v>9 a.m.</c:v>
                </c:pt>
                <c:pt idx="2">
                  <c:v>10 a.m.</c:v>
                </c:pt>
                <c:pt idx="3">
                  <c:v>11 a.m.</c:v>
                </c:pt>
                <c:pt idx="4">
                  <c:v>12 noon</c:v>
                </c:pt>
              </c:strCache>
            </c:strRef>
          </c:cat>
          <c:val>
            <c:numRef>
              <c:f>Sheet1!$D$2:$D$7</c:f>
              <c:numCache>
                <c:formatCode>General</c:formatCode>
                <c:ptCount val="6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0978-4F33-B7E0-D5B286E2BDB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86720864"/>
        <c:axId val="486719224"/>
      </c:lineChart>
      <c:catAx>
        <c:axId val="486720864"/>
        <c:scaling>
          <c:orientation val="minMax"/>
        </c:scaling>
        <c:delete val="0"/>
        <c:axPos val="b"/>
        <c:title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86719224"/>
        <c:crosses val="autoZero"/>
        <c:auto val="1"/>
        <c:lblAlgn val="ctr"/>
        <c:lblOffset val="100"/>
        <c:noMultiLvlLbl val="0"/>
      </c:catAx>
      <c:valAx>
        <c:axId val="4867192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0"/>
                  <a:lumOff val="50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inorGridlines>
        <c:title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86720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622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GB" dirty="0">
                <a:solidFill>
                  <a:srgbClr val="000000"/>
                </a:solidFill>
              </a:rPr>
              <a:t>Interpret and present discrete and continuous data using appropriate graphical methods, including bar charts and time graphs. </a:t>
            </a:r>
          </a:p>
        </p:txBody>
      </p:sp>
    </p:spTree>
    <p:extLst>
      <p:ext uri="{BB962C8B-B14F-4D97-AF65-F5344CB8AC3E}">
        <p14:creationId xmlns:p14="http://schemas.microsoft.com/office/powerpoint/2010/main" val="3643935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TextBox 118"/>
          <p:cNvSpPr txBox="1"/>
          <p:nvPr/>
        </p:nvSpPr>
        <p:spPr>
          <a:xfrm>
            <a:off x="2961499" y="5642640"/>
            <a:ext cx="1905179" cy="495108"/>
          </a:xfrm>
          <a:prstGeom prst="rect">
            <a:avLst/>
          </a:prstGeom>
          <a:noFill/>
          <a:ln w="28575">
            <a:solidFill>
              <a:srgbClr val="87BD3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endParaRPr lang="en-GB" dirty="0"/>
          </a:p>
        </p:txBody>
      </p:sp>
      <p:sp>
        <p:nvSpPr>
          <p:cNvPr id="118" name="TextBox 117"/>
          <p:cNvSpPr txBox="1"/>
          <p:nvPr/>
        </p:nvSpPr>
        <p:spPr>
          <a:xfrm rot="16200000">
            <a:off x="-187478" y="3425200"/>
            <a:ext cx="2288292" cy="495108"/>
          </a:xfrm>
          <a:prstGeom prst="rect">
            <a:avLst/>
          </a:prstGeom>
          <a:noFill/>
          <a:ln w="28575">
            <a:solidFill>
              <a:srgbClr val="87BD3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endParaRPr lang="en-GB" dirty="0"/>
          </a:p>
        </p:txBody>
      </p:sp>
      <p:sp>
        <p:nvSpPr>
          <p:cNvPr id="117" name="TextBox 116"/>
          <p:cNvSpPr txBox="1"/>
          <p:nvPr/>
        </p:nvSpPr>
        <p:spPr>
          <a:xfrm>
            <a:off x="1798641" y="1209816"/>
            <a:ext cx="4084773" cy="495108"/>
          </a:xfrm>
          <a:prstGeom prst="rect">
            <a:avLst/>
          </a:prstGeom>
          <a:noFill/>
          <a:ln w="28575">
            <a:solidFill>
              <a:srgbClr val="87BD3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endParaRPr lang="en-GB" dirty="0"/>
          </a:p>
        </p:txBody>
      </p:sp>
      <p:sp>
        <p:nvSpPr>
          <p:cNvPr id="97" name="Rectangle 96"/>
          <p:cNvSpPr/>
          <p:nvPr/>
        </p:nvSpPr>
        <p:spPr>
          <a:xfrm>
            <a:off x="3095539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5" y="702863"/>
            <a:ext cx="2649964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Introducing Line Graphs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101576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id="{27EFD5A4-E5A7-48DD-8EB6-752F2947A3B2}"/>
              </a:ext>
            </a:extLst>
          </p:cNvPr>
          <p:cNvGrpSpPr/>
          <p:nvPr/>
        </p:nvGrpSpPr>
        <p:grpSpPr>
          <a:xfrm>
            <a:off x="1078083" y="1590267"/>
            <a:ext cx="5026358" cy="4147750"/>
            <a:chOff x="364751" y="642235"/>
            <a:chExt cx="3316629" cy="3108267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376645A-7C93-411D-8AC1-96A9D527E419}"/>
                </a:ext>
              </a:extLst>
            </p:cNvPr>
            <p:cNvSpPr/>
            <p:nvPr/>
          </p:nvSpPr>
          <p:spPr>
            <a:xfrm>
              <a:off x="395697" y="642235"/>
              <a:ext cx="396884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r">
                <a:spcAft>
                  <a:spcPts val="0"/>
                </a:spcAft>
              </a:pPr>
              <a:r>
                <a:rPr lang="en-GB" sz="16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3000</a:t>
              </a:r>
              <a:endParaRPr lang="en-GB" sz="1600" dirty="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FFB1012-30C8-4C0C-AFAC-3866A294099B}"/>
                </a:ext>
              </a:extLst>
            </p:cNvPr>
            <p:cNvSpPr/>
            <p:nvPr/>
          </p:nvSpPr>
          <p:spPr>
            <a:xfrm>
              <a:off x="364751" y="1059099"/>
              <a:ext cx="422284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r">
                <a:spcAft>
                  <a:spcPts val="0"/>
                </a:spcAft>
              </a:pPr>
              <a:r>
                <a:rPr lang="en-GB" sz="16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2500</a:t>
              </a:r>
              <a:endParaRPr lang="en-GB" sz="1600" dirty="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D08E1C50-2CFF-432C-895A-E8E2D7F809AC}"/>
                </a:ext>
              </a:extLst>
            </p:cNvPr>
            <p:cNvSpPr/>
            <p:nvPr/>
          </p:nvSpPr>
          <p:spPr>
            <a:xfrm>
              <a:off x="390162" y="1513682"/>
              <a:ext cx="396884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r">
                <a:spcAft>
                  <a:spcPts val="0"/>
                </a:spcAft>
              </a:pPr>
              <a:r>
                <a:rPr lang="en-GB" sz="16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2000</a:t>
              </a:r>
              <a:endParaRPr lang="en-GB" sz="1600" dirty="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45CB47B-1E6A-46F6-9723-B215A78F2391}"/>
                </a:ext>
              </a:extLst>
            </p:cNvPr>
            <p:cNvSpPr/>
            <p:nvPr/>
          </p:nvSpPr>
          <p:spPr>
            <a:xfrm>
              <a:off x="390162" y="1961981"/>
              <a:ext cx="396884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r">
                <a:spcAft>
                  <a:spcPts val="0"/>
                </a:spcAft>
              </a:pPr>
              <a:r>
                <a:rPr lang="en-GB" sz="16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1500</a:t>
              </a:r>
              <a:endParaRPr lang="en-GB" sz="1600" dirty="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D574743C-6500-47D0-BF07-4B01BE9B7DA3}"/>
                </a:ext>
              </a:extLst>
            </p:cNvPr>
            <p:cNvSpPr/>
            <p:nvPr/>
          </p:nvSpPr>
          <p:spPr>
            <a:xfrm>
              <a:off x="390162" y="2403990"/>
              <a:ext cx="396884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r">
                <a:spcAft>
                  <a:spcPts val="0"/>
                </a:spcAft>
              </a:pPr>
              <a:r>
                <a:rPr lang="en-GB" sz="16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1000</a:t>
              </a:r>
              <a:endParaRPr lang="en-GB" sz="1600" dirty="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EB80CFD-76AD-494F-BBB5-A293DA8A9D03}"/>
                </a:ext>
              </a:extLst>
            </p:cNvPr>
            <p:cNvSpPr/>
            <p:nvPr/>
          </p:nvSpPr>
          <p:spPr>
            <a:xfrm>
              <a:off x="390162" y="2846000"/>
              <a:ext cx="396884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r">
                <a:spcAft>
                  <a:spcPts val="0"/>
                </a:spcAft>
              </a:pPr>
              <a:r>
                <a:rPr lang="en-GB" sz="16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500</a:t>
              </a:r>
              <a:endParaRPr lang="en-GB" sz="1600" dirty="0">
                <a:effectLst/>
                <a:ea typeface="Times New Roman" panose="02020603050405020304" pitchFamily="18" charset="0"/>
              </a:endParaRPr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8D28E1F0-3115-498A-9E6F-E19A94C18B7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3131" y="2997495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C04FB019-6BCA-4A5F-BA79-7C1806D4184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3131" y="2555167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2306D13A-2BD1-4D3E-BB2B-026830DA9E6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3131" y="2112839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E8A2014C-1AE9-4B83-AB17-B83D0F1A97A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3131" y="1670511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EA396D5-2BCA-4142-8496-6B0B44400A0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3131" y="1228183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DE9B9575-9F86-49B2-8026-560E78AFEFD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3131" y="785855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8AD824B5-CD99-4553-9FE1-1DDCF1D9E20D}"/>
                </a:ext>
              </a:extLst>
            </p:cNvPr>
            <p:cNvCxnSpPr>
              <a:cxnSpLocks/>
            </p:cNvCxnSpPr>
            <p:nvPr/>
          </p:nvCxnSpPr>
          <p:spPr>
            <a:xfrm>
              <a:off x="911860" y="785855"/>
              <a:ext cx="0" cy="282714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10377309-030A-4A5A-BA2D-76418BCC3EC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091" y="3439821"/>
              <a:ext cx="288407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E2F2B6A2-A707-42DF-BF52-1CA6AF933A8D}"/>
                </a:ext>
              </a:extLst>
            </p:cNvPr>
            <p:cNvSpPr/>
            <p:nvPr/>
          </p:nvSpPr>
          <p:spPr>
            <a:xfrm>
              <a:off x="598386" y="3403287"/>
              <a:ext cx="396884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GB" sz="1600" kern="120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0</a:t>
              </a:r>
              <a:endParaRPr lang="en-GB" sz="160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9E7E61BD-6B4E-4699-89B7-40968AE59185}"/>
                </a:ext>
              </a:extLst>
            </p:cNvPr>
            <p:cNvSpPr/>
            <p:nvPr/>
          </p:nvSpPr>
          <p:spPr>
            <a:xfrm>
              <a:off x="1263782" y="3457899"/>
              <a:ext cx="182249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GB" sz="1600" dirty="0">
                  <a:effectLst/>
                  <a:ea typeface="Times New Roman" panose="02020603050405020304" pitchFamily="18" charset="0"/>
                </a:rPr>
                <a:t>10</a:t>
              </a: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68B51AC-E3BB-442E-A437-0292A46ED484}"/>
                </a:ext>
              </a:extLst>
            </p:cNvPr>
            <p:cNvSpPr/>
            <p:nvPr/>
          </p:nvSpPr>
          <p:spPr>
            <a:xfrm>
              <a:off x="1713541" y="3457899"/>
              <a:ext cx="174629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GB" sz="16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20</a:t>
              </a:r>
              <a:endParaRPr lang="en-GB" sz="1600" dirty="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4A0D226D-11AF-4F2F-8F7D-35C49D61D616}"/>
                </a:ext>
              </a:extLst>
            </p:cNvPr>
            <p:cNvSpPr/>
            <p:nvPr/>
          </p:nvSpPr>
          <p:spPr>
            <a:xfrm>
              <a:off x="2158233" y="3457341"/>
              <a:ext cx="182884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GB" sz="1600" dirty="0">
                  <a:solidFill>
                    <a:srgbClr val="000000"/>
                  </a:solidFill>
                  <a:ea typeface="Times New Roman" panose="02020603050405020304" pitchFamily="18" charset="0"/>
                  <a:cs typeface="Kalam"/>
                </a:rPr>
                <a:t>30</a:t>
              </a:r>
              <a:endParaRPr lang="en-GB" sz="1600" dirty="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5FFB4625-7942-4761-84FA-065E2376DCB9}"/>
                </a:ext>
              </a:extLst>
            </p:cNvPr>
            <p:cNvSpPr/>
            <p:nvPr/>
          </p:nvSpPr>
          <p:spPr>
            <a:xfrm>
              <a:off x="2578912" y="3457341"/>
              <a:ext cx="227335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GB" sz="16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40</a:t>
              </a:r>
              <a:endParaRPr lang="en-GB" sz="1600" dirty="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A2B39191-9684-4E7C-9F4C-1D978E157F27}"/>
                </a:ext>
              </a:extLst>
            </p:cNvPr>
            <p:cNvSpPr/>
            <p:nvPr/>
          </p:nvSpPr>
          <p:spPr>
            <a:xfrm>
              <a:off x="3038542" y="3456051"/>
              <a:ext cx="221620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GB" sz="16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50</a:t>
              </a:r>
              <a:endParaRPr lang="en-GB" sz="1600" dirty="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57839778-7F84-4C91-89E5-52F26BA9C3A3}"/>
                </a:ext>
              </a:extLst>
            </p:cNvPr>
            <p:cNvSpPr/>
            <p:nvPr/>
          </p:nvSpPr>
          <p:spPr>
            <a:xfrm>
              <a:off x="3485161" y="3457341"/>
              <a:ext cx="196219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GB" sz="16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60</a:t>
              </a:r>
              <a:endParaRPr lang="en-GB" sz="1600" dirty="0">
                <a:effectLst/>
                <a:ea typeface="Times New Roman" panose="02020603050405020304" pitchFamily="18" charset="0"/>
              </a:endParaRPr>
            </a:p>
          </p:txBody>
        </p: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D799307E-7CB2-414A-A0A6-E137BFEDCEA0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1310331" y="3483177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25BA1E14-6EF9-4A87-8D20-06AAF2B05B54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1755548" y="3483177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6427B2E4-7A38-458B-AF29-89B43D650C21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2200765" y="3483177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58FC36EC-CB38-4C72-BE34-54A4BC27606F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2645982" y="3483177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BDAF76E3-11DE-4A19-92F9-C4C5A53F0DAA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3091199" y="3483177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7B863168-507F-492F-846D-E35971F747EC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3536418" y="3483177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DDA82961-DB49-4FB1-BE2E-D03AF6DC968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3351369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486B3A8E-E5E4-44CE-B296-6FE0B652CBB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3262903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8F36A197-BF13-48DD-90C8-6EF87BA1F31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3174437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DC3DECDC-581A-45DF-8833-AC31647DEE3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3085971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F3744538-F1F3-4182-B1A1-3C61AF9A262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997505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043930B6-6BBA-439B-968C-9F5836F3C7F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909039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9D30C7C3-FED7-471A-8627-9751C0877FE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820573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E89F072-D660-4B0D-BE9C-C0BE2CAD2A6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732107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DF78FB93-6F72-4F8E-A268-FC3229F11D5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643641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4BF5E52C-26E6-4BE6-B4BF-B57FC99177A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555175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5E913C89-0741-433D-A582-81D189ACE52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466709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A5A334ED-CB2C-4461-A8AB-26630B93255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378243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00D7892B-6FE9-44A0-9D03-C6B1672C77C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289777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667DFB1-ECC9-4653-9552-2BBBB448790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201311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445BA3F8-6860-4A10-A4DA-0CA13EFA90E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112845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25EE49C3-7CFD-4465-93C9-0D8DA3E193D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024379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4EF7C233-1A25-4EFE-95E3-5BE9DDFDFC7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935913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5D69FA95-C1E7-488C-8D88-F724AAEADF7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847447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8F29112B-BCC6-4937-9E73-7E5989B9DE1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758981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19B55685-63CB-4B4E-A32F-C657F296129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670515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089E7D53-0398-4912-91F8-AD476954D9F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582049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7DE5DA40-5FCA-4FA7-B851-11B42A8B6C2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493583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E0A2B4CE-07FD-48C5-A47F-B9E816D6FA4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405117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F9B9542-AE1A-46DD-A2B6-AEAC1266E46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316651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3CEACFB-84F7-4DA6-99EA-40D4326D510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228185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8EECB28F-6BDA-4006-8047-25D11AE719B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139719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E0F26A24-B939-4785-934E-3C6B297156C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051253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B3F5D7E0-8F99-442D-8733-62B36FDEA50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962787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D07763B0-31B0-45E3-9E59-EDFAC182475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874321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6FF29CFB-5320-4116-BE20-5458751B840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785855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76EBD2AB-4833-4797-B9C6-8DC3918AF853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2256181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743AB4E1-E426-4D82-9D52-98DA8BBD3BF6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2167058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B988DF1B-C45B-46B2-BBEC-0EA2146FC892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2077935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0B95BF18-068E-4D81-92F4-A687EA9ED25F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988813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9973F9A2-7D8C-4E7C-85FC-4E30A545C8B6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899690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AD31B87A-258C-4E49-A077-1D141D3C05D0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810567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8E72E201-25EF-4F13-B8A4-A0F5137BF537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721444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E4CA7B03-EDFB-42F7-B51D-E6C0D9D62269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632321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A5674B65-A367-4B6F-9A1F-1A59BFB6E40B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543198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845DF2F7-6BB3-4501-9780-E41C88C935C7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454076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D887E4CC-4BAC-4C0E-80AF-3D90806A7668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364953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5712AC6A-051F-4012-AF51-1FE47C974342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275830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BBE79644-D91E-46C6-8A7E-A17DA997ACC9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186707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D460BAC7-48D4-4A7D-A3C1-6D85F26A3A43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097584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F729576E-2A4C-44AF-85B7-E91BDAF1C09D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008461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089302B4-9105-4223-92B5-A725110FF019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919339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47E1BA15-B54B-4930-B242-42767CA84018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830216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51F2C085-6E52-4ACA-9DB1-F80D63BC6BBF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741093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A06BABEE-8B01-49B8-92E1-9E709A7D9535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651970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5DDAFFA2-CAFA-4D63-9631-044066736A6F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562847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A5FB3D42-470A-4416-A9C9-413F016E89A2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473724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8701CEE0-5BBF-4EE1-8513-8E1E028827BE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384602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20DF1F3B-9653-45EE-9A4B-F66984BF997D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295479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256A7597-13FF-401D-8066-6A46F0D7D8F8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206356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BBD822C9-1768-42CD-B956-EBE7547620DA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17233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56C04BE4-651C-43CD-B9F9-AF601A388665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28110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135433A5-189A-4984-8987-31CECE3F3BB7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-61013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9D2F46B2-A60B-4B7A-B79B-6E47F4867D51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-150135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7C6664E-D3A7-450B-A72A-FC2650C0F501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-239258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3C6097DE-8DED-41C2-9BB5-AE215C21D18F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-328381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B86FC3A0-560E-40A1-94C6-89F8E75C6D95}"/>
                </a:ext>
              </a:extLst>
            </p:cNvPr>
            <p:cNvSpPr/>
            <p:nvPr/>
          </p:nvSpPr>
          <p:spPr>
            <a:xfrm>
              <a:off x="1334754" y="3066516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/>
            </a:p>
          </p:txBody>
        </p:sp>
        <p:sp>
          <p:nvSpPr>
            <p:cNvPr id="100" name="Oval 99">
              <a:extLst>
                <a:ext uri="{FF2B5EF4-FFF2-40B4-BE49-F238E27FC236}">
                  <a16:creationId xmlns:a16="http://schemas.microsoft.com/office/drawing/2014/main" id="{9E79A422-316A-428B-8FC6-70684B0DFEA2}"/>
                </a:ext>
              </a:extLst>
            </p:cNvPr>
            <p:cNvSpPr/>
            <p:nvPr/>
          </p:nvSpPr>
          <p:spPr>
            <a:xfrm>
              <a:off x="1778859" y="25323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/>
            </a:p>
          </p:txBody>
        </p:sp>
        <p:sp>
          <p:nvSpPr>
            <p:cNvPr id="101" name="Oval 100">
              <a:extLst>
                <a:ext uri="{FF2B5EF4-FFF2-40B4-BE49-F238E27FC236}">
                  <a16:creationId xmlns:a16="http://schemas.microsoft.com/office/drawing/2014/main" id="{ACADDB05-8EEB-49B7-A815-C1FD3B8F0D67}"/>
                </a:ext>
              </a:extLst>
            </p:cNvPr>
            <p:cNvSpPr/>
            <p:nvPr/>
          </p:nvSpPr>
          <p:spPr>
            <a:xfrm>
              <a:off x="2230349" y="2099315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/>
            </a:p>
          </p:txBody>
        </p:sp>
        <p:sp>
          <p:nvSpPr>
            <p:cNvPr id="102" name="Oval 101">
              <a:extLst>
                <a:ext uri="{FF2B5EF4-FFF2-40B4-BE49-F238E27FC236}">
                  <a16:creationId xmlns:a16="http://schemas.microsoft.com/office/drawing/2014/main" id="{4A44871D-6F5C-4C1D-85B9-3F95DAA596AA}"/>
                </a:ext>
              </a:extLst>
            </p:cNvPr>
            <p:cNvSpPr/>
            <p:nvPr/>
          </p:nvSpPr>
          <p:spPr>
            <a:xfrm>
              <a:off x="2649877" y="183868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/>
            </a:p>
          </p:txBody>
        </p:sp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33E043E8-06E2-4AA3-B262-1BF92C0F6762}"/>
                </a:ext>
              </a:extLst>
            </p:cNvPr>
            <p:cNvSpPr/>
            <p:nvPr/>
          </p:nvSpPr>
          <p:spPr>
            <a:xfrm>
              <a:off x="3109754" y="1475087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/>
            </a:p>
          </p:txBody>
        </p:sp>
        <p:sp>
          <p:nvSpPr>
            <p:cNvPr id="105" name="Oval 104">
              <a:extLst>
                <a:ext uri="{FF2B5EF4-FFF2-40B4-BE49-F238E27FC236}">
                  <a16:creationId xmlns:a16="http://schemas.microsoft.com/office/drawing/2014/main" id="{D1E8153C-57F4-4F50-935E-7EE8AB6A36C7}"/>
                </a:ext>
              </a:extLst>
            </p:cNvPr>
            <p:cNvSpPr/>
            <p:nvPr/>
          </p:nvSpPr>
          <p:spPr>
            <a:xfrm>
              <a:off x="3563128" y="961459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/>
            </a:p>
          </p:txBody>
        </p:sp>
        <p:sp>
          <p:nvSpPr>
            <p:cNvPr id="106" name="Oval 105">
              <a:extLst>
                <a:ext uri="{FF2B5EF4-FFF2-40B4-BE49-F238E27FC236}">
                  <a16:creationId xmlns:a16="http://schemas.microsoft.com/office/drawing/2014/main" id="{18FF3734-119D-4B18-8B74-5364BBEC4FAB}"/>
                </a:ext>
              </a:extLst>
            </p:cNvPr>
            <p:cNvSpPr/>
            <p:nvPr/>
          </p:nvSpPr>
          <p:spPr>
            <a:xfrm>
              <a:off x="887445" y="3416589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/>
            </a:p>
          </p:txBody>
        </p: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9099378D-A95D-420F-8483-5B7B9865650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08804" y="3085984"/>
              <a:ext cx="450056" cy="354806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02A97F25-1102-400F-9C53-09E664656FB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56479" y="2544474"/>
              <a:ext cx="427240" cy="54627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1088EECD-6931-41F9-9905-2BD55B0411D9}"/>
                </a:ext>
              </a:extLst>
            </p:cNvPr>
            <p:cNvCxnSpPr>
              <a:cxnSpLocks/>
              <a:endCxn id="101" idx="0"/>
            </p:cNvCxnSpPr>
            <p:nvPr/>
          </p:nvCxnSpPr>
          <p:spPr>
            <a:xfrm flipV="1">
              <a:off x="1789084" y="2099315"/>
              <a:ext cx="464125" cy="45267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A14936BC-1C66-4C66-9DF4-FB23923801DD}"/>
                </a:ext>
              </a:extLst>
            </p:cNvPr>
            <p:cNvCxnSpPr>
              <a:cxnSpLocks/>
              <a:stCxn id="101" idx="7"/>
            </p:cNvCxnSpPr>
            <p:nvPr/>
          </p:nvCxnSpPr>
          <p:spPr>
            <a:xfrm flipV="1">
              <a:off x="2269373" y="1871559"/>
              <a:ext cx="404321" cy="23445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10C076CA-003C-4874-8E6F-FDC5BCEABB1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672076" y="1503788"/>
              <a:ext cx="445294" cy="35242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9E59D402-42CB-42A6-B751-8FCEDF77147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120230" y="986013"/>
              <a:ext cx="442898" cy="48994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Rectangle 2"/>
          <p:cNvSpPr/>
          <p:nvPr/>
        </p:nvSpPr>
        <p:spPr>
          <a:xfrm>
            <a:off x="1781863" y="1270811"/>
            <a:ext cx="42354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u="sng" dirty="0"/>
              <a:t>How Far a Family Cycled over an Hour</a:t>
            </a:r>
          </a:p>
        </p:txBody>
      </p:sp>
      <p:sp>
        <p:nvSpPr>
          <p:cNvPr id="113" name="Rectangle 112"/>
          <p:cNvSpPr/>
          <p:nvPr/>
        </p:nvSpPr>
        <p:spPr>
          <a:xfrm>
            <a:off x="2969888" y="5700936"/>
            <a:ext cx="18710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Time in minutes</a:t>
            </a:r>
          </a:p>
        </p:txBody>
      </p:sp>
      <p:sp>
        <p:nvSpPr>
          <p:cNvPr id="114" name="Rectangle 113"/>
          <p:cNvSpPr/>
          <p:nvPr/>
        </p:nvSpPr>
        <p:spPr>
          <a:xfrm rot="16200000">
            <a:off x="-130650" y="3464008"/>
            <a:ext cx="21419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Distance in metres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6171518" y="2000139"/>
            <a:ext cx="2082654" cy="131644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72000" rIns="108000" bIns="108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information is missing from this graph?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96127" y="3423170"/>
            <a:ext cx="1233435" cy="495108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Title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6596127" y="4052921"/>
            <a:ext cx="1233435" cy="495108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Label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6596127" y="4682672"/>
            <a:ext cx="1233435" cy="495108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Label</a:t>
            </a:r>
          </a:p>
        </p:txBody>
      </p:sp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" grpId="0" animBg="1"/>
      <p:bldP spid="118" grpId="0" animBg="1"/>
      <p:bldP spid="117" grpId="0" animBg="1"/>
      <p:bldP spid="3" grpId="0"/>
      <p:bldP spid="113" grpId="0"/>
      <p:bldP spid="114" grpId="0"/>
      <p:bldP spid="8" grpId="0" animBg="1"/>
      <p:bldP spid="115" grpId="0" animBg="1"/>
      <p:bldP spid="1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96"/>
          <p:cNvSpPr/>
          <p:nvPr/>
        </p:nvSpPr>
        <p:spPr>
          <a:xfrm>
            <a:off x="3095539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5" y="702863"/>
            <a:ext cx="2649964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Introducing Line Graphs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101576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id="{27EFD5A4-E5A7-48DD-8EB6-752F2947A3B2}"/>
              </a:ext>
            </a:extLst>
          </p:cNvPr>
          <p:cNvGrpSpPr/>
          <p:nvPr/>
        </p:nvGrpSpPr>
        <p:grpSpPr>
          <a:xfrm>
            <a:off x="1078083" y="1590267"/>
            <a:ext cx="5026358" cy="4147750"/>
            <a:chOff x="364751" y="642235"/>
            <a:chExt cx="3316629" cy="3108267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376645A-7C93-411D-8AC1-96A9D527E419}"/>
                </a:ext>
              </a:extLst>
            </p:cNvPr>
            <p:cNvSpPr/>
            <p:nvPr/>
          </p:nvSpPr>
          <p:spPr>
            <a:xfrm>
              <a:off x="395697" y="642235"/>
              <a:ext cx="396884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r">
                <a:spcAft>
                  <a:spcPts val="0"/>
                </a:spcAft>
              </a:pPr>
              <a:r>
                <a:rPr lang="en-GB" sz="16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3000</a:t>
              </a:r>
              <a:endParaRPr lang="en-GB" sz="1600" dirty="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FFB1012-30C8-4C0C-AFAC-3866A294099B}"/>
                </a:ext>
              </a:extLst>
            </p:cNvPr>
            <p:cNvSpPr/>
            <p:nvPr/>
          </p:nvSpPr>
          <p:spPr>
            <a:xfrm>
              <a:off x="364751" y="1059099"/>
              <a:ext cx="422284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r">
                <a:spcAft>
                  <a:spcPts val="0"/>
                </a:spcAft>
              </a:pPr>
              <a:r>
                <a:rPr lang="en-GB" sz="16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2500</a:t>
              </a:r>
              <a:endParaRPr lang="en-GB" sz="1600" dirty="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D08E1C50-2CFF-432C-895A-E8E2D7F809AC}"/>
                </a:ext>
              </a:extLst>
            </p:cNvPr>
            <p:cNvSpPr/>
            <p:nvPr/>
          </p:nvSpPr>
          <p:spPr>
            <a:xfrm>
              <a:off x="390162" y="1513682"/>
              <a:ext cx="396884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r">
                <a:spcAft>
                  <a:spcPts val="0"/>
                </a:spcAft>
              </a:pPr>
              <a:r>
                <a:rPr lang="en-GB" sz="16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2000</a:t>
              </a:r>
              <a:endParaRPr lang="en-GB" sz="1600" dirty="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45CB47B-1E6A-46F6-9723-B215A78F2391}"/>
                </a:ext>
              </a:extLst>
            </p:cNvPr>
            <p:cNvSpPr/>
            <p:nvPr/>
          </p:nvSpPr>
          <p:spPr>
            <a:xfrm>
              <a:off x="390162" y="1961981"/>
              <a:ext cx="396884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r">
                <a:spcAft>
                  <a:spcPts val="0"/>
                </a:spcAft>
              </a:pPr>
              <a:r>
                <a:rPr lang="en-GB" sz="16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1500</a:t>
              </a:r>
              <a:endParaRPr lang="en-GB" sz="1600" dirty="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D574743C-6500-47D0-BF07-4B01BE9B7DA3}"/>
                </a:ext>
              </a:extLst>
            </p:cNvPr>
            <p:cNvSpPr/>
            <p:nvPr/>
          </p:nvSpPr>
          <p:spPr>
            <a:xfrm>
              <a:off x="390162" y="2403990"/>
              <a:ext cx="396884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r">
                <a:spcAft>
                  <a:spcPts val="0"/>
                </a:spcAft>
              </a:pPr>
              <a:r>
                <a:rPr lang="en-GB" sz="16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1000</a:t>
              </a:r>
              <a:endParaRPr lang="en-GB" sz="1600" dirty="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EB80CFD-76AD-494F-BBB5-A293DA8A9D03}"/>
                </a:ext>
              </a:extLst>
            </p:cNvPr>
            <p:cNvSpPr/>
            <p:nvPr/>
          </p:nvSpPr>
          <p:spPr>
            <a:xfrm>
              <a:off x="390162" y="2846000"/>
              <a:ext cx="396884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r">
                <a:spcAft>
                  <a:spcPts val="0"/>
                </a:spcAft>
              </a:pPr>
              <a:r>
                <a:rPr lang="en-GB" sz="16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500</a:t>
              </a:r>
              <a:endParaRPr lang="en-GB" sz="1600" dirty="0">
                <a:effectLst/>
                <a:ea typeface="Times New Roman" panose="02020603050405020304" pitchFamily="18" charset="0"/>
              </a:endParaRPr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8D28E1F0-3115-498A-9E6F-E19A94C18B7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3131" y="2997495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C04FB019-6BCA-4A5F-BA79-7C1806D4184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3131" y="2555167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2306D13A-2BD1-4D3E-BB2B-026830DA9E6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3131" y="2112839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E8A2014C-1AE9-4B83-AB17-B83D0F1A97A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3131" y="1670511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EA396D5-2BCA-4142-8496-6B0B44400A0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3131" y="1228183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DE9B9575-9F86-49B2-8026-560E78AFEFD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3131" y="785855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8AD824B5-CD99-4553-9FE1-1DDCF1D9E20D}"/>
                </a:ext>
              </a:extLst>
            </p:cNvPr>
            <p:cNvCxnSpPr>
              <a:cxnSpLocks/>
            </p:cNvCxnSpPr>
            <p:nvPr/>
          </p:nvCxnSpPr>
          <p:spPr>
            <a:xfrm>
              <a:off x="911860" y="785855"/>
              <a:ext cx="0" cy="282714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10377309-030A-4A5A-BA2D-76418BCC3EC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091" y="3439821"/>
              <a:ext cx="288407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E2F2B6A2-A707-42DF-BF52-1CA6AF933A8D}"/>
                </a:ext>
              </a:extLst>
            </p:cNvPr>
            <p:cNvSpPr/>
            <p:nvPr/>
          </p:nvSpPr>
          <p:spPr>
            <a:xfrm>
              <a:off x="598386" y="3403287"/>
              <a:ext cx="396884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GB" sz="1600" kern="120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0</a:t>
              </a:r>
              <a:endParaRPr lang="en-GB" sz="160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9E7E61BD-6B4E-4699-89B7-40968AE59185}"/>
                </a:ext>
              </a:extLst>
            </p:cNvPr>
            <p:cNvSpPr/>
            <p:nvPr/>
          </p:nvSpPr>
          <p:spPr>
            <a:xfrm>
              <a:off x="1263782" y="3457899"/>
              <a:ext cx="182249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GB" sz="1600" dirty="0">
                  <a:effectLst/>
                  <a:ea typeface="Times New Roman" panose="02020603050405020304" pitchFamily="18" charset="0"/>
                </a:rPr>
                <a:t>10</a:t>
              </a: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68B51AC-E3BB-442E-A437-0292A46ED484}"/>
                </a:ext>
              </a:extLst>
            </p:cNvPr>
            <p:cNvSpPr/>
            <p:nvPr/>
          </p:nvSpPr>
          <p:spPr>
            <a:xfrm>
              <a:off x="1713541" y="3457899"/>
              <a:ext cx="174629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GB" sz="16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20</a:t>
              </a:r>
              <a:endParaRPr lang="en-GB" sz="1600" dirty="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4A0D226D-11AF-4F2F-8F7D-35C49D61D616}"/>
                </a:ext>
              </a:extLst>
            </p:cNvPr>
            <p:cNvSpPr/>
            <p:nvPr/>
          </p:nvSpPr>
          <p:spPr>
            <a:xfrm>
              <a:off x="2158233" y="3457341"/>
              <a:ext cx="182884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GB" sz="1600" dirty="0">
                  <a:solidFill>
                    <a:srgbClr val="000000"/>
                  </a:solidFill>
                  <a:ea typeface="Times New Roman" panose="02020603050405020304" pitchFamily="18" charset="0"/>
                  <a:cs typeface="Kalam"/>
                </a:rPr>
                <a:t>30</a:t>
              </a:r>
              <a:endParaRPr lang="en-GB" sz="1600" dirty="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5FFB4625-7942-4761-84FA-065E2376DCB9}"/>
                </a:ext>
              </a:extLst>
            </p:cNvPr>
            <p:cNvSpPr/>
            <p:nvPr/>
          </p:nvSpPr>
          <p:spPr>
            <a:xfrm>
              <a:off x="2578912" y="3457341"/>
              <a:ext cx="227335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GB" sz="16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40</a:t>
              </a:r>
              <a:endParaRPr lang="en-GB" sz="1600" dirty="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A2B39191-9684-4E7C-9F4C-1D978E157F27}"/>
                </a:ext>
              </a:extLst>
            </p:cNvPr>
            <p:cNvSpPr/>
            <p:nvPr/>
          </p:nvSpPr>
          <p:spPr>
            <a:xfrm>
              <a:off x="3038542" y="3456051"/>
              <a:ext cx="221620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GB" sz="16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50</a:t>
              </a:r>
              <a:endParaRPr lang="en-GB" sz="1600" dirty="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57839778-7F84-4C91-89E5-52F26BA9C3A3}"/>
                </a:ext>
              </a:extLst>
            </p:cNvPr>
            <p:cNvSpPr/>
            <p:nvPr/>
          </p:nvSpPr>
          <p:spPr>
            <a:xfrm>
              <a:off x="3485161" y="3457341"/>
              <a:ext cx="196219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GB" sz="16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60</a:t>
              </a:r>
              <a:endParaRPr lang="en-GB" sz="1600" dirty="0">
                <a:effectLst/>
                <a:ea typeface="Times New Roman" panose="02020603050405020304" pitchFamily="18" charset="0"/>
              </a:endParaRPr>
            </a:p>
          </p:txBody>
        </p: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D799307E-7CB2-414A-A0A6-E137BFEDCEA0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1310331" y="3483177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25BA1E14-6EF9-4A87-8D20-06AAF2B05B54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1755548" y="3483177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6427B2E4-7A38-458B-AF29-89B43D650C21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2200765" y="3483177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58FC36EC-CB38-4C72-BE34-54A4BC27606F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2645982" y="3483177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BDAF76E3-11DE-4A19-92F9-C4C5A53F0DAA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3091199" y="3483177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7B863168-507F-492F-846D-E35971F747EC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3536418" y="3483177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DDA82961-DB49-4FB1-BE2E-D03AF6DC968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3351369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486B3A8E-E5E4-44CE-B296-6FE0B652CBB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3262903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8F36A197-BF13-48DD-90C8-6EF87BA1F31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3174437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DC3DECDC-581A-45DF-8833-AC31647DEE3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3085971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F3744538-F1F3-4182-B1A1-3C61AF9A262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997505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043930B6-6BBA-439B-968C-9F5836F3C7F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909039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9D30C7C3-FED7-471A-8627-9751C0877FE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820573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E89F072-D660-4B0D-BE9C-C0BE2CAD2A6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732107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DF78FB93-6F72-4F8E-A268-FC3229F11D5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643641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4BF5E52C-26E6-4BE6-B4BF-B57FC99177A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555175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5E913C89-0741-433D-A582-81D189ACE52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466709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A5A334ED-CB2C-4461-A8AB-26630B93255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378243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00D7892B-6FE9-44A0-9D03-C6B1672C77C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289777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667DFB1-ECC9-4653-9552-2BBBB448790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201311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445BA3F8-6860-4A10-A4DA-0CA13EFA90E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112845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25EE49C3-7CFD-4465-93C9-0D8DA3E193D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024379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4EF7C233-1A25-4EFE-95E3-5BE9DDFDFC7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935913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5D69FA95-C1E7-488C-8D88-F724AAEADF7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847447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8F29112B-BCC6-4937-9E73-7E5989B9DE1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758981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19B55685-63CB-4B4E-A32F-C657F296129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670515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089E7D53-0398-4912-91F8-AD476954D9F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582049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7DE5DA40-5FCA-4FA7-B851-11B42A8B6C2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493583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E0A2B4CE-07FD-48C5-A47F-B9E816D6FA4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405117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F9B9542-AE1A-46DD-A2B6-AEAC1266E46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316651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3CEACFB-84F7-4DA6-99EA-40D4326D510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228185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8EECB28F-6BDA-4006-8047-25D11AE719B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139719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E0F26A24-B939-4785-934E-3C6B297156C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051253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B3F5D7E0-8F99-442D-8733-62B36FDEA50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962787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D07763B0-31B0-45E3-9E59-EDFAC182475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874321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6FF29CFB-5320-4116-BE20-5458751B840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785855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76EBD2AB-4833-4797-B9C6-8DC3918AF853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2256181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743AB4E1-E426-4D82-9D52-98DA8BBD3BF6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2167058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B988DF1B-C45B-46B2-BBEC-0EA2146FC892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2077935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0B95BF18-068E-4D81-92F4-A687EA9ED25F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988813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9973F9A2-7D8C-4E7C-85FC-4E30A545C8B6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899690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AD31B87A-258C-4E49-A077-1D141D3C05D0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810567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8E72E201-25EF-4F13-B8A4-A0F5137BF537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721444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E4CA7B03-EDFB-42F7-B51D-E6C0D9D62269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632321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A5674B65-A367-4B6F-9A1F-1A59BFB6E40B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543198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845DF2F7-6BB3-4501-9780-E41C88C935C7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454076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D887E4CC-4BAC-4C0E-80AF-3D90806A7668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364953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5712AC6A-051F-4012-AF51-1FE47C974342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275830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BBE79644-D91E-46C6-8A7E-A17DA997ACC9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186707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D460BAC7-48D4-4A7D-A3C1-6D85F26A3A43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097584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F729576E-2A4C-44AF-85B7-E91BDAF1C09D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008461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089302B4-9105-4223-92B5-A725110FF019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919339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47E1BA15-B54B-4930-B242-42767CA84018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830216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51F2C085-6E52-4ACA-9DB1-F80D63BC6BBF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741093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A06BABEE-8B01-49B8-92E1-9E709A7D9535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651970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5DDAFFA2-CAFA-4D63-9631-044066736A6F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562847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A5FB3D42-470A-4416-A9C9-413F016E89A2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473724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8701CEE0-5BBF-4EE1-8513-8E1E028827BE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384602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20DF1F3B-9653-45EE-9A4B-F66984BF997D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295479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256A7597-13FF-401D-8066-6A46F0D7D8F8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206356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BBD822C9-1768-42CD-B956-EBE7547620DA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17233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56C04BE4-651C-43CD-B9F9-AF601A388665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28110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135433A5-189A-4984-8987-31CECE3F3BB7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-61013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9D2F46B2-A60B-4B7A-B79B-6E47F4867D51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-150135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7C6664E-D3A7-450B-A72A-FC2650C0F501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-239258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3C6097DE-8DED-41C2-9BB5-AE215C21D18F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-328381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B86FC3A0-560E-40A1-94C6-89F8E75C6D95}"/>
                </a:ext>
              </a:extLst>
            </p:cNvPr>
            <p:cNvSpPr/>
            <p:nvPr/>
          </p:nvSpPr>
          <p:spPr>
            <a:xfrm>
              <a:off x="1334754" y="3066516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/>
            </a:p>
          </p:txBody>
        </p:sp>
        <p:sp>
          <p:nvSpPr>
            <p:cNvPr id="100" name="Oval 99">
              <a:extLst>
                <a:ext uri="{FF2B5EF4-FFF2-40B4-BE49-F238E27FC236}">
                  <a16:creationId xmlns:a16="http://schemas.microsoft.com/office/drawing/2014/main" id="{9E79A422-316A-428B-8FC6-70684B0DFEA2}"/>
                </a:ext>
              </a:extLst>
            </p:cNvPr>
            <p:cNvSpPr/>
            <p:nvPr/>
          </p:nvSpPr>
          <p:spPr>
            <a:xfrm>
              <a:off x="1778859" y="25323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/>
            </a:p>
          </p:txBody>
        </p:sp>
        <p:sp>
          <p:nvSpPr>
            <p:cNvPr id="101" name="Oval 100">
              <a:extLst>
                <a:ext uri="{FF2B5EF4-FFF2-40B4-BE49-F238E27FC236}">
                  <a16:creationId xmlns:a16="http://schemas.microsoft.com/office/drawing/2014/main" id="{ACADDB05-8EEB-49B7-A815-C1FD3B8F0D67}"/>
                </a:ext>
              </a:extLst>
            </p:cNvPr>
            <p:cNvSpPr/>
            <p:nvPr/>
          </p:nvSpPr>
          <p:spPr>
            <a:xfrm>
              <a:off x="2230349" y="2099315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/>
            </a:p>
          </p:txBody>
        </p:sp>
        <p:sp>
          <p:nvSpPr>
            <p:cNvPr id="102" name="Oval 101">
              <a:extLst>
                <a:ext uri="{FF2B5EF4-FFF2-40B4-BE49-F238E27FC236}">
                  <a16:creationId xmlns:a16="http://schemas.microsoft.com/office/drawing/2014/main" id="{4A44871D-6F5C-4C1D-85B9-3F95DAA596AA}"/>
                </a:ext>
              </a:extLst>
            </p:cNvPr>
            <p:cNvSpPr/>
            <p:nvPr/>
          </p:nvSpPr>
          <p:spPr>
            <a:xfrm>
              <a:off x="2649877" y="183868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/>
            </a:p>
          </p:txBody>
        </p:sp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33E043E8-06E2-4AA3-B262-1BF92C0F6762}"/>
                </a:ext>
              </a:extLst>
            </p:cNvPr>
            <p:cNvSpPr/>
            <p:nvPr/>
          </p:nvSpPr>
          <p:spPr>
            <a:xfrm>
              <a:off x="3109754" y="1475087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/>
            </a:p>
          </p:txBody>
        </p:sp>
        <p:sp>
          <p:nvSpPr>
            <p:cNvPr id="105" name="Oval 104">
              <a:extLst>
                <a:ext uri="{FF2B5EF4-FFF2-40B4-BE49-F238E27FC236}">
                  <a16:creationId xmlns:a16="http://schemas.microsoft.com/office/drawing/2014/main" id="{D1E8153C-57F4-4F50-935E-7EE8AB6A36C7}"/>
                </a:ext>
              </a:extLst>
            </p:cNvPr>
            <p:cNvSpPr/>
            <p:nvPr/>
          </p:nvSpPr>
          <p:spPr>
            <a:xfrm>
              <a:off x="3563128" y="961459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/>
            </a:p>
          </p:txBody>
        </p:sp>
        <p:sp>
          <p:nvSpPr>
            <p:cNvPr id="106" name="Oval 105">
              <a:extLst>
                <a:ext uri="{FF2B5EF4-FFF2-40B4-BE49-F238E27FC236}">
                  <a16:creationId xmlns:a16="http://schemas.microsoft.com/office/drawing/2014/main" id="{18FF3734-119D-4B18-8B74-5364BBEC4FAB}"/>
                </a:ext>
              </a:extLst>
            </p:cNvPr>
            <p:cNvSpPr/>
            <p:nvPr/>
          </p:nvSpPr>
          <p:spPr>
            <a:xfrm>
              <a:off x="887445" y="3416589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/>
            </a:p>
          </p:txBody>
        </p: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9099378D-A95D-420F-8483-5B7B9865650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08804" y="3085984"/>
              <a:ext cx="450056" cy="354806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02A97F25-1102-400F-9C53-09E664656FB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56479" y="2544474"/>
              <a:ext cx="427240" cy="54627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1088EECD-6931-41F9-9905-2BD55B0411D9}"/>
                </a:ext>
              </a:extLst>
            </p:cNvPr>
            <p:cNvCxnSpPr>
              <a:cxnSpLocks/>
              <a:endCxn id="101" idx="0"/>
            </p:cNvCxnSpPr>
            <p:nvPr/>
          </p:nvCxnSpPr>
          <p:spPr>
            <a:xfrm flipV="1">
              <a:off x="1789084" y="2099315"/>
              <a:ext cx="464125" cy="45267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A14936BC-1C66-4C66-9DF4-FB23923801DD}"/>
                </a:ext>
              </a:extLst>
            </p:cNvPr>
            <p:cNvCxnSpPr>
              <a:cxnSpLocks/>
              <a:stCxn id="101" idx="7"/>
            </p:cNvCxnSpPr>
            <p:nvPr/>
          </p:nvCxnSpPr>
          <p:spPr>
            <a:xfrm flipV="1">
              <a:off x="2269373" y="1871559"/>
              <a:ext cx="404321" cy="23445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10C076CA-003C-4874-8E6F-FDC5BCEABB1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672076" y="1503788"/>
              <a:ext cx="445294" cy="35242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9E59D402-42CB-42A6-B751-8FCEDF77147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120230" y="986013"/>
              <a:ext cx="442898" cy="48994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Rectangle 2"/>
          <p:cNvSpPr/>
          <p:nvPr/>
        </p:nvSpPr>
        <p:spPr>
          <a:xfrm>
            <a:off x="1798641" y="1270811"/>
            <a:ext cx="41761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u="sng" dirty="0"/>
              <a:t>How Far a Family Cycled over an Hour</a:t>
            </a:r>
          </a:p>
        </p:txBody>
      </p:sp>
      <p:sp>
        <p:nvSpPr>
          <p:cNvPr id="113" name="Rectangle 112"/>
          <p:cNvSpPr/>
          <p:nvPr/>
        </p:nvSpPr>
        <p:spPr>
          <a:xfrm>
            <a:off x="2969888" y="5700936"/>
            <a:ext cx="18710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Time in minutes</a:t>
            </a:r>
          </a:p>
        </p:txBody>
      </p:sp>
      <p:sp>
        <p:nvSpPr>
          <p:cNvPr id="114" name="Rectangle 113"/>
          <p:cNvSpPr/>
          <p:nvPr/>
        </p:nvSpPr>
        <p:spPr>
          <a:xfrm rot="16200000">
            <a:off x="-130650" y="3464008"/>
            <a:ext cx="21419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Distance in metres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6235457" y="1599852"/>
            <a:ext cx="2082654" cy="131644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72000" rIns="108000" bIns="108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How far had the family cycled after 30 minutes?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35457" y="3035275"/>
            <a:ext cx="2082654" cy="495108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1500 metres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6235457" y="5058378"/>
            <a:ext cx="2082654" cy="495108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45 minutes</a:t>
            </a:r>
          </a:p>
        </p:txBody>
      </p:sp>
      <p:sp>
        <p:nvSpPr>
          <p:cNvPr id="120" name="Rectangle 119"/>
          <p:cNvSpPr/>
          <p:nvPr/>
        </p:nvSpPr>
        <p:spPr>
          <a:xfrm>
            <a:off x="6235457" y="3652856"/>
            <a:ext cx="2082654" cy="131644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72000" rIns="108000" bIns="108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After how long did they reach 2000 metres? </a:t>
            </a:r>
          </a:p>
        </p:txBody>
      </p:sp>
    </p:spTree>
    <p:extLst>
      <p:ext uri="{BB962C8B-B14F-4D97-AF65-F5344CB8AC3E}">
        <p14:creationId xmlns:p14="http://schemas.microsoft.com/office/powerpoint/2010/main" val="68635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6" grpId="0" animBg="1"/>
      <p:bldP spid="1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3112317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445575" y="702863"/>
            <a:ext cx="2666742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Introducing Line Graphs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cxnSp>
        <p:nvCxnSpPr>
          <p:cNvPr id="68" name="Straight Connector 67"/>
          <p:cNvCxnSpPr/>
          <p:nvPr/>
        </p:nvCxnSpPr>
        <p:spPr>
          <a:xfrm>
            <a:off x="3112317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Rectangle 111"/>
          <p:cNvSpPr/>
          <p:nvPr/>
        </p:nvSpPr>
        <p:spPr>
          <a:xfrm>
            <a:off x="2726608" y="5700936"/>
            <a:ext cx="18710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Time in minutes</a:t>
            </a:r>
          </a:p>
        </p:txBody>
      </p:sp>
      <p:grpSp>
        <p:nvGrpSpPr>
          <p:cNvPr id="158" name="Group 157"/>
          <p:cNvGrpSpPr/>
          <p:nvPr/>
        </p:nvGrpSpPr>
        <p:grpSpPr>
          <a:xfrm>
            <a:off x="621116" y="1270811"/>
            <a:ext cx="5240045" cy="4467206"/>
            <a:chOff x="864396" y="1270811"/>
            <a:chExt cx="5240045" cy="4467206"/>
          </a:xfrm>
        </p:grpSpPr>
        <p:grpSp>
          <p:nvGrpSpPr>
            <p:cNvPr id="2" name="Group 1"/>
            <p:cNvGrpSpPr/>
            <p:nvPr/>
          </p:nvGrpSpPr>
          <p:grpSpPr>
            <a:xfrm>
              <a:off x="1078083" y="1590267"/>
              <a:ext cx="5026358" cy="4147750"/>
              <a:chOff x="1078083" y="1590267"/>
              <a:chExt cx="5026358" cy="4147750"/>
            </a:xfrm>
          </p:grpSpPr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1376645A-7C93-411D-8AC1-96A9D527E419}"/>
                  </a:ext>
                </a:extLst>
              </p:cNvPr>
              <p:cNvSpPr/>
              <p:nvPr/>
            </p:nvSpPr>
            <p:spPr>
              <a:xfrm>
                <a:off x="1124982" y="1590267"/>
                <a:ext cx="601479" cy="390457"/>
              </a:xfrm>
              <a:prstGeom prst="rect">
                <a:avLst/>
              </a:prstGeom>
            </p:spPr>
            <p:txBody>
              <a:bodyPr wrap="square" lIns="0" tIns="72000" rIns="0" bIns="72000">
                <a:noAutofit/>
              </a:bodyPr>
              <a:lstStyle/>
              <a:p>
                <a:pPr algn="r">
                  <a:spcAft>
                    <a:spcPts val="0"/>
                  </a:spcAft>
                </a:pPr>
                <a:r>
                  <a:rPr lang="en-GB" sz="1600" kern="1200" dirty="0">
                    <a:solidFill>
                      <a:srgbClr val="000000"/>
                    </a:solidFill>
                    <a:effectLst/>
                    <a:ea typeface="Times New Roman" panose="02020603050405020304" pitchFamily="18" charset="0"/>
                    <a:cs typeface="Kalam"/>
                  </a:rPr>
                  <a:t>3000</a:t>
                </a:r>
                <a:endParaRPr lang="en-GB" sz="1600" dirty="0">
                  <a:effectLst/>
                  <a:ea typeface="Times New Roman" panose="02020603050405020304" pitchFamily="18" charset="0"/>
                </a:endParaRPr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5FFB1012-30C8-4C0C-AFAC-3866A294099B}"/>
                  </a:ext>
                </a:extLst>
              </p:cNvPr>
              <p:cNvSpPr/>
              <p:nvPr/>
            </p:nvSpPr>
            <p:spPr>
              <a:xfrm>
                <a:off x="1078083" y="2146541"/>
                <a:ext cx="639972" cy="390457"/>
              </a:xfrm>
              <a:prstGeom prst="rect">
                <a:avLst/>
              </a:prstGeom>
            </p:spPr>
            <p:txBody>
              <a:bodyPr wrap="square" lIns="0" tIns="72000" rIns="0" bIns="72000">
                <a:noAutofit/>
              </a:bodyPr>
              <a:lstStyle/>
              <a:p>
                <a:pPr algn="r">
                  <a:spcAft>
                    <a:spcPts val="0"/>
                  </a:spcAft>
                </a:pPr>
                <a:r>
                  <a:rPr lang="en-GB" sz="1600" kern="1200" dirty="0">
                    <a:solidFill>
                      <a:srgbClr val="000000"/>
                    </a:solidFill>
                    <a:effectLst/>
                    <a:ea typeface="Times New Roman" panose="02020603050405020304" pitchFamily="18" charset="0"/>
                    <a:cs typeface="Kalam"/>
                  </a:rPr>
                  <a:t>2500</a:t>
                </a:r>
                <a:endParaRPr lang="en-GB" sz="1600" dirty="0">
                  <a:effectLst/>
                  <a:ea typeface="Times New Roman" panose="02020603050405020304" pitchFamily="18" charset="0"/>
                </a:endParaRPr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D08E1C50-2CFF-432C-895A-E8E2D7F809AC}"/>
                  </a:ext>
                </a:extLst>
              </p:cNvPr>
              <p:cNvSpPr/>
              <p:nvPr/>
            </p:nvSpPr>
            <p:spPr>
              <a:xfrm>
                <a:off x="1116593" y="2753148"/>
                <a:ext cx="601479" cy="390457"/>
              </a:xfrm>
              <a:prstGeom prst="rect">
                <a:avLst/>
              </a:prstGeom>
            </p:spPr>
            <p:txBody>
              <a:bodyPr wrap="square" lIns="0" tIns="72000" rIns="0" bIns="72000">
                <a:noAutofit/>
              </a:bodyPr>
              <a:lstStyle/>
              <a:p>
                <a:pPr algn="r">
                  <a:spcAft>
                    <a:spcPts val="0"/>
                  </a:spcAft>
                </a:pPr>
                <a:r>
                  <a:rPr lang="en-GB" sz="1600" kern="1200" dirty="0">
                    <a:solidFill>
                      <a:srgbClr val="000000"/>
                    </a:solidFill>
                    <a:effectLst/>
                    <a:ea typeface="Times New Roman" panose="02020603050405020304" pitchFamily="18" charset="0"/>
                    <a:cs typeface="Kalam"/>
                  </a:rPr>
                  <a:t>2000</a:t>
                </a:r>
                <a:endParaRPr lang="en-GB" sz="1600" dirty="0">
                  <a:effectLst/>
                  <a:ea typeface="Times New Roman" panose="02020603050405020304" pitchFamily="18" charset="0"/>
                </a:endParaRPr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245CB47B-1E6A-46F6-9723-B215A78F2391}"/>
                  </a:ext>
                </a:extLst>
              </p:cNvPr>
              <p:cNvSpPr/>
              <p:nvPr/>
            </p:nvSpPr>
            <p:spPr>
              <a:xfrm>
                <a:off x="1116593" y="3351369"/>
                <a:ext cx="601479" cy="390457"/>
              </a:xfrm>
              <a:prstGeom prst="rect">
                <a:avLst/>
              </a:prstGeom>
            </p:spPr>
            <p:txBody>
              <a:bodyPr wrap="square" lIns="0" tIns="72000" rIns="0" bIns="72000">
                <a:noAutofit/>
              </a:bodyPr>
              <a:lstStyle/>
              <a:p>
                <a:pPr algn="r">
                  <a:spcAft>
                    <a:spcPts val="0"/>
                  </a:spcAft>
                </a:pPr>
                <a:r>
                  <a:rPr lang="en-GB" sz="1600" kern="1200" dirty="0">
                    <a:solidFill>
                      <a:srgbClr val="000000"/>
                    </a:solidFill>
                    <a:effectLst/>
                    <a:ea typeface="Times New Roman" panose="02020603050405020304" pitchFamily="18" charset="0"/>
                    <a:cs typeface="Kalam"/>
                  </a:rPr>
                  <a:t>1500</a:t>
                </a:r>
                <a:endParaRPr lang="en-GB" sz="1600" dirty="0">
                  <a:effectLst/>
                  <a:ea typeface="Times New Roman" panose="02020603050405020304" pitchFamily="18" charset="0"/>
                </a:endParaRPr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D574743C-6500-47D0-BF07-4B01BE9B7DA3}"/>
                  </a:ext>
                </a:extLst>
              </p:cNvPr>
              <p:cNvSpPr/>
              <p:nvPr/>
            </p:nvSpPr>
            <p:spPr>
              <a:xfrm>
                <a:off x="1116593" y="3941197"/>
                <a:ext cx="601479" cy="390457"/>
              </a:xfrm>
              <a:prstGeom prst="rect">
                <a:avLst/>
              </a:prstGeom>
            </p:spPr>
            <p:txBody>
              <a:bodyPr wrap="square" lIns="0" tIns="72000" rIns="0" bIns="72000">
                <a:noAutofit/>
              </a:bodyPr>
              <a:lstStyle/>
              <a:p>
                <a:pPr algn="r">
                  <a:spcAft>
                    <a:spcPts val="0"/>
                  </a:spcAft>
                </a:pPr>
                <a:r>
                  <a:rPr lang="en-GB" sz="1600" kern="1200" dirty="0">
                    <a:solidFill>
                      <a:srgbClr val="000000"/>
                    </a:solidFill>
                    <a:effectLst/>
                    <a:ea typeface="Times New Roman" panose="02020603050405020304" pitchFamily="18" charset="0"/>
                    <a:cs typeface="Kalam"/>
                  </a:rPr>
                  <a:t>1000</a:t>
                </a:r>
                <a:endParaRPr lang="en-GB" sz="1600" dirty="0">
                  <a:effectLst/>
                  <a:ea typeface="Times New Roman" panose="02020603050405020304" pitchFamily="18" charset="0"/>
                </a:endParaRPr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DEB80CFD-76AD-494F-BBB5-A293DA8A9D03}"/>
                  </a:ext>
                </a:extLst>
              </p:cNvPr>
              <p:cNvSpPr/>
              <p:nvPr/>
            </p:nvSpPr>
            <p:spPr>
              <a:xfrm>
                <a:off x="1116593" y="4531027"/>
                <a:ext cx="601479" cy="390457"/>
              </a:xfrm>
              <a:prstGeom prst="rect">
                <a:avLst/>
              </a:prstGeom>
            </p:spPr>
            <p:txBody>
              <a:bodyPr wrap="square" lIns="0" tIns="72000" rIns="0" bIns="72000">
                <a:noAutofit/>
              </a:bodyPr>
              <a:lstStyle/>
              <a:p>
                <a:pPr algn="r">
                  <a:spcAft>
                    <a:spcPts val="0"/>
                  </a:spcAft>
                </a:pPr>
                <a:r>
                  <a:rPr lang="en-GB" sz="1600" kern="1200" dirty="0">
                    <a:solidFill>
                      <a:srgbClr val="000000"/>
                    </a:solidFill>
                    <a:effectLst/>
                    <a:ea typeface="Times New Roman" panose="02020603050405020304" pitchFamily="18" charset="0"/>
                    <a:cs typeface="Kalam"/>
                  </a:rPr>
                  <a:t>500</a:t>
                </a:r>
                <a:endParaRPr lang="en-GB" sz="1600" dirty="0">
                  <a:effectLst/>
                  <a:ea typeface="Times New Roman" panose="02020603050405020304" pitchFamily="18" charset="0"/>
                </a:endParaRPr>
              </a:p>
            </p:txBody>
          </p: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8D28E1F0-3115-498A-9E6F-E19A94C18B7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772759" y="4733185"/>
                <a:ext cx="14168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C04FB019-6BCA-4A5F-BA79-7C1806D4184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772759" y="4142932"/>
                <a:ext cx="14168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2306D13A-2BD1-4D3E-BB2B-026830DA9E6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772759" y="3552678"/>
                <a:ext cx="14168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E8A2014C-1AE9-4B83-AB17-B83D0F1A97A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772759" y="2962424"/>
                <a:ext cx="14168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id="{2EA396D5-2BCA-4142-8496-6B0B44400A0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772759" y="2372171"/>
                <a:ext cx="14168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DE9B9575-9F86-49B2-8026-560E78AFEFD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772759" y="1781917"/>
                <a:ext cx="14168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8AD824B5-CD99-4553-9FE1-1DDCF1D9E20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907228" y="1781917"/>
                <a:ext cx="0" cy="37726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>
                <a:extLst>
                  <a:ext uri="{FF2B5EF4-FFF2-40B4-BE49-F238E27FC236}">
                    <a16:creationId xmlns:a16="http://schemas.microsoft.com/office/drawing/2014/main" id="{10377309-030A-4A5A-BA2D-76418BCC3EC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584776" y="5323436"/>
                <a:ext cx="4370819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E2F2B6A2-A707-42DF-BF52-1CA6AF933A8D}"/>
                  </a:ext>
                </a:extLst>
              </p:cNvPr>
              <p:cNvSpPr/>
              <p:nvPr/>
            </p:nvSpPr>
            <p:spPr>
              <a:xfrm>
                <a:off x="1432157" y="5274685"/>
                <a:ext cx="601479" cy="390457"/>
              </a:xfrm>
              <a:prstGeom prst="rect">
                <a:avLst/>
              </a:prstGeom>
            </p:spPr>
            <p:txBody>
              <a:bodyPr wrap="square" lIns="0" tIns="72000" rIns="0" bIns="72000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600" kern="1200">
                    <a:solidFill>
                      <a:srgbClr val="000000"/>
                    </a:solidFill>
                    <a:effectLst/>
                    <a:ea typeface="Times New Roman" panose="02020603050405020304" pitchFamily="18" charset="0"/>
                    <a:cs typeface="Kalam"/>
                  </a:rPr>
                  <a:t>0</a:t>
                </a:r>
                <a:endParaRPr lang="en-GB" sz="1600">
                  <a:effectLst/>
                  <a:ea typeface="Times New Roman" panose="02020603050405020304" pitchFamily="18" charset="0"/>
                </a:endParaRPr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9E7E61BD-6B4E-4699-89B7-40968AE59185}"/>
                  </a:ext>
                </a:extLst>
              </p:cNvPr>
              <p:cNvSpPr/>
              <p:nvPr/>
            </p:nvSpPr>
            <p:spPr>
              <a:xfrm>
                <a:off x="2440566" y="5347560"/>
                <a:ext cx="276199" cy="390457"/>
              </a:xfrm>
              <a:prstGeom prst="rect">
                <a:avLst/>
              </a:prstGeom>
            </p:spPr>
            <p:txBody>
              <a:bodyPr wrap="square" lIns="0" tIns="72000" rIns="0" bIns="72000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600" dirty="0">
                    <a:effectLst/>
                    <a:ea typeface="Times New Roman" panose="02020603050405020304" pitchFamily="18" charset="0"/>
                  </a:rPr>
                  <a:t>10</a:t>
                </a:r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268B51AC-E3BB-442E-A437-0292A46ED484}"/>
                  </a:ext>
                </a:extLst>
              </p:cNvPr>
              <p:cNvSpPr/>
              <p:nvPr/>
            </p:nvSpPr>
            <p:spPr>
              <a:xfrm>
                <a:off x="3122177" y="5347560"/>
                <a:ext cx="264651" cy="390457"/>
              </a:xfrm>
              <a:prstGeom prst="rect">
                <a:avLst/>
              </a:prstGeom>
            </p:spPr>
            <p:txBody>
              <a:bodyPr wrap="square" lIns="0" tIns="72000" rIns="0" bIns="72000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600" kern="1200" dirty="0">
                    <a:solidFill>
                      <a:srgbClr val="000000"/>
                    </a:solidFill>
                    <a:effectLst/>
                    <a:ea typeface="Times New Roman" panose="02020603050405020304" pitchFamily="18" charset="0"/>
                    <a:cs typeface="Kalam"/>
                  </a:rPr>
                  <a:t>20</a:t>
                </a:r>
                <a:endParaRPr lang="en-GB" sz="1600" dirty="0">
                  <a:effectLst/>
                  <a:ea typeface="Times New Roman" panose="02020603050405020304" pitchFamily="18" charset="0"/>
                </a:endParaRPr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4A0D226D-11AF-4F2F-8F7D-35C49D61D616}"/>
                  </a:ext>
                </a:extLst>
              </p:cNvPr>
              <p:cNvSpPr/>
              <p:nvPr/>
            </p:nvSpPr>
            <p:spPr>
              <a:xfrm>
                <a:off x="3796109" y="5346816"/>
                <a:ext cx="277161" cy="390457"/>
              </a:xfrm>
              <a:prstGeom prst="rect">
                <a:avLst/>
              </a:prstGeom>
            </p:spPr>
            <p:txBody>
              <a:bodyPr wrap="square" lIns="0" tIns="72000" rIns="0" bIns="72000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600" dirty="0">
                    <a:solidFill>
                      <a:srgbClr val="000000"/>
                    </a:solidFill>
                    <a:ea typeface="Times New Roman" panose="02020603050405020304" pitchFamily="18" charset="0"/>
                    <a:cs typeface="Kalam"/>
                  </a:rPr>
                  <a:t>30</a:t>
                </a:r>
                <a:endParaRPr lang="en-GB" sz="1600" dirty="0">
                  <a:effectLst/>
                  <a:ea typeface="Times New Roman" panose="02020603050405020304" pitchFamily="18" charset="0"/>
                </a:endParaRPr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5FFB4625-7942-4761-84FA-065E2376DCB9}"/>
                  </a:ext>
                </a:extLst>
              </p:cNvPr>
              <p:cNvSpPr/>
              <p:nvPr/>
            </p:nvSpPr>
            <p:spPr>
              <a:xfrm>
                <a:off x="4433649" y="5346816"/>
                <a:ext cx="344527" cy="390457"/>
              </a:xfrm>
              <a:prstGeom prst="rect">
                <a:avLst/>
              </a:prstGeom>
            </p:spPr>
            <p:txBody>
              <a:bodyPr wrap="square" lIns="0" tIns="72000" rIns="0" bIns="72000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600" kern="1200" dirty="0">
                    <a:solidFill>
                      <a:srgbClr val="000000"/>
                    </a:solidFill>
                    <a:effectLst/>
                    <a:ea typeface="Times New Roman" panose="02020603050405020304" pitchFamily="18" charset="0"/>
                    <a:cs typeface="Kalam"/>
                  </a:rPr>
                  <a:t>40</a:t>
                </a:r>
                <a:endParaRPr lang="en-GB" sz="1600" dirty="0">
                  <a:effectLst/>
                  <a:ea typeface="Times New Roman" panose="02020603050405020304" pitchFamily="18" charset="0"/>
                </a:endParaRPr>
              </a:p>
            </p:txBody>
          </p:sp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A2B39191-9684-4E7C-9F4C-1D978E157F27}"/>
                  </a:ext>
                </a:extLst>
              </p:cNvPr>
              <p:cNvSpPr/>
              <p:nvPr/>
            </p:nvSpPr>
            <p:spPr>
              <a:xfrm>
                <a:off x="5130219" y="5345094"/>
                <a:ext cx="335866" cy="390457"/>
              </a:xfrm>
              <a:prstGeom prst="rect">
                <a:avLst/>
              </a:prstGeom>
            </p:spPr>
            <p:txBody>
              <a:bodyPr wrap="square" lIns="0" tIns="72000" rIns="0" bIns="72000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600" kern="1200" dirty="0">
                    <a:solidFill>
                      <a:srgbClr val="000000"/>
                    </a:solidFill>
                    <a:effectLst/>
                    <a:ea typeface="Times New Roman" panose="02020603050405020304" pitchFamily="18" charset="0"/>
                    <a:cs typeface="Kalam"/>
                  </a:rPr>
                  <a:t>50</a:t>
                </a:r>
                <a:endParaRPr lang="en-GB" sz="1600" dirty="0">
                  <a:effectLst/>
                  <a:ea typeface="Times New Roman" panose="02020603050405020304" pitchFamily="18" charset="0"/>
                </a:endParaRPr>
              </a:p>
            </p:txBody>
          </p:sp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57839778-7F84-4C91-89E5-52F26BA9C3A3}"/>
                  </a:ext>
                </a:extLst>
              </p:cNvPr>
              <p:cNvSpPr/>
              <p:nvPr/>
            </p:nvSpPr>
            <p:spPr>
              <a:xfrm>
                <a:off x="5807071" y="5346816"/>
                <a:ext cx="297370" cy="390457"/>
              </a:xfrm>
              <a:prstGeom prst="rect">
                <a:avLst/>
              </a:prstGeom>
            </p:spPr>
            <p:txBody>
              <a:bodyPr wrap="square" lIns="0" tIns="72000" rIns="0" bIns="72000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600" kern="1200" dirty="0">
                    <a:solidFill>
                      <a:srgbClr val="000000"/>
                    </a:solidFill>
                    <a:effectLst/>
                    <a:ea typeface="Times New Roman" panose="02020603050405020304" pitchFamily="18" charset="0"/>
                    <a:cs typeface="Kalam"/>
                  </a:rPr>
                  <a:t>60</a:t>
                </a:r>
                <a:endParaRPr lang="en-GB" sz="1600" dirty="0">
                  <a:effectLst/>
                  <a:ea typeface="Times New Roman" panose="02020603050405020304" pitchFamily="18" charset="0"/>
                </a:endParaRPr>
              </a:p>
            </p:txBody>
          </p: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D799307E-7CB2-414A-A0A6-E137BFEDCEA0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2519576" y="5381292"/>
                <a:ext cx="12475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25BA1E14-6EF9-4A87-8D20-06AAF2B05B54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3194303" y="5381292"/>
                <a:ext cx="12475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6427B2E4-7A38-458B-AF29-89B43D650C21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3869030" y="5381292"/>
                <a:ext cx="12475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58FC36EC-CB38-4C72-BE34-54A4BC27606F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4543758" y="5381292"/>
                <a:ext cx="12475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BDAF76E3-11DE-4A19-92F9-C4C5A53F0DA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5218485" y="5381292"/>
                <a:ext cx="12475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7B863168-507F-492F-846D-E35971F747EC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5893215" y="5381292"/>
                <a:ext cx="12475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DDA82961-DB49-4FB1-BE2E-D03AF6DC968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5205404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486B3A8E-E5E4-44CE-B296-6FE0B652CBB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5087353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8F36A197-BF13-48DD-90C8-6EF87BA1F31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4969301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DC3DECDC-581A-45DF-8833-AC31647DEE3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4851250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F3744538-F1F3-4182-B1A1-3C61AF9A262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4733199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39">
                <a:extLst>
                  <a:ext uri="{FF2B5EF4-FFF2-40B4-BE49-F238E27FC236}">
                    <a16:creationId xmlns:a16="http://schemas.microsoft.com/office/drawing/2014/main" id="{043930B6-6BBA-439B-968C-9F5836F3C7F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4615148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0">
                <a:extLst>
                  <a:ext uri="{FF2B5EF4-FFF2-40B4-BE49-F238E27FC236}">
                    <a16:creationId xmlns:a16="http://schemas.microsoft.com/office/drawing/2014/main" id="{9D30C7C3-FED7-471A-8627-9751C0877FE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4497096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>
                <a:extLst>
                  <a:ext uri="{FF2B5EF4-FFF2-40B4-BE49-F238E27FC236}">
                    <a16:creationId xmlns:a16="http://schemas.microsoft.com/office/drawing/2014/main" id="{EE89F072-D660-4B0D-BE9C-C0BE2CAD2A6D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4379045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DF78FB93-6F72-4F8E-A268-FC3229F11D5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4260994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4BF5E52C-26E6-4BE6-B4BF-B57FC99177A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4142942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5E913C89-0741-433D-A582-81D189ACE52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4024891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A5A334ED-CB2C-4461-A8AB-26630B93255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3906840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00D7892B-6FE9-44A0-9D03-C6B1672C77C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3788789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>
                <a:extLst>
                  <a:ext uri="{FF2B5EF4-FFF2-40B4-BE49-F238E27FC236}">
                    <a16:creationId xmlns:a16="http://schemas.microsoft.com/office/drawing/2014/main" id="{A667DFB1-ECC9-4653-9552-2BBBB448790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3670737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>
                <a:extLst>
                  <a:ext uri="{FF2B5EF4-FFF2-40B4-BE49-F238E27FC236}">
                    <a16:creationId xmlns:a16="http://schemas.microsoft.com/office/drawing/2014/main" id="{445BA3F8-6860-4A10-A4DA-0CA13EFA90E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3552686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25EE49C3-7CFD-4465-93C9-0D8DA3E193D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3434635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4EF7C233-1A25-4EFE-95E3-5BE9DDFDFC7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3316584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5D69FA95-C1E7-488C-8D88-F724AAEADF7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3198532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>
                <a:extLst>
                  <a:ext uri="{FF2B5EF4-FFF2-40B4-BE49-F238E27FC236}">
                    <a16:creationId xmlns:a16="http://schemas.microsoft.com/office/drawing/2014/main" id="{8F29112B-BCC6-4937-9E73-7E5989B9DE1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3080481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>
                <a:extLst>
                  <a:ext uri="{FF2B5EF4-FFF2-40B4-BE49-F238E27FC236}">
                    <a16:creationId xmlns:a16="http://schemas.microsoft.com/office/drawing/2014/main" id="{19B55685-63CB-4B4E-A32F-C657F296129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2962430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54">
                <a:extLst>
                  <a:ext uri="{FF2B5EF4-FFF2-40B4-BE49-F238E27FC236}">
                    <a16:creationId xmlns:a16="http://schemas.microsoft.com/office/drawing/2014/main" id="{089E7D53-0398-4912-91F8-AD476954D9F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2844379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55">
                <a:extLst>
                  <a:ext uri="{FF2B5EF4-FFF2-40B4-BE49-F238E27FC236}">
                    <a16:creationId xmlns:a16="http://schemas.microsoft.com/office/drawing/2014/main" id="{7DE5DA40-5FCA-4FA7-B851-11B42A8B6C2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2726327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Straight Connector 56">
                <a:extLst>
                  <a:ext uri="{FF2B5EF4-FFF2-40B4-BE49-F238E27FC236}">
                    <a16:creationId xmlns:a16="http://schemas.microsoft.com/office/drawing/2014/main" id="{E0A2B4CE-07FD-48C5-A47F-B9E816D6FA4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2608276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57">
                <a:extLst>
                  <a:ext uri="{FF2B5EF4-FFF2-40B4-BE49-F238E27FC236}">
                    <a16:creationId xmlns:a16="http://schemas.microsoft.com/office/drawing/2014/main" id="{4F9B9542-AE1A-46DD-A2B6-AEAC1266E46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2490225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Straight Connector 58">
                <a:extLst>
                  <a:ext uri="{FF2B5EF4-FFF2-40B4-BE49-F238E27FC236}">
                    <a16:creationId xmlns:a16="http://schemas.microsoft.com/office/drawing/2014/main" id="{23CEACFB-84F7-4DA6-99EA-40D4326D510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2372173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Straight Connector 59">
                <a:extLst>
                  <a:ext uri="{FF2B5EF4-FFF2-40B4-BE49-F238E27FC236}">
                    <a16:creationId xmlns:a16="http://schemas.microsoft.com/office/drawing/2014/main" id="{8EECB28F-6BDA-4006-8047-25D11AE719B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2254122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Straight Connector 60">
                <a:extLst>
                  <a:ext uri="{FF2B5EF4-FFF2-40B4-BE49-F238E27FC236}">
                    <a16:creationId xmlns:a16="http://schemas.microsoft.com/office/drawing/2014/main" id="{E0F26A24-B939-4785-934E-3C6B297156C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2136071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Straight Connector 61">
                <a:extLst>
                  <a:ext uri="{FF2B5EF4-FFF2-40B4-BE49-F238E27FC236}">
                    <a16:creationId xmlns:a16="http://schemas.microsoft.com/office/drawing/2014/main" id="{B3F5D7E0-8F99-442D-8733-62B36FDEA50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2018020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Straight Connector 63">
                <a:extLst>
                  <a:ext uri="{FF2B5EF4-FFF2-40B4-BE49-F238E27FC236}">
                    <a16:creationId xmlns:a16="http://schemas.microsoft.com/office/drawing/2014/main" id="{D07763B0-31B0-45E3-9E59-EDFAC182475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1899968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Straight Connector 64">
                <a:extLst>
                  <a:ext uri="{FF2B5EF4-FFF2-40B4-BE49-F238E27FC236}">
                    <a16:creationId xmlns:a16="http://schemas.microsoft.com/office/drawing/2014/main" id="{6FF29CFB-5320-4116-BE20-5458751B840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05115" y="1781917"/>
                <a:ext cx="405047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Straight Connector 66">
                <a:extLst>
                  <a:ext uri="{FF2B5EF4-FFF2-40B4-BE49-F238E27FC236}">
                    <a16:creationId xmlns:a16="http://schemas.microsoft.com/office/drawing/2014/main" id="{76EBD2AB-4833-4797-B9C6-8DC3918AF853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4184835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Straight Connector 68">
                <a:extLst>
                  <a:ext uri="{FF2B5EF4-FFF2-40B4-BE49-F238E27FC236}">
                    <a16:creationId xmlns:a16="http://schemas.microsoft.com/office/drawing/2014/main" id="{743AB4E1-E426-4D82-9D52-98DA8BBD3BF6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4049769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Straight Connector 69">
                <a:extLst>
                  <a:ext uri="{FF2B5EF4-FFF2-40B4-BE49-F238E27FC236}">
                    <a16:creationId xmlns:a16="http://schemas.microsoft.com/office/drawing/2014/main" id="{B988DF1B-C45B-46B2-BBEC-0EA2146FC892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3914703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Straight Connector 70">
                <a:extLst>
                  <a:ext uri="{FF2B5EF4-FFF2-40B4-BE49-F238E27FC236}">
                    <a16:creationId xmlns:a16="http://schemas.microsoft.com/office/drawing/2014/main" id="{0B95BF18-068E-4D81-92F4-A687EA9ED25F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3779638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Straight Connector 71">
                <a:extLst>
                  <a:ext uri="{FF2B5EF4-FFF2-40B4-BE49-F238E27FC236}">
                    <a16:creationId xmlns:a16="http://schemas.microsoft.com/office/drawing/2014/main" id="{9973F9A2-7D8C-4E7C-85FC-4E30A545C8B6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3644572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AD31B87A-258C-4E49-A077-1D141D3C05D0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3509506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8E72E201-25EF-4F13-B8A4-A0F5137BF537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3374440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E4CA7B03-EDFB-42F7-B51D-E6C0D9D62269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3239374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A5674B65-A367-4B6F-9A1F-1A59BFB6E40B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3104308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845DF2F7-6BB3-4501-9780-E41C88C935C7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2969243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D887E4CC-4BAC-4C0E-80AF-3D90806A7668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2834177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78">
                <a:extLst>
                  <a:ext uri="{FF2B5EF4-FFF2-40B4-BE49-F238E27FC236}">
                    <a16:creationId xmlns:a16="http://schemas.microsoft.com/office/drawing/2014/main" id="{5712AC6A-051F-4012-AF51-1FE47C974342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2699111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Straight Connector 79">
                <a:extLst>
                  <a:ext uri="{FF2B5EF4-FFF2-40B4-BE49-F238E27FC236}">
                    <a16:creationId xmlns:a16="http://schemas.microsoft.com/office/drawing/2014/main" id="{BBE79644-D91E-46C6-8A7E-A17DA997ACC9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2564045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>
                <a:extLst>
                  <a:ext uri="{FF2B5EF4-FFF2-40B4-BE49-F238E27FC236}">
                    <a16:creationId xmlns:a16="http://schemas.microsoft.com/office/drawing/2014/main" id="{D460BAC7-48D4-4A7D-A3C1-6D85F26A3A43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2428979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>
                <a:extLst>
                  <a:ext uri="{FF2B5EF4-FFF2-40B4-BE49-F238E27FC236}">
                    <a16:creationId xmlns:a16="http://schemas.microsoft.com/office/drawing/2014/main" id="{F729576E-2A4C-44AF-85B7-E91BDAF1C09D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2293913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>
                <a:extLst>
                  <a:ext uri="{FF2B5EF4-FFF2-40B4-BE49-F238E27FC236}">
                    <a16:creationId xmlns:a16="http://schemas.microsoft.com/office/drawing/2014/main" id="{089302B4-9105-4223-92B5-A725110FF019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2158848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>
                <a:extLst>
                  <a:ext uri="{FF2B5EF4-FFF2-40B4-BE49-F238E27FC236}">
                    <a16:creationId xmlns:a16="http://schemas.microsoft.com/office/drawing/2014/main" id="{47E1BA15-B54B-4930-B242-42767CA84018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2023782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>
                <a:extLst>
                  <a:ext uri="{FF2B5EF4-FFF2-40B4-BE49-F238E27FC236}">
                    <a16:creationId xmlns:a16="http://schemas.microsoft.com/office/drawing/2014/main" id="{51F2C085-6E52-4ACA-9DB1-F80D63BC6BBF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1888716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>
                <a:extLst>
                  <a:ext uri="{FF2B5EF4-FFF2-40B4-BE49-F238E27FC236}">
                    <a16:creationId xmlns:a16="http://schemas.microsoft.com/office/drawing/2014/main" id="{A06BABEE-8B01-49B8-92E1-9E709A7D9535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1753650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>
                <a:extLst>
                  <a:ext uri="{FF2B5EF4-FFF2-40B4-BE49-F238E27FC236}">
                    <a16:creationId xmlns:a16="http://schemas.microsoft.com/office/drawing/2014/main" id="{5DDAFFA2-CAFA-4D63-9631-044066736A6F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1618584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Straight Connector 87">
                <a:extLst>
                  <a:ext uri="{FF2B5EF4-FFF2-40B4-BE49-F238E27FC236}">
                    <a16:creationId xmlns:a16="http://schemas.microsoft.com/office/drawing/2014/main" id="{A5FB3D42-470A-4416-A9C9-413F016E89A2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1483518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Connector 88">
                <a:extLst>
                  <a:ext uri="{FF2B5EF4-FFF2-40B4-BE49-F238E27FC236}">
                    <a16:creationId xmlns:a16="http://schemas.microsoft.com/office/drawing/2014/main" id="{8701CEE0-5BBF-4EE1-8513-8E1E028827BE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1348453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Straight Connector 89">
                <a:extLst>
                  <a:ext uri="{FF2B5EF4-FFF2-40B4-BE49-F238E27FC236}">
                    <a16:creationId xmlns:a16="http://schemas.microsoft.com/office/drawing/2014/main" id="{20DF1F3B-9653-45EE-9A4B-F66984BF997D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1213387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>
                <a:extLst>
                  <a:ext uri="{FF2B5EF4-FFF2-40B4-BE49-F238E27FC236}">
                    <a16:creationId xmlns:a16="http://schemas.microsoft.com/office/drawing/2014/main" id="{256A7597-13FF-401D-8066-6A46F0D7D8F8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1078321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Straight Connector 91">
                <a:extLst>
                  <a:ext uri="{FF2B5EF4-FFF2-40B4-BE49-F238E27FC236}">
                    <a16:creationId xmlns:a16="http://schemas.microsoft.com/office/drawing/2014/main" id="{BBD822C9-1768-42CD-B956-EBE7547620DA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943255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Straight Connector 92">
                <a:extLst>
                  <a:ext uri="{FF2B5EF4-FFF2-40B4-BE49-F238E27FC236}">
                    <a16:creationId xmlns:a16="http://schemas.microsoft.com/office/drawing/2014/main" id="{56C04BE4-651C-43CD-B9F9-AF601A388665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808189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Straight Connector 93">
                <a:extLst>
                  <a:ext uri="{FF2B5EF4-FFF2-40B4-BE49-F238E27FC236}">
                    <a16:creationId xmlns:a16="http://schemas.microsoft.com/office/drawing/2014/main" id="{135433A5-189A-4984-8987-31CECE3F3BB7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673123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Straight Connector 94">
                <a:extLst>
                  <a:ext uri="{FF2B5EF4-FFF2-40B4-BE49-F238E27FC236}">
                    <a16:creationId xmlns:a16="http://schemas.microsoft.com/office/drawing/2014/main" id="{9D2F46B2-A60B-4B7A-B79B-6E47F4867D51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538058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Straight Connector 95">
                <a:extLst>
                  <a:ext uri="{FF2B5EF4-FFF2-40B4-BE49-F238E27FC236}">
                    <a16:creationId xmlns:a16="http://schemas.microsoft.com/office/drawing/2014/main" id="{27C6664E-D3A7-450B-A72A-FC2650C0F501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402992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Straight Connector 96">
                <a:extLst>
                  <a:ext uri="{FF2B5EF4-FFF2-40B4-BE49-F238E27FC236}">
                    <a16:creationId xmlns:a16="http://schemas.microsoft.com/office/drawing/2014/main" id="{3C6097DE-8DED-41C2-9BB5-AE215C21D18F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 flipH="1">
                <a:off x="267926" y="3552677"/>
                <a:ext cx="3541519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1" name="Rectangle 110"/>
            <p:cNvSpPr/>
            <p:nvPr/>
          </p:nvSpPr>
          <p:spPr>
            <a:xfrm>
              <a:off x="1798641" y="1270811"/>
              <a:ext cx="417614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u="sng" dirty="0"/>
                <a:t>How Far a Family Cycled over an Hour</a:t>
              </a:r>
            </a:p>
          </p:txBody>
        </p:sp>
        <p:sp>
          <p:nvSpPr>
            <p:cNvPr id="113" name="Rectangle 112"/>
            <p:cNvSpPr/>
            <p:nvPr/>
          </p:nvSpPr>
          <p:spPr>
            <a:xfrm rot="16200000">
              <a:off x="-21905" y="3408529"/>
              <a:ext cx="214193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/>
                <a:t>Distance in metres</a:t>
              </a:r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1867677" y="2025390"/>
              <a:ext cx="4124290" cy="3337199"/>
              <a:chOff x="1582451" y="2478396"/>
              <a:chExt cx="4124290" cy="3337199"/>
            </a:xfrm>
          </p:grpSpPr>
          <p:sp>
            <p:nvSpPr>
              <p:cNvPr id="139" name="Oval 138">
                <a:extLst>
                  <a:ext uri="{FF2B5EF4-FFF2-40B4-BE49-F238E27FC236}">
                    <a16:creationId xmlns:a16="http://schemas.microsoft.com/office/drawing/2014/main" id="{B86FC3A0-560E-40A1-94C6-89F8E75C6D95}"/>
                  </a:ext>
                </a:extLst>
              </p:cNvPr>
              <p:cNvSpPr/>
              <p:nvPr/>
            </p:nvSpPr>
            <p:spPr>
              <a:xfrm>
                <a:off x="2260871" y="5047108"/>
                <a:ext cx="69287" cy="6100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GB"/>
              </a:p>
            </p:txBody>
          </p:sp>
          <p:sp>
            <p:nvSpPr>
              <p:cNvPr id="140" name="Oval 139">
                <a:extLst>
                  <a:ext uri="{FF2B5EF4-FFF2-40B4-BE49-F238E27FC236}">
                    <a16:creationId xmlns:a16="http://schemas.microsoft.com/office/drawing/2014/main" id="{9E79A422-316A-428B-8FC6-70684B0DFEA2}"/>
                  </a:ext>
                </a:extLst>
              </p:cNvPr>
              <p:cNvSpPr/>
              <p:nvPr/>
            </p:nvSpPr>
            <p:spPr>
              <a:xfrm>
                <a:off x="2933391" y="4574568"/>
                <a:ext cx="69287" cy="6100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GB"/>
              </a:p>
            </p:txBody>
          </p:sp>
          <p:sp>
            <p:nvSpPr>
              <p:cNvPr id="141" name="Oval 140">
                <a:extLst>
                  <a:ext uri="{FF2B5EF4-FFF2-40B4-BE49-F238E27FC236}">
                    <a16:creationId xmlns:a16="http://schemas.microsoft.com/office/drawing/2014/main" id="{ACADDB05-8EEB-49B7-A815-C1FD3B8F0D67}"/>
                  </a:ext>
                </a:extLst>
              </p:cNvPr>
              <p:cNvSpPr/>
              <p:nvPr/>
            </p:nvSpPr>
            <p:spPr>
              <a:xfrm>
                <a:off x="3617625" y="3996781"/>
                <a:ext cx="69287" cy="6100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GB"/>
              </a:p>
            </p:txBody>
          </p:sp>
          <p:sp>
            <p:nvSpPr>
              <p:cNvPr id="142" name="Oval 141">
                <a:extLst>
                  <a:ext uri="{FF2B5EF4-FFF2-40B4-BE49-F238E27FC236}">
                    <a16:creationId xmlns:a16="http://schemas.microsoft.com/office/drawing/2014/main" id="{4A44871D-6F5C-4C1D-85B9-3F95DAA596AA}"/>
                  </a:ext>
                </a:extLst>
              </p:cNvPr>
              <p:cNvSpPr/>
              <p:nvPr/>
            </p:nvSpPr>
            <p:spPr>
              <a:xfrm>
                <a:off x="4301980" y="3985192"/>
                <a:ext cx="69287" cy="6100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GB"/>
              </a:p>
            </p:txBody>
          </p:sp>
          <p:sp>
            <p:nvSpPr>
              <p:cNvPr id="143" name="Oval 142">
                <a:extLst>
                  <a:ext uri="{FF2B5EF4-FFF2-40B4-BE49-F238E27FC236}">
                    <a16:creationId xmlns:a16="http://schemas.microsoft.com/office/drawing/2014/main" id="{33E043E8-06E2-4AA3-B262-1BF92C0F6762}"/>
                  </a:ext>
                </a:extLst>
              </p:cNvPr>
              <p:cNvSpPr/>
              <p:nvPr/>
            </p:nvSpPr>
            <p:spPr>
              <a:xfrm>
                <a:off x="4950365" y="3163795"/>
                <a:ext cx="69287" cy="6100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GB"/>
              </a:p>
            </p:txBody>
          </p:sp>
          <p:sp>
            <p:nvSpPr>
              <p:cNvPr id="144" name="Oval 143">
                <a:extLst>
                  <a:ext uri="{FF2B5EF4-FFF2-40B4-BE49-F238E27FC236}">
                    <a16:creationId xmlns:a16="http://schemas.microsoft.com/office/drawing/2014/main" id="{D1E8153C-57F4-4F50-935E-7EE8AB6A36C7}"/>
                  </a:ext>
                </a:extLst>
              </p:cNvPr>
              <p:cNvSpPr/>
              <p:nvPr/>
            </p:nvSpPr>
            <p:spPr>
              <a:xfrm>
                <a:off x="5637454" y="2478396"/>
                <a:ext cx="69287" cy="6100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GB"/>
              </a:p>
            </p:txBody>
          </p:sp>
          <p:sp>
            <p:nvSpPr>
              <p:cNvPr id="145" name="Oval 144">
                <a:extLst>
                  <a:ext uri="{FF2B5EF4-FFF2-40B4-BE49-F238E27FC236}">
                    <a16:creationId xmlns:a16="http://schemas.microsoft.com/office/drawing/2014/main" id="{18FF3734-119D-4B18-8B74-5364BBEC4FAB}"/>
                  </a:ext>
                </a:extLst>
              </p:cNvPr>
              <p:cNvSpPr/>
              <p:nvPr/>
            </p:nvSpPr>
            <p:spPr>
              <a:xfrm>
                <a:off x="1582451" y="5754586"/>
                <a:ext cx="69287" cy="6100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GB"/>
              </a:p>
            </p:txBody>
          </p:sp>
          <p:cxnSp>
            <p:nvCxnSpPr>
              <p:cNvPr id="146" name="Straight Connector 145">
                <a:extLst>
                  <a:ext uri="{FF2B5EF4-FFF2-40B4-BE49-F238E27FC236}">
                    <a16:creationId xmlns:a16="http://schemas.microsoft.com/office/drawing/2014/main" id="{9099378D-A95D-420F-8483-5B7B9865650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614820" y="5077298"/>
                <a:ext cx="676352" cy="709582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Straight Connector 146">
                <a:extLst>
                  <a:ext uri="{FF2B5EF4-FFF2-40B4-BE49-F238E27FC236}">
                    <a16:creationId xmlns:a16="http://schemas.microsoft.com/office/drawing/2014/main" id="{02A97F25-1102-400F-9C53-09E664656FBB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291172" y="4601144"/>
                <a:ext cx="678771" cy="47615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" name="Straight Connector 147">
                <a:extLst>
                  <a:ext uri="{FF2B5EF4-FFF2-40B4-BE49-F238E27FC236}">
                    <a16:creationId xmlns:a16="http://schemas.microsoft.com/office/drawing/2014/main" id="{1088EECD-6931-41F9-9905-2BD55B0411D9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969943" y="4024881"/>
                <a:ext cx="676275" cy="576263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" name="Straight Connector 148">
                <a:extLst>
                  <a:ext uri="{FF2B5EF4-FFF2-40B4-BE49-F238E27FC236}">
                    <a16:creationId xmlns:a16="http://schemas.microsoft.com/office/drawing/2014/main" id="{A14936BC-1C66-4C66-9DF4-FB23923801DD}"/>
                  </a:ext>
                </a:extLst>
              </p:cNvPr>
              <p:cNvCxnSpPr>
                <a:cxnSpLocks/>
                <a:endCxn id="142" idx="2"/>
              </p:cNvCxnSpPr>
              <p:nvPr/>
            </p:nvCxnSpPr>
            <p:spPr>
              <a:xfrm>
                <a:off x="3643837" y="4012975"/>
                <a:ext cx="658143" cy="2722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Straight Connector 149">
                <a:extLst>
                  <a:ext uri="{FF2B5EF4-FFF2-40B4-BE49-F238E27FC236}">
                    <a16:creationId xmlns:a16="http://schemas.microsoft.com/office/drawing/2014/main" id="{10C076CA-003C-4874-8E6F-FDC5BCEABB11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4314451" y="3202094"/>
                <a:ext cx="647456" cy="82441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" name="Straight Connector 150">
                <a:extLst>
                  <a:ext uri="{FF2B5EF4-FFF2-40B4-BE49-F238E27FC236}">
                    <a16:creationId xmlns:a16="http://schemas.microsoft.com/office/drawing/2014/main" id="{9E59D402-42CB-42A6-B751-8FCEDF77147C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4991624" y="2510406"/>
                <a:ext cx="671513" cy="67389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57" name="Rectangle 156"/>
          <p:cNvSpPr/>
          <p:nvPr/>
        </p:nvSpPr>
        <p:spPr>
          <a:xfrm>
            <a:off x="5883751" y="1209864"/>
            <a:ext cx="27824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Use this line graph to answer these questions.</a:t>
            </a:r>
          </a:p>
        </p:txBody>
      </p:sp>
      <p:sp>
        <p:nvSpPr>
          <p:cNvPr id="159" name="Rectangle 158"/>
          <p:cNvSpPr/>
          <p:nvPr/>
        </p:nvSpPr>
        <p:spPr>
          <a:xfrm>
            <a:off x="6065214" y="1856356"/>
            <a:ext cx="2082654" cy="131644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72000" rIns="108000" bIns="108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Estimate how far the family had cycled after 25 minutes? </a:t>
            </a:r>
          </a:p>
        </p:txBody>
      </p:sp>
      <p:sp>
        <p:nvSpPr>
          <p:cNvPr id="160" name="TextBox 159"/>
          <p:cNvSpPr txBox="1"/>
          <p:nvPr/>
        </p:nvSpPr>
        <p:spPr>
          <a:xfrm>
            <a:off x="6065214" y="3291779"/>
            <a:ext cx="2082654" cy="495108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1250 metres</a:t>
            </a:r>
          </a:p>
        </p:txBody>
      </p:sp>
      <p:sp>
        <p:nvSpPr>
          <p:cNvPr id="161" name="TextBox 160"/>
          <p:cNvSpPr txBox="1"/>
          <p:nvPr/>
        </p:nvSpPr>
        <p:spPr>
          <a:xfrm>
            <a:off x="6065214" y="5314882"/>
            <a:ext cx="2082654" cy="495108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30-40 minutes in</a:t>
            </a:r>
          </a:p>
        </p:txBody>
      </p:sp>
      <p:sp>
        <p:nvSpPr>
          <p:cNvPr id="162" name="Rectangle 161"/>
          <p:cNvSpPr/>
          <p:nvPr/>
        </p:nvSpPr>
        <p:spPr>
          <a:xfrm>
            <a:off x="6065214" y="3909360"/>
            <a:ext cx="2082654" cy="131644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72000" rIns="108000" bIns="108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One rider had to stop to change a tyre. When was this?</a:t>
            </a:r>
          </a:p>
        </p:txBody>
      </p:sp>
    </p:spTree>
    <p:extLst>
      <p:ext uri="{BB962C8B-B14F-4D97-AF65-F5344CB8AC3E}">
        <p14:creationId xmlns:p14="http://schemas.microsoft.com/office/powerpoint/2010/main" val="25472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" grpId="0" animBg="1"/>
      <p:bldP spid="161" grpId="0" animBg="1"/>
      <p:bldP spid="16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3112317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445575" y="702863"/>
            <a:ext cx="2666742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Introducing Line Graphs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cxnSp>
        <p:nvCxnSpPr>
          <p:cNvPr id="68" name="Straight Connector 67"/>
          <p:cNvCxnSpPr/>
          <p:nvPr/>
        </p:nvCxnSpPr>
        <p:spPr>
          <a:xfrm>
            <a:off x="3112317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9" name="Rectangle 158"/>
          <p:cNvSpPr/>
          <p:nvPr/>
        </p:nvSpPr>
        <p:spPr>
          <a:xfrm>
            <a:off x="6023678" y="1280316"/>
            <a:ext cx="2364672" cy="82755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72000" rIns="108000" bIns="108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When did the family cycle most slowly?</a:t>
            </a:r>
          </a:p>
        </p:txBody>
      </p:sp>
      <p:sp>
        <p:nvSpPr>
          <p:cNvPr id="160" name="TextBox 159"/>
          <p:cNvSpPr txBox="1"/>
          <p:nvPr/>
        </p:nvSpPr>
        <p:spPr>
          <a:xfrm>
            <a:off x="6023678" y="2188010"/>
            <a:ext cx="2364672" cy="1049106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Between 0 and 10 minutes and 50 and 60 minutes</a:t>
            </a:r>
          </a:p>
        </p:txBody>
      </p:sp>
      <p:sp>
        <p:nvSpPr>
          <p:cNvPr id="161" name="TextBox 160"/>
          <p:cNvSpPr txBox="1"/>
          <p:nvPr/>
        </p:nvSpPr>
        <p:spPr>
          <a:xfrm>
            <a:off x="6023678" y="4123137"/>
            <a:ext cx="2364672" cy="1880103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We can see the line is less steep, meaning they travelled a shorter distance in the first and  last 10 minutes.</a:t>
            </a:r>
          </a:p>
        </p:txBody>
      </p:sp>
      <p:sp>
        <p:nvSpPr>
          <p:cNvPr id="162" name="Rectangle 161"/>
          <p:cNvSpPr/>
          <p:nvPr/>
        </p:nvSpPr>
        <p:spPr>
          <a:xfrm>
            <a:off x="6023678" y="3338855"/>
            <a:ext cx="2364672" cy="67759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72000" rIns="108000" bIns="108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How do you know?</a:t>
            </a: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27EFD5A4-E5A7-48DD-8EB6-752F2947A3B2}"/>
              </a:ext>
            </a:extLst>
          </p:cNvPr>
          <p:cNvGrpSpPr/>
          <p:nvPr/>
        </p:nvGrpSpPr>
        <p:grpSpPr>
          <a:xfrm>
            <a:off x="763544" y="1689249"/>
            <a:ext cx="5018464" cy="4163795"/>
            <a:chOff x="369960" y="649075"/>
            <a:chExt cx="3311420" cy="3120288"/>
          </a:xfrm>
        </p:grpSpPr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1376645A-7C93-411D-8AC1-96A9D527E419}"/>
                </a:ext>
              </a:extLst>
            </p:cNvPr>
            <p:cNvSpPr/>
            <p:nvPr/>
          </p:nvSpPr>
          <p:spPr>
            <a:xfrm>
              <a:off x="395719" y="649075"/>
              <a:ext cx="396884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r">
                <a:spcAft>
                  <a:spcPts val="0"/>
                </a:spcAft>
              </a:pPr>
              <a:r>
                <a:rPr lang="en-GB" sz="14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3000</a:t>
              </a:r>
              <a:endParaRPr lang="en-GB" sz="2000" dirty="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5FFB1012-30C8-4C0C-AFAC-3866A294099B}"/>
                </a:ext>
              </a:extLst>
            </p:cNvPr>
            <p:cNvSpPr/>
            <p:nvPr/>
          </p:nvSpPr>
          <p:spPr>
            <a:xfrm>
              <a:off x="369960" y="1098243"/>
              <a:ext cx="422284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r">
                <a:spcAft>
                  <a:spcPts val="0"/>
                </a:spcAft>
              </a:pPr>
              <a:r>
                <a:rPr lang="en-GB" sz="14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2500</a:t>
              </a:r>
              <a:endParaRPr lang="en-GB" sz="2000" dirty="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D08E1C50-2CFF-432C-895A-E8E2D7F809AC}"/>
                </a:ext>
              </a:extLst>
            </p:cNvPr>
            <p:cNvSpPr/>
            <p:nvPr/>
          </p:nvSpPr>
          <p:spPr>
            <a:xfrm>
              <a:off x="390162" y="1475962"/>
              <a:ext cx="396884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r">
                <a:spcAft>
                  <a:spcPts val="0"/>
                </a:spcAft>
              </a:pPr>
              <a:r>
                <a:rPr lang="en-GB" sz="1400" kern="120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2000</a:t>
              </a:r>
              <a:endParaRPr lang="en-GB" sz="200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245CB47B-1E6A-46F6-9723-B215A78F2391}"/>
                </a:ext>
              </a:extLst>
            </p:cNvPr>
            <p:cNvSpPr/>
            <p:nvPr/>
          </p:nvSpPr>
          <p:spPr>
            <a:xfrm>
              <a:off x="390162" y="1968266"/>
              <a:ext cx="396884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r">
                <a:spcAft>
                  <a:spcPts val="0"/>
                </a:spcAft>
              </a:pPr>
              <a:r>
                <a:rPr lang="en-GB" sz="14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1500</a:t>
              </a:r>
              <a:endParaRPr lang="en-GB" sz="2000" dirty="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D574743C-6500-47D0-BF07-4B01BE9B7DA3}"/>
                </a:ext>
              </a:extLst>
            </p:cNvPr>
            <p:cNvSpPr/>
            <p:nvPr/>
          </p:nvSpPr>
          <p:spPr>
            <a:xfrm>
              <a:off x="390162" y="2410274"/>
              <a:ext cx="396884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r">
                <a:spcAft>
                  <a:spcPts val="0"/>
                </a:spcAft>
              </a:pPr>
              <a:r>
                <a:rPr lang="en-GB" sz="14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1000</a:t>
              </a:r>
              <a:endParaRPr lang="en-GB" sz="2000" dirty="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DEB80CFD-76AD-494F-BBB5-A293DA8A9D03}"/>
                </a:ext>
              </a:extLst>
            </p:cNvPr>
            <p:cNvSpPr/>
            <p:nvPr/>
          </p:nvSpPr>
          <p:spPr>
            <a:xfrm>
              <a:off x="390162" y="2852285"/>
              <a:ext cx="396884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r">
                <a:spcAft>
                  <a:spcPts val="0"/>
                </a:spcAft>
              </a:pPr>
              <a:r>
                <a:rPr lang="en-GB" sz="14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500</a:t>
              </a:r>
              <a:endParaRPr lang="en-GB" sz="2000" dirty="0">
                <a:effectLst/>
                <a:ea typeface="Times New Roman" panose="02020603050405020304" pitchFamily="18" charset="0"/>
              </a:endParaRPr>
            </a:p>
          </p:txBody>
        </p: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8D28E1F0-3115-498A-9E6F-E19A94C18B7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3131" y="2997495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C04FB019-6BCA-4A5F-BA79-7C1806D4184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3131" y="2555167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2306D13A-2BD1-4D3E-BB2B-026830DA9E6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3131" y="2112839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E8A2014C-1AE9-4B83-AB17-B83D0F1A97A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3131" y="1670511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2EA396D5-2BCA-4142-8496-6B0B44400A0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3131" y="1228183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DE9B9575-9F86-49B2-8026-560E78AFEFD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3131" y="785855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8AD824B5-CD99-4553-9FE1-1DDCF1D9E20D}"/>
                </a:ext>
              </a:extLst>
            </p:cNvPr>
            <p:cNvCxnSpPr>
              <a:cxnSpLocks/>
            </p:cNvCxnSpPr>
            <p:nvPr/>
          </p:nvCxnSpPr>
          <p:spPr>
            <a:xfrm>
              <a:off x="911860" y="785855"/>
              <a:ext cx="0" cy="282714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10377309-030A-4A5A-BA2D-76418BCC3EC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091" y="3439821"/>
              <a:ext cx="288407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E2F2B6A2-A707-42DF-BF52-1CA6AF933A8D}"/>
                </a:ext>
              </a:extLst>
            </p:cNvPr>
            <p:cNvSpPr/>
            <p:nvPr/>
          </p:nvSpPr>
          <p:spPr>
            <a:xfrm>
              <a:off x="598386" y="3403287"/>
              <a:ext cx="396884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GB" sz="1400" kern="120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0</a:t>
              </a:r>
              <a:endParaRPr lang="en-GB" sz="200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9E7E61BD-6B4E-4699-89B7-40968AE59185}"/>
                </a:ext>
              </a:extLst>
            </p:cNvPr>
            <p:cNvSpPr/>
            <p:nvPr/>
          </p:nvSpPr>
          <p:spPr>
            <a:xfrm>
              <a:off x="1263782" y="3476760"/>
              <a:ext cx="182249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GB" sz="1400" dirty="0">
                  <a:effectLst/>
                  <a:ea typeface="Times New Roman" panose="02020603050405020304" pitchFamily="18" charset="0"/>
                </a:rPr>
                <a:t>10</a:t>
              </a:r>
            </a:p>
          </p:txBody>
        </p: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268B51AC-E3BB-442E-A437-0292A46ED484}"/>
                </a:ext>
              </a:extLst>
            </p:cNvPr>
            <p:cNvSpPr/>
            <p:nvPr/>
          </p:nvSpPr>
          <p:spPr>
            <a:xfrm>
              <a:off x="1713541" y="3464185"/>
              <a:ext cx="174629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GB" sz="14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20</a:t>
              </a:r>
              <a:endParaRPr lang="en-GB" sz="2000" dirty="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4A0D226D-11AF-4F2F-8F7D-35C49D61D616}"/>
                </a:ext>
              </a:extLst>
            </p:cNvPr>
            <p:cNvSpPr/>
            <p:nvPr/>
          </p:nvSpPr>
          <p:spPr>
            <a:xfrm>
              <a:off x="2158233" y="3457341"/>
              <a:ext cx="182884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GB" sz="1400" dirty="0">
                  <a:solidFill>
                    <a:srgbClr val="000000"/>
                  </a:solidFill>
                  <a:ea typeface="Times New Roman" panose="02020603050405020304" pitchFamily="18" charset="0"/>
                  <a:cs typeface="Kalam"/>
                </a:rPr>
                <a:t>30</a:t>
              </a:r>
              <a:endParaRPr lang="en-GB" sz="2000" dirty="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5FFB4625-7942-4761-84FA-065E2376DCB9}"/>
                </a:ext>
              </a:extLst>
            </p:cNvPr>
            <p:cNvSpPr/>
            <p:nvPr/>
          </p:nvSpPr>
          <p:spPr>
            <a:xfrm>
              <a:off x="2578912" y="3457341"/>
              <a:ext cx="227335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GB" sz="14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40</a:t>
              </a:r>
              <a:endParaRPr lang="en-GB" sz="2000" dirty="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137" name="Rectangle 136">
              <a:extLst>
                <a:ext uri="{FF2B5EF4-FFF2-40B4-BE49-F238E27FC236}">
                  <a16:creationId xmlns:a16="http://schemas.microsoft.com/office/drawing/2014/main" id="{A2B39191-9684-4E7C-9F4C-1D978E157F27}"/>
                </a:ext>
              </a:extLst>
            </p:cNvPr>
            <p:cNvSpPr/>
            <p:nvPr/>
          </p:nvSpPr>
          <p:spPr>
            <a:xfrm>
              <a:off x="3038542" y="3456051"/>
              <a:ext cx="221620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GB" sz="14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50</a:t>
              </a:r>
              <a:endParaRPr lang="en-GB" sz="2000" dirty="0">
                <a:effectLst/>
                <a:ea typeface="Times New Roman" panose="02020603050405020304" pitchFamily="18" charset="0"/>
              </a:endParaRPr>
            </a:p>
          </p:txBody>
        </p:sp>
        <p:sp>
          <p:nvSpPr>
            <p:cNvPr id="138" name="Rectangle 137">
              <a:extLst>
                <a:ext uri="{FF2B5EF4-FFF2-40B4-BE49-F238E27FC236}">
                  <a16:creationId xmlns:a16="http://schemas.microsoft.com/office/drawing/2014/main" id="{57839778-7F84-4C91-89E5-52F26BA9C3A3}"/>
                </a:ext>
              </a:extLst>
            </p:cNvPr>
            <p:cNvSpPr/>
            <p:nvPr/>
          </p:nvSpPr>
          <p:spPr>
            <a:xfrm>
              <a:off x="3485161" y="3457341"/>
              <a:ext cx="196219" cy="292603"/>
            </a:xfrm>
            <a:prstGeom prst="rect">
              <a:avLst/>
            </a:prstGeom>
          </p:spPr>
          <p:txBody>
            <a:bodyPr wrap="square" lIns="0" tIns="72000" rIns="0" bIns="7200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GB" sz="1400" kern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  <a:cs typeface="Kalam"/>
                </a:rPr>
                <a:t>60</a:t>
              </a:r>
              <a:endParaRPr lang="en-GB" sz="2000" dirty="0">
                <a:effectLst/>
                <a:ea typeface="Times New Roman" panose="02020603050405020304" pitchFamily="18" charset="0"/>
              </a:endParaRPr>
            </a:p>
          </p:txBody>
        </p:sp>
        <p:cxnSp>
          <p:nvCxnSpPr>
            <p:cNvPr id="152" name="Straight Connector 151">
              <a:extLst>
                <a:ext uri="{FF2B5EF4-FFF2-40B4-BE49-F238E27FC236}">
                  <a16:creationId xmlns:a16="http://schemas.microsoft.com/office/drawing/2014/main" id="{D799307E-7CB2-414A-A0A6-E137BFEDCEA0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1310331" y="3483177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>
              <a:extLst>
                <a:ext uri="{FF2B5EF4-FFF2-40B4-BE49-F238E27FC236}">
                  <a16:creationId xmlns:a16="http://schemas.microsoft.com/office/drawing/2014/main" id="{25BA1E14-6EF9-4A87-8D20-06AAF2B05B54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1755548" y="3483177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>
              <a:extLst>
                <a:ext uri="{FF2B5EF4-FFF2-40B4-BE49-F238E27FC236}">
                  <a16:creationId xmlns:a16="http://schemas.microsoft.com/office/drawing/2014/main" id="{6427B2E4-7A38-458B-AF29-89B43D650C21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2200765" y="3483177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>
              <a:extLst>
                <a:ext uri="{FF2B5EF4-FFF2-40B4-BE49-F238E27FC236}">
                  <a16:creationId xmlns:a16="http://schemas.microsoft.com/office/drawing/2014/main" id="{58FC36EC-CB38-4C72-BE34-54A4BC27606F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2645982" y="3483177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>
              <a:extLst>
                <a:ext uri="{FF2B5EF4-FFF2-40B4-BE49-F238E27FC236}">
                  <a16:creationId xmlns:a16="http://schemas.microsoft.com/office/drawing/2014/main" id="{BDAF76E3-11DE-4A19-92F9-C4C5A53F0DAA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3091199" y="3483177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7B863168-507F-492F-846D-E35971F747EC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3536418" y="3483177"/>
              <a:ext cx="9349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DDA82961-DB49-4FB1-BE2E-D03AF6DC968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3351369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id="{486B3A8E-E5E4-44CE-B296-6FE0B652CBB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3262903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8F36A197-BF13-48DD-90C8-6EF87BA1F31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3174437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DC3DECDC-581A-45DF-8833-AC31647DEE3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3085971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F3744538-F1F3-4182-B1A1-3C61AF9A262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997505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id="{043930B6-6BBA-439B-968C-9F5836F3C7F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909039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9D30C7C3-FED7-471A-8627-9751C0877FE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820573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EE89F072-D660-4B0D-BE9C-C0BE2CAD2A6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732107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DF78FB93-6F72-4F8E-A268-FC3229F11D5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643641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id="{4BF5E52C-26E6-4BE6-B4BF-B57FC99177A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555175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id="{5E913C89-0741-433D-A582-81D189ACE52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466709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id="{A5A334ED-CB2C-4461-A8AB-26630B93255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378243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id="{00D7892B-6FE9-44A0-9D03-C6B1672C77C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289777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>
              <a:extLst>
                <a:ext uri="{FF2B5EF4-FFF2-40B4-BE49-F238E27FC236}">
                  <a16:creationId xmlns:a16="http://schemas.microsoft.com/office/drawing/2014/main" id="{A667DFB1-ECC9-4653-9552-2BBBB448790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201311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id="{445BA3F8-6860-4A10-A4DA-0CA13EFA90E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112845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id="{25EE49C3-7CFD-4465-93C9-0D8DA3E193D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2024379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>
              <a:extLst>
                <a:ext uri="{FF2B5EF4-FFF2-40B4-BE49-F238E27FC236}">
                  <a16:creationId xmlns:a16="http://schemas.microsoft.com/office/drawing/2014/main" id="{4EF7C233-1A25-4EFE-95E3-5BE9DDFDFC7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935913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id="{5D69FA95-C1E7-488C-8D88-F724AAEADF7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847447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>
              <a:extLst>
                <a:ext uri="{FF2B5EF4-FFF2-40B4-BE49-F238E27FC236}">
                  <a16:creationId xmlns:a16="http://schemas.microsoft.com/office/drawing/2014/main" id="{8F29112B-BCC6-4937-9E73-7E5989B9DE1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758981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>
              <a:extLst>
                <a:ext uri="{FF2B5EF4-FFF2-40B4-BE49-F238E27FC236}">
                  <a16:creationId xmlns:a16="http://schemas.microsoft.com/office/drawing/2014/main" id="{19B55685-63CB-4B4E-A32F-C657F296129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670515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>
              <a:extLst>
                <a:ext uri="{FF2B5EF4-FFF2-40B4-BE49-F238E27FC236}">
                  <a16:creationId xmlns:a16="http://schemas.microsoft.com/office/drawing/2014/main" id="{089E7D53-0398-4912-91F8-AD476954D9F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582049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>
              <a:extLst>
                <a:ext uri="{FF2B5EF4-FFF2-40B4-BE49-F238E27FC236}">
                  <a16:creationId xmlns:a16="http://schemas.microsoft.com/office/drawing/2014/main" id="{7DE5DA40-5FCA-4FA7-B851-11B42A8B6C2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493583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>
              <a:extLst>
                <a:ext uri="{FF2B5EF4-FFF2-40B4-BE49-F238E27FC236}">
                  <a16:creationId xmlns:a16="http://schemas.microsoft.com/office/drawing/2014/main" id="{E0A2B4CE-07FD-48C5-A47F-B9E816D6FA4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405117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>
              <a:extLst>
                <a:ext uri="{FF2B5EF4-FFF2-40B4-BE49-F238E27FC236}">
                  <a16:creationId xmlns:a16="http://schemas.microsoft.com/office/drawing/2014/main" id="{4F9B9542-AE1A-46DD-A2B6-AEAC1266E46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316651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>
              <a:extLst>
                <a:ext uri="{FF2B5EF4-FFF2-40B4-BE49-F238E27FC236}">
                  <a16:creationId xmlns:a16="http://schemas.microsoft.com/office/drawing/2014/main" id="{23CEACFB-84F7-4DA6-99EA-40D4326D510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228185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>
              <a:extLst>
                <a:ext uri="{FF2B5EF4-FFF2-40B4-BE49-F238E27FC236}">
                  <a16:creationId xmlns:a16="http://schemas.microsoft.com/office/drawing/2014/main" id="{8EECB28F-6BDA-4006-8047-25D11AE719B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139719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>
              <a:extLst>
                <a:ext uri="{FF2B5EF4-FFF2-40B4-BE49-F238E27FC236}">
                  <a16:creationId xmlns:a16="http://schemas.microsoft.com/office/drawing/2014/main" id="{E0F26A24-B939-4785-934E-3C6B297156C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1051253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190">
              <a:extLst>
                <a:ext uri="{FF2B5EF4-FFF2-40B4-BE49-F238E27FC236}">
                  <a16:creationId xmlns:a16="http://schemas.microsoft.com/office/drawing/2014/main" id="{B3F5D7E0-8F99-442D-8733-62B36FDEA50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962787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191">
              <a:extLst>
                <a:ext uri="{FF2B5EF4-FFF2-40B4-BE49-F238E27FC236}">
                  <a16:creationId xmlns:a16="http://schemas.microsoft.com/office/drawing/2014/main" id="{D07763B0-31B0-45E3-9E59-EDFAC182475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874321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Straight Connector 192">
              <a:extLst>
                <a:ext uri="{FF2B5EF4-FFF2-40B4-BE49-F238E27FC236}">
                  <a16:creationId xmlns:a16="http://schemas.microsoft.com/office/drawing/2014/main" id="{6FF29CFB-5320-4116-BE20-5458751B840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0466" y="785855"/>
              <a:ext cx="267269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Straight Connector 193">
              <a:extLst>
                <a:ext uri="{FF2B5EF4-FFF2-40B4-BE49-F238E27FC236}">
                  <a16:creationId xmlns:a16="http://schemas.microsoft.com/office/drawing/2014/main" id="{76EBD2AB-4833-4797-B9C6-8DC3918AF853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2256181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Straight Connector 194">
              <a:extLst>
                <a:ext uri="{FF2B5EF4-FFF2-40B4-BE49-F238E27FC236}">
                  <a16:creationId xmlns:a16="http://schemas.microsoft.com/office/drawing/2014/main" id="{743AB4E1-E426-4D82-9D52-98DA8BBD3BF6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2167058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Straight Connector 195">
              <a:extLst>
                <a:ext uri="{FF2B5EF4-FFF2-40B4-BE49-F238E27FC236}">
                  <a16:creationId xmlns:a16="http://schemas.microsoft.com/office/drawing/2014/main" id="{B988DF1B-C45B-46B2-BBEC-0EA2146FC892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2077935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Straight Connector 196">
              <a:extLst>
                <a:ext uri="{FF2B5EF4-FFF2-40B4-BE49-F238E27FC236}">
                  <a16:creationId xmlns:a16="http://schemas.microsoft.com/office/drawing/2014/main" id="{0B95BF18-068E-4D81-92F4-A687EA9ED25F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988813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Straight Connector 197">
              <a:extLst>
                <a:ext uri="{FF2B5EF4-FFF2-40B4-BE49-F238E27FC236}">
                  <a16:creationId xmlns:a16="http://schemas.microsoft.com/office/drawing/2014/main" id="{9973F9A2-7D8C-4E7C-85FC-4E30A545C8B6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899690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Straight Connector 198">
              <a:extLst>
                <a:ext uri="{FF2B5EF4-FFF2-40B4-BE49-F238E27FC236}">
                  <a16:creationId xmlns:a16="http://schemas.microsoft.com/office/drawing/2014/main" id="{AD31B87A-258C-4E49-A077-1D141D3C05D0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810567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Straight Connector 199">
              <a:extLst>
                <a:ext uri="{FF2B5EF4-FFF2-40B4-BE49-F238E27FC236}">
                  <a16:creationId xmlns:a16="http://schemas.microsoft.com/office/drawing/2014/main" id="{8E72E201-25EF-4F13-B8A4-A0F5137BF537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721444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Straight Connector 200">
              <a:extLst>
                <a:ext uri="{FF2B5EF4-FFF2-40B4-BE49-F238E27FC236}">
                  <a16:creationId xmlns:a16="http://schemas.microsoft.com/office/drawing/2014/main" id="{E4CA7B03-EDFB-42F7-B51D-E6C0D9D62269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632321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Straight Connector 201">
              <a:extLst>
                <a:ext uri="{FF2B5EF4-FFF2-40B4-BE49-F238E27FC236}">
                  <a16:creationId xmlns:a16="http://schemas.microsoft.com/office/drawing/2014/main" id="{A5674B65-A367-4B6F-9A1F-1A59BFB6E40B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543198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Straight Connector 202">
              <a:extLst>
                <a:ext uri="{FF2B5EF4-FFF2-40B4-BE49-F238E27FC236}">
                  <a16:creationId xmlns:a16="http://schemas.microsoft.com/office/drawing/2014/main" id="{845DF2F7-6BB3-4501-9780-E41C88C935C7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454076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Straight Connector 203">
              <a:extLst>
                <a:ext uri="{FF2B5EF4-FFF2-40B4-BE49-F238E27FC236}">
                  <a16:creationId xmlns:a16="http://schemas.microsoft.com/office/drawing/2014/main" id="{D887E4CC-4BAC-4C0E-80AF-3D90806A7668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364953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Straight Connector 204">
              <a:extLst>
                <a:ext uri="{FF2B5EF4-FFF2-40B4-BE49-F238E27FC236}">
                  <a16:creationId xmlns:a16="http://schemas.microsoft.com/office/drawing/2014/main" id="{5712AC6A-051F-4012-AF51-1FE47C974342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275830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Straight Connector 205">
              <a:extLst>
                <a:ext uri="{FF2B5EF4-FFF2-40B4-BE49-F238E27FC236}">
                  <a16:creationId xmlns:a16="http://schemas.microsoft.com/office/drawing/2014/main" id="{BBE79644-D91E-46C6-8A7E-A17DA997ACC9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186707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Straight Connector 206">
              <a:extLst>
                <a:ext uri="{FF2B5EF4-FFF2-40B4-BE49-F238E27FC236}">
                  <a16:creationId xmlns:a16="http://schemas.microsoft.com/office/drawing/2014/main" id="{D460BAC7-48D4-4A7D-A3C1-6D85F26A3A43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097584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Straight Connector 207">
              <a:extLst>
                <a:ext uri="{FF2B5EF4-FFF2-40B4-BE49-F238E27FC236}">
                  <a16:creationId xmlns:a16="http://schemas.microsoft.com/office/drawing/2014/main" id="{F729576E-2A4C-44AF-85B7-E91BDAF1C09D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008461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>
              <a:extLst>
                <a:ext uri="{FF2B5EF4-FFF2-40B4-BE49-F238E27FC236}">
                  <a16:creationId xmlns:a16="http://schemas.microsoft.com/office/drawing/2014/main" id="{089302B4-9105-4223-92B5-A725110FF019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919339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>
              <a:extLst>
                <a:ext uri="{FF2B5EF4-FFF2-40B4-BE49-F238E27FC236}">
                  <a16:creationId xmlns:a16="http://schemas.microsoft.com/office/drawing/2014/main" id="{47E1BA15-B54B-4930-B242-42767CA84018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830216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>
              <a:extLst>
                <a:ext uri="{FF2B5EF4-FFF2-40B4-BE49-F238E27FC236}">
                  <a16:creationId xmlns:a16="http://schemas.microsoft.com/office/drawing/2014/main" id="{51F2C085-6E52-4ACA-9DB1-F80D63BC6BBF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741093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>
              <a:extLst>
                <a:ext uri="{FF2B5EF4-FFF2-40B4-BE49-F238E27FC236}">
                  <a16:creationId xmlns:a16="http://schemas.microsoft.com/office/drawing/2014/main" id="{A06BABEE-8B01-49B8-92E1-9E709A7D9535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651970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>
              <a:extLst>
                <a:ext uri="{FF2B5EF4-FFF2-40B4-BE49-F238E27FC236}">
                  <a16:creationId xmlns:a16="http://schemas.microsoft.com/office/drawing/2014/main" id="{5DDAFFA2-CAFA-4D63-9631-044066736A6F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562847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>
              <a:extLst>
                <a:ext uri="{FF2B5EF4-FFF2-40B4-BE49-F238E27FC236}">
                  <a16:creationId xmlns:a16="http://schemas.microsoft.com/office/drawing/2014/main" id="{A5FB3D42-470A-4416-A9C9-413F016E89A2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473724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>
              <a:extLst>
                <a:ext uri="{FF2B5EF4-FFF2-40B4-BE49-F238E27FC236}">
                  <a16:creationId xmlns:a16="http://schemas.microsoft.com/office/drawing/2014/main" id="{8701CEE0-5BBF-4EE1-8513-8E1E028827BE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384602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>
              <a:extLst>
                <a:ext uri="{FF2B5EF4-FFF2-40B4-BE49-F238E27FC236}">
                  <a16:creationId xmlns:a16="http://schemas.microsoft.com/office/drawing/2014/main" id="{20DF1F3B-9653-45EE-9A4B-F66984BF997D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295479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>
              <a:extLst>
                <a:ext uri="{FF2B5EF4-FFF2-40B4-BE49-F238E27FC236}">
                  <a16:creationId xmlns:a16="http://schemas.microsoft.com/office/drawing/2014/main" id="{256A7597-13FF-401D-8066-6A46F0D7D8F8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206356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>
              <a:extLst>
                <a:ext uri="{FF2B5EF4-FFF2-40B4-BE49-F238E27FC236}">
                  <a16:creationId xmlns:a16="http://schemas.microsoft.com/office/drawing/2014/main" id="{BBD822C9-1768-42CD-B956-EBE7547620DA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17233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>
              <a:extLst>
                <a:ext uri="{FF2B5EF4-FFF2-40B4-BE49-F238E27FC236}">
                  <a16:creationId xmlns:a16="http://schemas.microsoft.com/office/drawing/2014/main" id="{56C04BE4-651C-43CD-B9F9-AF601A388665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28110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>
              <a:extLst>
                <a:ext uri="{FF2B5EF4-FFF2-40B4-BE49-F238E27FC236}">
                  <a16:creationId xmlns:a16="http://schemas.microsoft.com/office/drawing/2014/main" id="{135433A5-189A-4984-8987-31CECE3F3BB7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-61013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>
              <a:extLst>
                <a:ext uri="{FF2B5EF4-FFF2-40B4-BE49-F238E27FC236}">
                  <a16:creationId xmlns:a16="http://schemas.microsoft.com/office/drawing/2014/main" id="{9D2F46B2-A60B-4B7A-B79B-6E47F4867D51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-150135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>
              <a:extLst>
                <a:ext uri="{FF2B5EF4-FFF2-40B4-BE49-F238E27FC236}">
                  <a16:creationId xmlns:a16="http://schemas.microsoft.com/office/drawing/2014/main" id="{27C6664E-D3A7-450B-A72A-FC2650C0F501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-239258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>
              <a:extLst>
                <a:ext uri="{FF2B5EF4-FFF2-40B4-BE49-F238E27FC236}">
                  <a16:creationId xmlns:a16="http://schemas.microsoft.com/office/drawing/2014/main" id="{3C6097DE-8DED-41C2-9BB5-AE215C21D18F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-328381" y="2112838"/>
              <a:ext cx="2653966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4" name="Oval 223">
              <a:extLst>
                <a:ext uri="{FF2B5EF4-FFF2-40B4-BE49-F238E27FC236}">
                  <a16:creationId xmlns:a16="http://schemas.microsoft.com/office/drawing/2014/main" id="{B86FC3A0-560E-40A1-94C6-89F8E75C6D95}"/>
                </a:ext>
              </a:extLst>
            </p:cNvPr>
            <p:cNvSpPr/>
            <p:nvPr/>
          </p:nvSpPr>
          <p:spPr>
            <a:xfrm>
              <a:off x="1334614" y="3066209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/>
            </a:p>
          </p:txBody>
        </p:sp>
        <p:sp>
          <p:nvSpPr>
            <p:cNvPr id="225" name="Oval 224">
              <a:extLst>
                <a:ext uri="{FF2B5EF4-FFF2-40B4-BE49-F238E27FC236}">
                  <a16:creationId xmlns:a16="http://schemas.microsoft.com/office/drawing/2014/main" id="{9E79A422-316A-428B-8FC6-70684B0DFEA2}"/>
                </a:ext>
              </a:extLst>
            </p:cNvPr>
            <p:cNvSpPr/>
            <p:nvPr/>
          </p:nvSpPr>
          <p:spPr>
            <a:xfrm>
              <a:off x="1778859" y="253230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/>
            </a:p>
          </p:txBody>
        </p:sp>
        <p:sp>
          <p:nvSpPr>
            <p:cNvPr id="226" name="Oval 225">
              <a:extLst>
                <a:ext uri="{FF2B5EF4-FFF2-40B4-BE49-F238E27FC236}">
                  <a16:creationId xmlns:a16="http://schemas.microsoft.com/office/drawing/2014/main" id="{ACADDB05-8EEB-49B7-A815-C1FD3B8F0D67}"/>
                </a:ext>
              </a:extLst>
            </p:cNvPr>
            <p:cNvSpPr/>
            <p:nvPr/>
          </p:nvSpPr>
          <p:spPr>
            <a:xfrm>
              <a:off x="2230349" y="2099315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/>
            </a:p>
          </p:txBody>
        </p:sp>
        <p:sp>
          <p:nvSpPr>
            <p:cNvPr id="227" name="Oval 226">
              <a:extLst>
                <a:ext uri="{FF2B5EF4-FFF2-40B4-BE49-F238E27FC236}">
                  <a16:creationId xmlns:a16="http://schemas.microsoft.com/office/drawing/2014/main" id="{4A44871D-6F5C-4C1D-85B9-3F95DAA596AA}"/>
                </a:ext>
              </a:extLst>
            </p:cNvPr>
            <p:cNvSpPr/>
            <p:nvPr/>
          </p:nvSpPr>
          <p:spPr>
            <a:xfrm>
              <a:off x="2681919" y="2090630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/>
            </a:p>
          </p:txBody>
        </p:sp>
        <p:sp>
          <p:nvSpPr>
            <p:cNvPr id="228" name="Oval 227">
              <a:extLst>
                <a:ext uri="{FF2B5EF4-FFF2-40B4-BE49-F238E27FC236}">
                  <a16:creationId xmlns:a16="http://schemas.microsoft.com/office/drawing/2014/main" id="{33E043E8-06E2-4AA3-B262-1BF92C0F6762}"/>
                </a:ext>
              </a:extLst>
            </p:cNvPr>
            <p:cNvSpPr/>
            <p:nvPr/>
          </p:nvSpPr>
          <p:spPr>
            <a:xfrm>
              <a:off x="3119899" y="1642717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/>
            </a:p>
          </p:txBody>
        </p:sp>
        <p:sp>
          <p:nvSpPr>
            <p:cNvPr id="229" name="Oval 228">
              <a:extLst>
                <a:ext uri="{FF2B5EF4-FFF2-40B4-BE49-F238E27FC236}">
                  <a16:creationId xmlns:a16="http://schemas.microsoft.com/office/drawing/2014/main" id="{D1E8153C-57F4-4F50-935E-7EE8AB6A36C7}"/>
                </a:ext>
              </a:extLst>
            </p:cNvPr>
            <p:cNvSpPr/>
            <p:nvPr/>
          </p:nvSpPr>
          <p:spPr>
            <a:xfrm>
              <a:off x="3563573" y="1298096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/>
            </a:p>
          </p:txBody>
        </p:sp>
        <p:sp>
          <p:nvSpPr>
            <p:cNvPr id="230" name="Oval 229">
              <a:extLst>
                <a:ext uri="{FF2B5EF4-FFF2-40B4-BE49-F238E27FC236}">
                  <a16:creationId xmlns:a16="http://schemas.microsoft.com/office/drawing/2014/main" id="{18FF3734-119D-4B18-8B74-5364BBEC4FAB}"/>
                </a:ext>
              </a:extLst>
            </p:cNvPr>
            <p:cNvSpPr/>
            <p:nvPr/>
          </p:nvSpPr>
          <p:spPr>
            <a:xfrm>
              <a:off x="887445" y="3416589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/>
            </a:p>
          </p:txBody>
        </p:sp>
        <p:cxnSp>
          <p:nvCxnSpPr>
            <p:cNvPr id="231" name="Straight Connector 230">
              <a:extLst>
                <a:ext uri="{FF2B5EF4-FFF2-40B4-BE49-F238E27FC236}">
                  <a16:creationId xmlns:a16="http://schemas.microsoft.com/office/drawing/2014/main" id="{9099378D-A95D-420F-8483-5B7B9865650F}"/>
                </a:ext>
              </a:extLst>
            </p:cNvPr>
            <p:cNvCxnSpPr>
              <a:cxnSpLocks/>
              <a:stCxn id="230" idx="7"/>
              <a:endCxn id="224" idx="3"/>
            </p:cNvCxnSpPr>
            <p:nvPr/>
          </p:nvCxnSpPr>
          <p:spPr>
            <a:xfrm flipV="1">
              <a:off x="926469" y="3105233"/>
              <a:ext cx="414841" cy="31805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Straight Connector 231">
              <a:extLst>
                <a:ext uri="{FF2B5EF4-FFF2-40B4-BE49-F238E27FC236}">
                  <a16:creationId xmlns:a16="http://schemas.microsoft.com/office/drawing/2014/main" id="{02A97F25-1102-400F-9C53-09E664656FBB}"/>
                </a:ext>
              </a:extLst>
            </p:cNvPr>
            <p:cNvCxnSpPr>
              <a:cxnSpLocks/>
              <a:endCxn id="225" idx="3"/>
            </p:cNvCxnSpPr>
            <p:nvPr/>
          </p:nvCxnSpPr>
          <p:spPr>
            <a:xfrm flipV="1">
              <a:off x="1355093" y="2571323"/>
              <a:ext cx="430461" cy="51464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Straight Connector 232">
              <a:extLst>
                <a:ext uri="{FF2B5EF4-FFF2-40B4-BE49-F238E27FC236}">
                  <a16:creationId xmlns:a16="http://schemas.microsoft.com/office/drawing/2014/main" id="{1088EECD-6931-41F9-9905-2BD55B0411D9}"/>
                </a:ext>
              </a:extLst>
            </p:cNvPr>
            <p:cNvCxnSpPr>
              <a:cxnSpLocks/>
              <a:stCxn id="225" idx="7"/>
              <a:endCxn id="226" idx="3"/>
            </p:cNvCxnSpPr>
            <p:nvPr/>
          </p:nvCxnSpPr>
          <p:spPr>
            <a:xfrm flipV="1">
              <a:off x="1817882" y="2138339"/>
              <a:ext cx="419162" cy="40065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Straight Connector 233">
              <a:extLst>
                <a:ext uri="{FF2B5EF4-FFF2-40B4-BE49-F238E27FC236}">
                  <a16:creationId xmlns:a16="http://schemas.microsoft.com/office/drawing/2014/main" id="{A14936BC-1C66-4C66-9DF4-FB23923801DD}"/>
                </a:ext>
              </a:extLst>
            </p:cNvPr>
            <p:cNvCxnSpPr>
              <a:cxnSpLocks/>
              <a:stCxn id="226" idx="6"/>
              <a:endCxn id="227" idx="2"/>
            </p:cNvCxnSpPr>
            <p:nvPr/>
          </p:nvCxnSpPr>
          <p:spPr>
            <a:xfrm flipV="1">
              <a:off x="2276068" y="2113490"/>
              <a:ext cx="405852" cy="868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Straight Connector 234">
              <a:extLst>
                <a:ext uri="{FF2B5EF4-FFF2-40B4-BE49-F238E27FC236}">
                  <a16:creationId xmlns:a16="http://schemas.microsoft.com/office/drawing/2014/main" id="{10C076CA-003C-4874-8E6F-FDC5BCEABB11}"/>
                </a:ext>
              </a:extLst>
            </p:cNvPr>
            <p:cNvCxnSpPr>
              <a:cxnSpLocks/>
              <a:stCxn id="227" idx="7"/>
              <a:endCxn id="228" idx="3"/>
            </p:cNvCxnSpPr>
            <p:nvPr/>
          </p:nvCxnSpPr>
          <p:spPr>
            <a:xfrm flipV="1">
              <a:off x="2720943" y="1681740"/>
              <a:ext cx="405652" cy="41558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Straight Connector 235">
              <a:extLst>
                <a:ext uri="{FF2B5EF4-FFF2-40B4-BE49-F238E27FC236}">
                  <a16:creationId xmlns:a16="http://schemas.microsoft.com/office/drawing/2014/main" id="{9E59D402-42CB-42A6-B751-8FCEDF77147C}"/>
                </a:ext>
              </a:extLst>
            </p:cNvPr>
            <p:cNvCxnSpPr>
              <a:cxnSpLocks/>
              <a:stCxn id="228" idx="7"/>
            </p:cNvCxnSpPr>
            <p:nvPr/>
          </p:nvCxnSpPr>
          <p:spPr>
            <a:xfrm flipV="1">
              <a:off x="3158922" y="1306431"/>
              <a:ext cx="424241" cy="34298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7" name="TextBox 236">
            <a:extLst>
              <a:ext uri="{FF2B5EF4-FFF2-40B4-BE49-F238E27FC236}">
                <a16:creationId xmlns:a16="http://schemas.microsoft.com/office/drawing/2014/main" id="{60945885-F022-4C13-A921-91085ACA661C}"/>
              </a:ext>
            </a:extLst>
          </p:cNvPr>
          <p:cNvSpPr txBox="1"/>
          <p:nvPr/>
        </p:nvSpPr>
        <p:spPr>
          <a:xfrm>
            <a:off x="2588498" y="5791352"/>
            <a:ext cx="1959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Time in minutes</a:t>
            </a:r>
          </a:p>
        </p:txBody>
      </p:sp>
      <p:sp>
        <p:nvSpPr>
          <p:cNvPr id="238" name="TextBox 237">
            <a:extLst>
              <a:ext uri="{FF2B5EF4-FFF2-40B4-BE49-F238E27FC236}">
                <a16:creationId xmlns:a16="http://schemas.microsoft.com/office/drawing/2014/main" id="{F913EBD2-CA87-4B69-944B-A654C0F323C5}"/>
              </a:ext>
            </a:extLst>
          </p:cNvPr>
          <p:cNvSpPr txBox="1"/>
          <p:nvPr/>
        </p:nvSpPr>
        <p:spPr>
          <a:xfrm>
            <a:off x="1361790" y="1335052"/>
            <a:ext cx="45809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/>
              <a:t>How Far a Family Cycled over an Hour</a:t>
            </a:r>
          </a:p>
        </p:txBody>
      </p:sp>
      <p:sp>
        <p:nvSpPr>
          <p:cNvPr id="239" name="Rectangle 238"/>
          <p:cNvSpPr/>
          <p:nvPr/>
        </p:nvSpPr>
        <p:spPr>
          <a:xfrm rot="16200000">
            <a:off x="-265185" y="3408529"/>
            <a:ext cx="21419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Distance in metres</a:t>
            </a:r>
          </a:p>
        </p:txBody>
      </p:sp>
    </p:spTree>
    <p:extLst>
      <p:ext uri="{BB962C8B-B14F-4D97-AF65-F5344CB8AC3E}">
        <p14:creationId xmlns:p14="http://schemas.microsoft.com/office/powerpoint/2010/main" val="4275312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" grpId="0" animBg="1"/>
      <p:bldP spid="161" grpId="0" animBg="1"/>
      <p:bldP spid="16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/>
          <p:cNvSpPr/>
          <p:nvPr/>
        </p:nvSpPr>
        <p:spPr>
          <a:xfrm>
            <a:off x="445575" y="702863"/>
            <a:ext cx="2649964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Introducing Line Graphs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3095539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77" name="Straight Connector 76"/>
          <p:cNvCxnSpPr/>
          <p:nvPr/>
        </p:nvCxnSpPr>
        <p:spPr>
          <a:xfrm>
            <a:off x="3095539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A238BAD5-A937-4500-9F13-3D7E7E5D7B4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53405119"/>
              </p:ext>
            </p:extLst>
          </p:nvPr>
        </p:nvGraphicFramePr>
        <p:xfrm>
          <a:off x="671116" y="1794294"/>
          <a:ext cx="4959479" cy="38473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Rectangle 8"/>
          <p:cNvSpPr/>
          <p:nvPr/>
        </p:nvSpPr>
        <p:spPr>
          <a:xfrm>
            <a:off x="5805182" y="1656121"/>
            <a:ext cx="2583168" cy="120282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72000" rIns="108000" bIns="108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Can this graph tell us how many people were in the park at 10:30?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805182" y="2965906"/>
            <a:ext cx="2583168" cy="2434101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No. We can estimate the number of people to be between 15 and 16 but since we cannot have half a person we cannot say exactly how many were there at 10:30.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1587063" y="5083175"/>
            <a:ext cx="0" cy="1016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2331178" y="5083175"/>
            <a:ext cx="0" cy="1016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3020648" y="5083175"/>
            <a:ext cx="0" cy="1016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728935" y="5083175"/>
            <a:ext cx="0" cy="1016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441955" y="5083175"/>
            <a:ext cx="0" cy="1016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513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CC3F129B-2D47-483A-A90C-799D2C477CF6}"/>
              </a:ext>
            </a:extLst>
          </p:cNvPr>
          <p:cNvSpPr/>
          <p:nvPr/>
        </p:nvSpPr>
        <p:spPr>
          <a:xfrm>
            <a:off x="4563663" y="1819414"/>
            <a:ext cx="3824688" cy="4273409"/>
          </a:xfrm>
          <a:prstGeom prst="rect">
            <a:avLst/>
          </a:prstGeom>
          <a:solidFill>
            <a:srgbClr val="4EB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55650" y="1822827"/>
            <a:ext cx="3816349" cy="4269997"/>
          </a:xfrm>
          <a:prstGeom prst="rect">
            <a:avLst/>
          </a:prstGeom>
          <a:solidFill>
            <a:srgbClr val="007A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49" y="1364071"/>
            <a:ext cx="7632701" cy="458757"/>
          </a:xfrm>
          <a:prstGeom prst="rect">
            <a:avLst/>
          </a:prstGeom>
          <a:solidFill>
            <a:srgbClr val="C7E8FD"/>
          </a:solidFill>
        </p:spPr>
        <p:txBody>
          <a:bodyPr wrap="square" lIns="72000" tIns="72000" rIns="72000" bIns="108000">
            <a:spAutoFit/>
          </a:bodyPr>
          <a:lstStyle/>
          <a:p>
            <a:pPr algn="ctr"/>
            <a:r>
              <a:rPr lang="en-GB" dirty="0"/>
              <a:t>Dive in by completing your own activity!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9FF2C17-6BF8-4D05-9670-E43D26FB43C2}"/>
              </a:ext>
            </a:extLst>
          </p:cNvPr>
          <p:cNvSpPr/>
          <p:nvPr/>
        </p:nvSpPr>
        <p:spPr>
          <a:xfrm>
            <a:off x="445575" y="702863"/>
            <a:ext cx="2717075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Introducing Line Graphs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B74EBF-AD1B-4DC1-AB71-6B21B868FC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5" t="500" r="27421" b="1"/>
          <a:stretch/>
        </p:blipFill>
        <p:spPr>
          <a:xfrm>
            <a:off x="755650" y="1819415"/>
            <a:ext cx="3818059" cy="427340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3B3C386-037D-47BC-B81B-E45DB0C567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123" y="2032605"/>
            <a:ext cx="2722089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426" y="2032605"/>
            <a:ext cx="2722089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5" t="1345" r="51903" b="1285"/>
          <a:stretch/>
        </p:blipFill>
        <p:spPr>
          <a:xfrm rot="1494238">
            <a:off x="2553836" y="2866189"/>
            <a:ext cx="756518" cy="224697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5" t="3661" r="4078" b="39825"/>
          <a:stretch/>
        </p:blipFill>
        <p:spPr>
          <a:xfrm rot="1651666">
            <a:off x="1079058" y="2316620"/>
            <a:ext cx="1560588" cy="1353571"/>
          </a:xfrm>
          <a:prstGeom prst="rect">
            <a:avLst/>
          </a:prstGeom>
        </p:spPr>
      </p:pic>
      <p:pic>
        <p:nvPicPr>
          <p:cNvPr id="22" name="Boy Writing">
            <a:extLst>
              <a:ext uri="{FF2B5EF4-FFF2-40B4-BE49-F238E27FC236}">
                <a16:creationId xmlns:a16="http://schemas.microsoft.com/office/drawing/2014/main" id="{59E92074-8F0A-4A38-87B2-6E07FF3C864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" t="622" r="32362"/>
          <a:stretch/>
        </p:blipFill>
        <p:spPr>
          <a:xfrm>
            <a:off x="755648" y="1928692"/>
            <a:ext cx="4038155" cy="4164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272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56288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" id="{1D09E44C-160B-41EF-96E6-5B5067D54444}" vid="{05084B61-F16E-40F7-9B98-4A8B0F7C2E0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Mastery PowerPoint Template</Template>
  <TotalTime>111</TotalTime>
  <Words>341</Words>
  <Application>Microsoft Office PowerPoint</Application>
  <PresentationFormat>On-screen Show (4:3)</PresentationFormat>
  <Paragraphs>101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Twinkl</vt:lpstr>
      <vt:lpstr>Kalam</vt:lpstr>
      <vt:lpstr>Calibri</vt:lpstr>
      <vt:lpstr>Arial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Kiki Amin</cp:lastModifiedBy>
  <cp:revision>8</cp:revision>
  <dcterms:created xsi:type="dcterms:W3CDTF">2019-05-29T14:21:21Z</dcterms:created>
  <dcterms:modified xsi:type="dcterms:W3CDTF">2020-07-12T10:04:53Z</dcterms:modified>
</cp:coreProperties>
</file>