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3"/>
  </p:handoutMasterIdLst>
  <p:sldIdLst>
    <p:sldId id="261" r:id="rId2"/>
    <p:sldId id="258" r:id="rId3"/>
    <p:sldId id="263" r:id="rId4"/>
    <p:sldId id="264" r:id="rId5"/>
    <p:sldId id="267" r:id="rId6"/>
    <p:sldId id="268" r:id="rId7"/>
    <p:sldId id="269" r:id="rId8"/>
    <p:sldId id="270" r:id="rId9"/>
    <p:sldId id="271" r:id="rId10"/>
    <p:sldId id="272" r:id="rId11"/>
    <p:sldId id="274" r:id="rId12"/>
  </p:sldIdLst>
  <p:sldSz cx="9144000" cy="6858000" type="screen4x3"/>
  <p:notesSz cx="6858000" cy="9144000"/>
  <p:embeddedFontLst>
    <p:embeddedFont>
      <p:font typeface="BPreplay" panose="02000503000000020004" charset="0"/>
      <p:regular r:id="rId14"/>
      <p:bold r:id="rId15"/>
      <p:italic r:id="rId16"/>
      <p:boldItalic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Sassoon Infant Md" panose="02000603050000020003" charset="0"/>
      <p:regular r:id="rId22"/>
    </p:embeddedFont>
    <p:embeddedFont>
      <p:font typeface="Sassoon Infant Rg" panose="02000503030000020003" charset="0"/>
      <p:regular r:id="rId23"/>
      <p:bold r:id="rId2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61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D222"/>
    <a:srgbClr val="5BCB39"/>
    <a:srgbClr val="FF8EDC"/>
    <a:srgbClr val="ACDDFD"/>
    <a:srgbClr val="FEFBDA"/>
    <a:srgbClr val="FFFFE1"/>
    <a:srgbClr val="FDFDFD"/>
    <a:srgbClr val="AD8C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069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469" y="62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61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25B3FEF-EB13-43CB-9174-9B5EAAC6BAB0}" type="datetimeFigureOut">
              <a:rPr lang="en-GB"/>
              <a:pPr>
                <a:defRPr/>
              </a:pPr>
              <a:t>29/04/2020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C3EC78E-3173-4608-A78A-1C39F53A64E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6176252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17244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66453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981152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533580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0323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1" r:id="rId4"/>
    <p:sldLayoutId id="2147483702" r:id="rId5"/>
    <p:sldLayoutId id="214748370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BPreplay" panose="02000503000000020004" pitchFamily="50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5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/>
              <a:t>Rainforests</a:t>
            </a:r>
          </a:p>
        </p:txBody>
      </p:sp>
      <p:sp>
        <p:nvSpPr>
          <p:cNvPr id="7176" name="Title 17"/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/>
              <a:t>Geography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22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Success Criteria</a:t>
            </a:r>
          </a:p>
        </p:txBody>
      </p:sp>
      <p:sp>
        <p:nvSpPr>
          <p:cNvPr id="922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Aim</a:t>
            </a:r>
          </a:p>
        </p:txBody>
      </p:sp>
      <p:sp>
        <p:nvSpPr>
          <p:cNvPr id="9222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US" altLang="en-US" dirty="0" smtClean="0"/>
              <a:t>IALT identify </a:t>
            </a:r>
            <a:r>
              <a:rPr lang="en-US" altLang="en-US" dirty="0"/>
              <a:t>areas of the world containing rainforests.</a:t>
            </a:r>
          </a:p>
          <a:p>
            <a:pPr eaLnBrk="1" hangingPunct="1"/>
            <a:r>
              <a:rPr lang="en-GB" altLang="en-US" dirty="0" smtClean="0"/>
              <a:t>IALT explain </a:t>
            </a:r>
            <a:r>
              <a:rPr lang="en-GB" altLang="en-US" dirty="0"/>
              <a:t>the key aspects of a rainforest climate.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/>
              <a:t>I can find the Equator on a map.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I can tell you that rainforests are found near the Equator.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I can find the tropics of Cancer and Capricorn on a map.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spc="-60" dirty="0"/>
              <a:t>I can tell you that rainforests are found between the tropics of Cancer and Capricorn.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I can tell you the difference between weather and climate.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I can describe what the weather is usually like in a tropical climate.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5"/>
          <p:cNvSpPr>
            <a:spLocks noGrp="1"/>
          </p:cNvSpPr>
          <p:nvPr>
            <p:ph type="title"/>
          </p:nvPr>
        </p:nvSpPr>
        <p:spPr>
          <a:xfrm>
            <a:off x="447675" y="458788"/>
            <a:ext cx="8220075" cy="1595437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dirty="0"/>
              <a:t>Can You Remember</a:t>
            </a:r>
            <a:br>
              <a:rPr lang="en-GB" altLang="en-US" dirty="0"/>
            </a:br>
            <a:r>
              <a:rPr lang="en-GB" altLang="en-US" dirty="0"/>
              <a:t>Where Rainforests Are Found?</a:t>
            </a:r>
          </a:p>
        </p:txBody>
      </p:sp>
      <p:pic>
        <p:nvPicPr>
          <p:cNvPr id="10243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44713" y="2101850"/>
            <a:ext cx="6243637" cy="399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766763" y="2105025"/>
            <a:ext cx="1377950" cy="3994150"/>
          </a:xfrm>
          <a:prstGeom prst="rect">
            <a:avLst/>
          </a:prstGeom>
          <a:solidFill>
            <a:srgbClr val="F9D222"/>
          </a:solidFill>
          <a:ln>
            <a:solidFill>
              <a:srgbClr val="F9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245" name="Rectangle 4"/>
          <p:cNvSpPr>
            <a:spLocks noChangeArrowheads="1"/>
          </p:cNvSpPr>
          <p:nvPr/>
        </p:nvSpPr>
        <p:spPr bwMode="auto">
          <a:xfrm>
            <a:off x="2965450" y="1698625"/>
            <a:ext cx="30495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Can you find each country?</a:t>
            </a:r>
          </a:p>
        </p:txBody>
      </p:sp>
      <p:sp>
        <p:nvSpPr>
          <p:cNvPr id="10246" name="Rectangle 22"/>
          <p:cNvSpPr>
            <a:spLocks noChangeArrowheads="1"/>
          </p:cNvSpPr>
          <p:nvPr/>
        </p:nvSpPr>
        <p:spPr bwMode="auto">
          <a:xfrm>
            <a:off x="1125538" y="2185988"/>
            <a:ext cx="1211262" cy="381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ts val="21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Brazil</a:t>
            </a:r>
          </a:p>
          <a:p>
            <a:pPr>
              <a:lnSpc>
                <a:spcPts val="21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Peru</a:t>
            </a:r>
          </a:p>
          <a:p>
            <a:pPr>
              <a:lnSpc>
                <a:spcPts val="21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Indonesia</a:t>
            </a:r>
          </a:p>
          <a:p>
            <a:pPr>
              <a:lnSpc>
                <a:spcPts val="21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Bolivia</a:t>
            </a:r>
          </a:p>
          <a:p>
            <a:pPr>
              <a:lnSpc>
                <a:spcPts val="21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Ecuador</a:t>
            </a:r>
          </a:p>
          <a:p>
            <a:pPr>
              <a:lnSpc>
                <a:spcPts val="21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Guyana</a:t>
            </a:r>
          </a:p>
          <a:p>
            <a:pPr>
              <a:lnSpc>
                <a:spcPts val="21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India</a:t>
            </a:r>
          </a:p>
          <a:p>
            <a:pPr>
              <a:lnSpc>
                <a:spcPts val="21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Malaysia</a:t>
            </a:r>
          </a:p>
          <a:p>
            <a:pPr>
              <a:lnSpc>
                <a:spcPts val="21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Mexico</a:t>
            </a:r>
          </a:p>
          <a:p>
            <a:pPr>
              <a:lnSpc>
                <a:spcPts val="21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Venezuela</a:t>
            </a:r>
          </a:p>
          <a:p>
            <a:pPr>
              <a:lnSpc>
                <a:spcPts val="21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Australia</a:t>
            </a:r>
          </a:p>
        </p:txBody>
      </p:sp>
      <p:sp>
        <p:nvSpPr>
          <p:cNvPr id="24" name="Oval 23"/>
          <p:cNvSpPr/>
          <p:nvPr/>
        </p:nvSpPr>
        <p:spPr bwMode="auto">
          <a:xfrm>
            <a:off x="873125" y="2246313"/>
            <a:ext cx="217488" cy="217487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33" name="Oval 32"/>
          <p:cNvSpPr/>
          <p:nvPr/>
        </p:nvSpPr>
        <p:spPr bwMode="auto">
          <a:xfrm>
            <a:off x="871538" y="2600325"/>
            <a:ext cx="219075" cy="217488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2</a:t>
            </a:r>
          </a:p>
        </p:txBody>
      </p:sp>
      <p:sp>
        <p:nvSpPr>
          <p:cNvPr id="34" name="Oval 33"/>
          <p:cNvSpPr/>
          <p:nvPr/>
        </p:nvSpPr>
        <p:spPr bwMode="auto">
          <a:xfrm>
            <a:off x="871538" y="2943225"/>
            <a:ext cx="219075" cy="219075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3</a:t>
            </a:r>
          </a:p>
        </p:txBody>
      </p:sp>
      <p:sp>
        <p:nvSpPr>
          <p:cNvPr id="35" name="Oval 34"/>
          <p:cNvSpPr/>
          <p:nvPr/>
        </p:nvSpPr>
        <p:spPr bwMode="auto">
          <a:xfrm>
            <a:off x="874713" y="3287713"/>
            <a:ext cx="219075" cy="217487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4</a:t>
            </a:r>
          </a:p>
        </p:txBody>
      </p:sp>
      <p:sp>
        <p:nvSpPr>
          <p:cNvPr id="39" name="Oval 38"/>
          <p:cNvSpPr/>
          <p:nvPr/>
        </p:nvSpPr>
        <p:spPr bwMode="auto">
          <a:xfrm>
            <a:off x="871538" y="3630613"/>
            <a:ext cx="219075" cy="219075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5</a:t>
            </a:r>
          </a:p>
        </p:txBody>
      </p:sp>
      <p:sp>
        <p:nvSpPr>
          <p:cNvPr id="40" name="Oval 39"/>
          <p:cNvSpPr/>
          <p:nvPr/>
        </p:nvSpPr>
        <p:spPr bwMode="auto">
          <a:xfrm>
            <a:off x="871538" y="3973513"/>
            <a:ext cx="219075" cy="217487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6</a:t>
            </a:r>
          </a:p>
        </p:txBody>
      </p:sp>
      <p:sp>
        <p:nvSpPr>
          <p:cNvPr id="41" name="Oval 40"/>
          <p:cNvSpPr/>
          <p:nvPr/>
        </p:nvSpPr>
        <p:spPr bwMode="auto">
          <a:xfrm>
            <a:off x="871538" y="4314825"/>
            <a:ext cx="219075" cy="217488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7</a:t>
            </a:r>
          </a:p>
        </p:txBody>
      </p:sp>
      <p:sp>
        <p:nvSpPr>
          <p:cNvPr id="42" name="Oval 41"/>
          <p:cNvSpPr/>
          <p:nvPr/>
        </p:nvSpPr>
        <p:spPr bwMode="auto">
          <a:xfrm>
            <a:off x="871538" y="4656138"/>
            <a:ext cx="219075" cy="217487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8</a:t>
            </a:r>
          </a:p>
        </p:txBody>
      </p:sp>
      <p:sp>
        <p:nvSpPr>
          <p:cNvPr id="43" name="Oval 42"/>
          <p:cNvSpPr/>
          <p:nvPr/>
        </p:nvSpPr>
        <p:spPr bwMode="auto">
          <a:xfrm>
            <a:off x="869950" y="4997450"/>
            <a:ext cx="219075" cy="217488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9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803275" y="5329238"/>
            <a:ext cx="377825" cy="277812"/>
            <a:chOff x="804042" y="5329415"/>
            <a:chExt cx="377058" cy="277089"/>
          </a:xfrm>
        </p:grpSpPr>
        <p:sp>
          <p:nvSpPr>
            <p:cNvPr id="44" name="Oval 43"/>
            <p:cNvSpPr/>
            <p:nvPr/>
          </p:nvSpPr>
          <p:spPr bwMode="auto">
            <a:xfrm>
              <a:off x="870582" y="5338915"/>
              <a:ext cx="218630" cy="216921"/>
            </a:xfrm>
            <a:prstGeom prst="ellipse">
              <a:avLst/>
            </a:prstGeom>
            <a:solidFill>
              <a:srgbClr val="FF8EDC"/>
            </a:solidFill>
            <a:ln>
              <a:solidFill>
                <a:srgbClr val="FF8E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300" dirty="0"/>
            </a:p>
          </p:txBody>
        </p:sp>
        <p:sp>
          <p:nvSpPr>
            <p:cNvPr id="10277" name="TextBox 45"/>
            <p:cNvSpPr txBox="1">
              <a:spLocks noChangeArrowheads="1"/>
            </p:cNvSpPr>
            <p:nvPr/>
          </p:nvSpPr>
          <p:spPr bwMode="auto">
            <a:xfrm>
              <a:off x="804042" y="5329415"/>
              <a:ext cx="377058" cy="2770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>
                  <a:solidFill>
                    <a:schemeClr val="bg1"/>
                  </a:solidFill>
                </a:rPr>
                <a:t>10</a:t>
              </a:r>
            </a:p>
          </p:txBody>
        </p:sp>
      </p:grp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803275" y="5667375"/>
            <a:ext cx="377825" cy="277813"/>
            <a:chOff x="804042" y="5667464"/>
            <a:chExt cx="377058" cy="277089"/>
          </a:xfrm>
        </p:grpSpPr>
        <p:sp>
          <p:nvSpPr>
            <p:cNvPr id="45" name="Oval 44"/>
            <p:cNvSpPr/>
            <p:nvPr/>
          </p:nvSpPr>
          <p:spPr bwMode="auto">
            <a:xfrm>
              <a:off x="873750" y="5684881"/>
              <a:ext cx="218630" cy="216920"/>
            </a:xfrm>
            <a:prstGeom prst="ellipse">
              <a:avLst/>
            </a:prstGeom>
            <a:solidFill>
              <a:srgbClr val="FF8EDC"/>
            </a:solidFill>
            <a:ln>
              <a:solidFill>
                <a:srgbClr val="FF8E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275" name="TextBox 46"/>
            <p:cNvSpPr txBox="1">
              <a:spLocks noChangeArrowheads="1"/>
            </p:cNvSpPr>
            <p:nvPr/>
          </p:nvSpPr>
          <p:spPr bwMode="auto">
            <a:xfrm>
              <a:off x="804042" y="5667464"/>
              <a:ext cx="377058" cy="2770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>
                  <a:solidFill>
                    <a:schemeClr val="bg1"/>
                  </a:solidFill>
                </a:rPr>
                <a:t>11</a:t>
              </a:r>
            </a:p>
          </p:txBody>
        </p:sp>
      </p:grpSp>
      <p:sp>
        <p:nvSpPr>
          <p:cNvPr id="50" name="Oval 49"/>
          <p:cNvSpPr/>
          <p:nvPr/>
        </p:nvSpPr>
        <p:spPr bwMode="auto">
          <a:xfrm>
            <a:off x="4113213" y="4654550"/>
            <a:ext cx="217487" cy="217488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51" name="Oval 50"/>
          <p:cNvSpPr/>
          <p:nvPr/>
        </p:nvSpPr>
        <p:spPr bwMode="auto">
          <a:xfrm>
            <a:off x="3484563" y="4764088"/>
            <a:ext cx="217487" cy="217487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2</a:t>
            </a:r>
          </a:p>
        </p:txBody>
      </p:sp>
      <p:sp>
        <p:nvSpPr>
          <p:cNvPr id="52" name="Oval 51"/>
          <p:cNvSpPr/>
          <p:nvPr/>
        </p:nvSpPr>
        <p:spPr bwMode="auto">
          <a:xfrm>
            <a:off x="6854825" y="4538663"/>
            <a:ext cx="217488" cy="217487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3</a:t>
            </a:r>
          </a:p>
        </p:txBody>
      </p:sp>
      <p:sp>
        <p:nvSpPr>
          <p:cNvPr id="53" name="Oval 52"/>
          <p:cNvSpPr/>
          <p:nvPr/>
        </p:nvSpPr>
        <p:spPr bwMode="auto">
          <a:xfrm>
            <a:off x="3873500" y="4195763"/>
            <a:ext cx="217488" cy="217487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4</a:t>
            </a:r>
          </a:p>
        </p:txBody>
      </p:sp>
      <p:sp>
        <p:nvSpPr>
          <p:cNvPr id="54" name="Oval 53"/>
          <p:cNvSpPr/>
          <p:nvPr/>
        </p:nvSpPr>
        <p:spPr bwMode="auto">
          <a:xfrm>
            <a:off x="3395663" y="4389438"/>
            <a:ext cx="217487" cy="217487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5</a:t>
            </a:r>
          </a:p>
        </p:txBody>
      </p:sp>
      <p:sp>
        <p:nvSpPr>
          <p:cNvPr id="55" name="Oval 54"/>
          <p:cNvSpPr/>
          <p:nvPr/>
        </p:nvSpPr>
        <p:spPr bwMode="auto">
          <a:xfrm>
            <a:off x="4054475" y="4271963"/>
            <a:ext cx="219075" cy="217487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6</a:t>
            </a:r>
          </a:p>
        </p:txBody>
      </p:sp>
      <p:sp>
        <p:nvSpPr>
          <p:cNvPr id="56" name="Oval 55"/>
          <p:cNvSpPr/>
          <p:nvPr/>
        </p:nvSpPr>
        <p:spPr bwMode="auto">
          <a:xfrm>
            <a:off x="6446838" y="3986213"/>
            <a:ext cx="217487" cy="217487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7</a:t>
            </a:r>
          </a:p>
        </p:txBody>
      </p:sp>
      <p:sp>
        <p:nvSpPr>
          <p:cNvPr id="57" name="Oval 56"/>
          <p:cNvSpPr/>
          <p:nvPr/>
        </p:nvSpPr>
        <p:spPr bwMode="auto">
          <a:xfrm>
            <a:off x="7021513" y="4276725"/>
            <a:ext cx="217487" cy="217488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8</a:t>
            </a:r>
          </a:p>
        </p:txBody>
      </p:sp>
      <p:sp>
        <p:nvSpPr>
          <p:cNvPr id="58" name="Oval 57"/>
          <p:cNvSpPr/>
          <p:nvPr/>
        </p:nvSpPr>
        <p:spPr bwMode="auto">
          <a:xfrm>
            <a:off x="2965450" y="4005263"/>
            <a:ext cx="217488" cy="217487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9</a:t>
            </a: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3603625" y="4156075"/>
            <a:ext cx="376238" cy="276225"/>
            <a:chOff x="3603349" y="4155849"/>
            <a:chExt cx="376513" cy="277135"/>
          </a:xfrm>
        </p:grpSpPr>
        <p:sp>
          <p:nvSpPr>
            <p:cNvPr id="59" name="Oval 58"/>
            <p:cNvSpPr/>
            <p:nvPr/>
          </p:nvSpPr>
          <p:spPr bwMode="auto">
            <a:xfrm>
              <a:off x="3687548" y="4181333"/>
              <a:ext cx="217646" cy="218204"/>
            </a:xfrm>
            <a:prstGeom prst="ellipse">
              <a:avLst/>
            </a:prstGeom>
            <a:solidFill>
              <a:srgbClr val="FF8EDC"/>
            </a:solidFill>
            <a:ln>
              <a:solidFill>
                <a:srgbClr val="FF8E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300" dirty="0"/>
            </a:p>
          </p:txBody>
        </p:sp>
        <p:sp>
          <p:nvSpPr>
            <p:cNvPr id="10273" name="TextBox 60"/>
            <p:cNvSpPr txBox="1">
              <a:spLocks noChangeArrowheads="1"/>
            </p:cNvSpPr>
            <p:nvPr/>
          </p:nvSpPr>
          <p:spPr bwMode="auto">
            <a:xfrm>
              <a:off x="3603349" y="4155849"/>
              <a:ext cx="376513" cy="2771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>
                  <a:solidFill>
                    <a:schemeClr val="bg1"/>
                  </a:solidFill>
                </a:rPr>
                <a:t>10</a:t>
              </a:r>
            </a:p>
          </p:txBody>
        </p:sp>
      </p:grp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7375525" y="4937125"/>
            <a:ext cx="376238" cy="277813"/>
            <a:chOff x="7375387" y="4937803"/>
            <a:chExt cx="376513" cy="277135"/>
          </a:xfrm>
        </p:grpSpPr>
        <p:sp>
          <p:nvSpPr>
            <p:cNvPr id="60" name="Oval 59"/>
            <p:cNvSpPr/>
            <p:nvPr/>
          </p:nvSpPr>
          <p:spPr bwMode="auto">
            <a:xfrm>
              <a:off x="7454820" y="4953639"/>
              <a:ext cx="217647" cy="218540"/>
            </a:xfrm>
            <a:prstGeom prst="ellipse">
              <a:avLst/>
            </a:prstGeom>
            <a:solidFill>
              <a:srgbClr val="FF8EDC"/>
            </a:solidFill>
            <a:ln>
              <a:solidFill>
                <a:srgbClr val="FF8E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271" name="TextBox 61"/>
            <p:cNvSpPr txBox="1">
              <a:spLocks noChangeArrowheads="1"/>
            </p:cNvSpPr>
            <p:nvPr/>
          </p:nvSpPr>
          <p:spPr bwMode="auto">
            <a:xfrm>
              <a:off x="7375387" y="4937803"/>
              <a:ext cx="376513" cy="2771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>
                  <a:solidFill>
                    <a:schemeClr val="bg1"/>
                  </a:solidFill>
                </a:rPr>
                <a:t>11</a:t>
              </a:r>
            </a:p>
          </p:txBody>
        </p:sp>
      </p:grpSp>
      <p:pic>
        <p:nvPicPr>
          <p:cNvPr id="10269" name="Whole Class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33" grpId="0" animBg="1"/>
      <p:bldP spid="34" grpId="0" animBg="1"/>
      <p:bldP spid="35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55650" y="1892300"/>
            <a:ext cx="7632700" cy="3679825"/>
          </a:xfrm>
          <a:prstGeom prst="rect">
            <a:avLst/>
          </a:prstGeom>
          <a:solidFill>
            <a:srgbClr val="ACDDFD"/>
          </a:solidFill>
          <a:ln>
            <a:solidFill>
              <a:srgbClr val="ACDD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67" name="Title 5"/>
          <p:cNvSpPr>
            <a:spLocks noGrp="1"/>
          </p:cNvSpPr>
          <p:nvPr>
            <p:ph type="title"/>
          </p:nvPr>
        </p:nvSpPr>
        <p:spPr>
          <a:xfrm>
            <a:off x="457200" y="296863"/>
            <a:ext cx="8220075" cy="1595437"/>
          </a:xfrm>
        </p:spPr>
        <p:txBody>
          <a:bodyPr/>
          <a:lstStyle/>
          <a:p>
            <a:pPr algn="ctr" eaLnBrk="1" hangingPunct="1"/>
            <a:r>
              <a:rPr lang="en-GB" altLang="en-US"/>
              <a:t>What Do You Notice?</a:t>
            </a:r>
          </a:p>
        </p:txBody>
      </p:sp>
      <p:pic>
        <p:nvPicPr>
          <p:cNvPr id="11268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1993900"/>
            <a:ext cx="7632700" cy="352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755650" y="1390650"/>
            <a:ext cx="7632700" cy="400050"/>
          </a:xfrm>
          <a:prstGeom prst="rect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What do you notice about the location of most rainforests? </a:t>
            </a:r>
          </a:p>
        </p:txBody>
      </p:sp>
      <p:grpSp>
        <p:nvGrpSpPr>
          <p:cNvPr id="13" name="Group 12"/>
          <p:cNvGrpSpPr>
            <a:grpSpLocks/>
          </p:cNvGrpSpPr>
          <p:nvPr/>
        </p:nvGrpSpPr>
        <p:grpSpPr bwMode="auto">
          <a:xfrm>
            <a:off x="5829300" y="2117725"/>
            <a:ext cx="2381250" cy="1873250"/>
            <a:chOff x="5829301" y="2117742"/>
            <a:chExt cx="2381250" cy="1873233"/>
          </a:xfrm>
        </p:grpSpPr>
        <p:sp>
          <p:nvSpPr>
            <p:cNvPr id="9" name="Rectangle 8"/>
            <p:cNvSpPr/>
            <p:nvPr/>
          </p:nvSpPr>
          <p:spPr>
            <a:xfrm>
              <a:off x="5829301" y="2117742"/>
              <a:ext cx="2381250" cy="406396"/>
            </a:xfrm>
            <a:prstGeom prst="rect">
              <a:avLst/>
            </a:prstGeom>
            <a:solidFill>
              <a:srgbClr val="5BCB39"/>
            </a:solidFill>
            <a:ln>
              <a:solidFill>
                <a:srgbClr val="5BC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bg1"/>
                  </a:solidFill>
                </a:rPr>
                <a:t>What’s this line called?</a:t>
              </a:r>
            </a:p>
          </p:txBody>
        </p:sp>
        <p:cxnSp>
          <p:nvCxnSpPr>
            <p:cNvPr id="11" name="Straight Arrow Connector 10"/>
            <p:cNvCxnSpPr>
              <a:stCxn id="9" idx="2"/>
            </p:cNvCxnSpPr>
            <p:nvPr/>
          </p:nvCxnSpPr>
          <p:spPr>
            <a:xfrm>
              <a:off x="7019926" y="2524138"/>
              <a:ext cx="561975" cy="1466837"/>
            </a:xfrm>
            <a:prstGeom prst="straightConnector1">
              <a:avLst/>
            </a:prstGeom>
            <a:ln w="76200">
              <a:solidFill>
                <a:srgbClr val="5BCB39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Rectangle 11"/>
          <p:cNvSpPr/>
          <p:nvPr/>
        </p:nvSpPr>
        <p:spPr>
          <a:xfrm>
            <a:off x="876300" y="3713163"/>
            <a:ext cx="781050" cy="258762"/>
          </a:xfrm>
          <a:prstGeom prst="rect">
            <a:avLst/>
          </a:prstGeom>
          <a:solidFill>
            <a:srgbClr val="ACDDFD"/>
          </a:solidFill>
          <a:ln>
            <a:solidFill>
              <a:srgbClr val="ACDD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755650" y="5657850"/>
            <a:ext cx="7632700" cy="434975"/>
          </a:xfrm>
          <a:prstGeom prst="rect">
            <a:avLst/>
          </a:prstGeom>
          <a:solidFill>
            <a:srgbClr val="F9D222"/>
          </a:solidFill>
          <a:ln>
            <a:solidFill>
              <a:srgbClr val="F9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Rainforests are found near to the equator.</a:t>
            </a:r>
          </a:p>
        </p:txBody>
      </p:sp>
      <p:pic>
        <p:nvPicPr>
          <p:cNvPr id="11273" name="Whole Class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55650" y="1892300"/>
            <a:ext cx="7632700" cy="3679825"/>
          </a:xfrm>
          <a:prstGeom prst="rect">
            <a:avLst/>
          </a:prstGeom>
          <a:solidFill>
            <a:srgbClr val="ACDDFD"/>
          </a:solidFill>
          <a:ln>
            <a:solidFill>
              <a:srgbClr val="ACDD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291" name="Title 5"/>
          <p:cNvSpPr>
            <a:spLocks noGrp="1"/>
          </p:cNvSpPr>
          <p:nvPr>
            <p:ph type="title"/>
          </p:nvPr>
        </p:nvSpPr>
        <p:spPr>
          <a:xfrm>
            <a:off x="457200" y="296863"/>
            <a:ext cx="8220075" cy="1595437"/>
          </a:xfrm>
        </p:spPr>
        <p:txBody>
          <a:bodyPr/>
          <a:lstStyle/>
          <a:p>
            <a:pPr algn="ctr" eaLnBrk="1" hangingPunct="1"/>
            <a:r>
              <a:rPr lang="en-GB" altLang="en-US"/>
              <a:t>What Do You Notice?</a:t>
            </a:r>
          </a:p>
        </p:txBody>
      </p:sp>
      <p:pic>
        <p:nvPicPr>
          <p:cNvPr id="1229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1993900"/>
            <a:ext cx="7632700" cy="352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755650" y="1390650"/>
            <a:ext cx="7632700" cy="501650"/>
          </a:xfrm>
          <a:prstGeom prst="rect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What do you notice about the location of most rainforests now? Can you describe their location even more precisely?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55650" y="5695950"/>
            <a:ext cx="7632700" cy="396875"/>
          </a:xfrm>
          <a:prstGeom prst="rect">
            <a:avLst/>
          </a:prstGeom>
          <a:solidFill>
            <a:srgbClr val="5BCB39"/>
          </a:solidFill>
          <a:ln>
            <a:solidFill>
              <a:srgbClr val="5BCB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Rainforests are found between the Tropics of Cancer and Capricorn.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755650" y="4791075"/>
            <a:ext cx="76327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755650" y="3200400"/>
            <a:ext cx="76327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297" name="Whole Class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6505303" y="2132012"/>
            <a:ext cx="1722664" cy="1068388"/>
            <a:chOff x="6505304" y="2142461"/>
            <a:chExt cx="1722664" cy="1848514"/>
          </a:xfrm>
          <a:solidFill>
            <a:srgbClr val="F9D222"/>
          </a:solidFill>
        </p:grpSpPr>
        <p:cxnSp>
          <p:nvCxnSpPr>
            <p:cNvPr id="12" name="Straight Arrow Connector 11"/>
            <p:cNvCxnSpPr/>
            <p:nvPr/>
          </p:nvCxnSpPr>
          <p:spPr>
            <a:xfrm>
              <a:off x="7193281" y="2447343"/>
              <a:ext cx="539931" cy="1543632"/>
            </a:xfrm>
            <a:prstGeom prst="straightConnector1">
              <a:avLst/>
            </a:prstGeom>
            <a:grpFill/>
            <a:ln w="76200">
              <a:solidFill>
                <a:srgbClr val="F9D22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0"/>
            <p:cNvSpPr/>
            <p:nvPr/>
          </p:nvSpPr>
          <p:spPr>
            <a:xfrm>
              <a:off x="6505304" y="2142461"/>
              <a:ext cx="1722664" cy="609764"/>
            </a:xfrm>
            <a:prstGeom prst="rect">
              <a:avLst/>
            </a:prstGeom>
            <a:grpFill/>
            <a:ln>
              <a:solidFill>
                <a:srgbClr val="F9D22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tropics of cancer</a:t>
              </a:r>
            </a:p>
          </p:txBody>
        </p:sp>
      </p:grpSp>
      <p:grpSp>
        <p:nvGrpSpPr>
          <p:cNvPr id="20" name="Group 19"/>
          <p:cNvGrpSpPr>
            <a:grpSpLocks/>
          </p:cNvGrpSpPr>
          <p:nvPr/>
        </p:nvGrpSpPr>
        <p:grpSpPr bwMode="auto">
          <a:xfrm>
            <a:off x="6252754" y="4791075"/>
            <a:ext cx="1975213" cy="686594"/>
            <a:chOff x="6252755" y="1564287"/>
            <a:chExt cx="1975213" cy="1187938"/>
          </a:xfrm>
          <a:solidFill>
            <a:srgbClr val="F9D222"/>
          </a:solidFill>
        </p:grpSpPr>
        <p:cxnSp>
          <p:nvCxnSpPr>
            <p:cNvPr id="21" name="Straight Arrow Connector 20"/>
            <p:cNvCxnSpPr/>
            <p:nvPr/>
          </p:nvCxnSpPr>
          <p:spPr>
            <a:xfrm flipV="1">
              <a:off x="7733212" y="1564287"/>
              <a:ext cx="104503" cy="780741"/>
            </a:xfrm>
            <a:prstGeom prst="straightConnector1">
              <a:avLst/>
            </a:prstGeom>
            <a:grpFill/>
            <a:ln w="76200">
              <a:solidFill>
                <a:srgbClr val="F9D22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1"/>
            <p:cNvSpPr/>
            <p:nvPr/>
          </p:nvSpPr>
          <p:spPr>
            <a:xfrm>
              <a:off x="6252755" y="2142461"/>
              <a:ext cx="1975213" cy="609764"/>
            </a:xfrm>
            <a:prstGeom prst="rect">
              <a:avLst/>
            </a:prstGeom>
            <a:grpFill/>
            <a:ln>
              <a:solidFill>
                <a:srgbClr val="F9D22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tropics of </a:t>
              </a:r>
              <a:r>
                <a:rPr lang="en-GB" dirty="0" err="1">
                  <a:solidFill>
                    <a:schemeClr val="tx1"/>
                  </a:solidFill>
                </a:rPr>
                <a:t>capricorn</a:t>
              </a:r>
              <a:endParaRPr lang="en-GB" dirty="0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5"/>
          <p:cNvSpPr>
            <a:spLocks noGrp="1"/>
          </p:cNvSpPr>
          <p:nvPr>
            <p:ph type="title"/>
          </p:nvPr>
        </p:nvSpPr>
        <p:spPr>
          <a:xfrm>
            <a:off x="457200" y="296863"/>
            <a:ext cx="8220075" cy="1595437"/>
          </a:xfrm>
        </p:spPr>
        <p:txBody>
          <a:bodyPr/>
          <a:lstStyle/>
          <a:p>
            <a:pPr algn="ctr" eaLnBrk="1" hangingPunct="1"/>
            <a:r>
              <a:rPr lang="en-GB" altLang="en-US"/>
              <a:t>Climate and Weather</a:t>
            </a:r>
          </a:p>
        </p:txBody>
      </p:sp>
      <p:pic>
        <p:nvPicPr>
          <p:cNvPr id="13315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1892300"/>
            <a:ext cx="4022725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755650" y="1400175"/>
            <a:ext cx="7632700" cy="400050"/>
          </a:xfrm>
          <a:prstGeom prst="rect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/>
              <a:t>What is the difference between weather and climate?</a:t>
            </a:r>
          </a:p>
        </p:txBody>
      </p:sp>
      <p:sp>
        <p:nvSpPr>
          <p:cNvPr id="10" name="Rectangle 9"/>
          <p:cNvSpPr/>
          <p:nvPr/>
        </p:nvSpPr>
        <p:spPr>
          <a:xfrm>
            <a:off x="4895850" y="1892300"/>
            <a:ext cx="3492500" cy="1625600"/>
          </a:xfrm>
          <a:prstGeom prst="rect">
            <a:avLst/>
          </a:prstGeom>
          <a:solidFill>
            <a:srgbClr val="5BCB39"/>
          </a:solidFill>
          <a:ln>
            <a:solidFill>
              <a:srgbClr val="5BCB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/>
              <a:t>Climate is the usual or average weather conditions over a long period of time.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895850" y="3619500"/>
            <a:ext cx="3492500" cy="1625600"/>
          </a:xfrm>
          <a:prstGeom prst="rect">
            <a:avLst/>
          </a:prstGeom>
          <a:solidFill>
            <a:srgbClr val="F9D222"/>
          </a:solidFill>
          <a:ln>
            <a:solidFill>
              <a:srgbClr val="F9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schemeClr val="tx1"/>
                </a:solidFill>
              </a:rPr>
              <a:t>Weather is the specific condition on a given day (which may or may not be typical for a climate).</a:t>
            </a:r>
          </a:p>
        </p:txBody>
      </p:sp>
      <p:sp>
        <p:nvSpPr>
          <p:cNvPr id="13319" name="TextBox 10"/>
          <p:cNvSpPr txBox="1">
            <a:spLocks noChangeArrowheads="1"/>
          </p:cNvSpPr>
          <p:nvPr/>
        </p:nvSpPr>
        <p:spPr bwMode="auto">
          <a:xfrm>
            <a:off x="750888" y="6092825"/>
            <a:ext cx="763270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">
                <a:solidFill>
                  <a:schemeClr val="tx1"/>
                </a:solidFill>
              </a:rPr>
              <a:t>Photo courtesy of gsfc @flickr.com - granted under creative commons licence - attribution</a:t>
            </a:r>
          </a:p>
        </p:txBody>
      </p:sp>
      <p:pic>
        <p:nvPicPr>
          <p:cNvPr id="13320" name="Talking Partners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5950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5"/>
          <p:cNvSpPr>
            <a:spLocks noGrp="1"/>
          </p:cNvSpPr>
          <p:nvPr>
            <p:ph type="title"/>
          </p:nvPr>
        </p:nvSpPr>
        <p:spPr>
          <a:xfrm>
            <a:off x="457200" y="512763"/>
            <a:ext cx="8220075" cy="1595437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/>
              <a:t>What Is the Climate                           of a Rainforest?</a:t>
            </a:r>
          </a:p>
        </p:txBody>
      </p:sp>
      <p:pic>
        <p:nvPicPr>
          <p:cNvPr id="14339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90825" y="1941513"/>
            <a:ext cx="5597525" cy="415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755650" y="1941513"/>
            <a:ext cx="1930400" cy="744537"/>
          </a:xfrm>
          <a:prstGeom prst="rect">
            <a:avLst/>
          </a:prstGeom>
          <a:solidFill>
            <a:srgbClr val="F9D222"/>
          </a:solidFill>
          <a:ln>
            <a:solidFill>
              <a:srgbClr val="F9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There are no seasons – the climate is the same all year round.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55650" y="2794000"/>
            <a:ext cx="1930400" cy="742950"/>
          </a:xfrm>
          <a:prstGeom prst="rect">
            <a:avLst/>
          </a:prstGeom>
          <a:solidFill>
            <a:srgbClr val="ACDDFD"/>
          </a:solidFill>
          <a:ln>
            <a:solidFill>
              <a:srgbClr val="ACDD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Every month has an average rainfall of at least 6cm.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55650" y="3646488"/>
            <a:ext cx="1930400" cy="742950"/>
          </a:xfrm>
          <a:prstGeom prst="rect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It usually rains every day.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55650" y="4495800"/>
            <a:ext cx="1930400" cy="744538"/>
          </a:xfrm>
          <a:prstGeom prst="rect">
            <a:avLst/>
          </a:prstGeom>
          <a:solidFill>
            <a:srgbClr val="5BCB39"/>
          </a:solidFill>
          <a:ln>
            <a:solidFill>
              <a:srgbClr val="5BCB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Temperatures are hot all year round.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55650" y="5348288"/>
            <a:ext cx="1930400" cy="744537"/>
          </a:xfrm>
          <a:prstGeom prst="rect">
            <a:avLst/>
          </a:prstGeom>
          <a:solidFill>
            <a:srgbClr val="F9D222"/>
          </a:solidFill>
          <a:ln>
            <a:solidFill>
              <a:srgbClr val="F9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It is very humid.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2" grpId="0" animBg="1"/>
      <p:bldP spid="14" grpId="0" animBg="1"/>
      <p:bldP spid="15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5"/>
          <p:cNvSpPr>
            <a:spLocks noGrp="1"/>
          </p:cNvSpPr>
          <p:nvPr>
            <p:ph type="title"/>
          </p:nvPr>
        </p:nvSpPr>
        <p:spPr>
          <a:xfrm>
            <a:off x="457200" y="512763"/>
            <a:ext cx="8220075" cy="1077912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/>
              <a:t>What’s the Weather Like?</a:t>
            </a:r>
          </a:p>
        </p:txBody>
      </p:sp>
      <p:sp>
        <p:nvSpPr>
          <p:cNvPr id="3" name="Rectangle 2"/>
          <p:cNvSpPr/>
          <p:nvPr/>
        </p:nvSpPr>
        <p:spPr>
          <a:xfrm>
            <a:off x="3543300" y="1390650"/>
            <a:ext cx="4845050" cy="4324350"/>
          </a:xfrm>
          <a:prstGeom prst="rect">
            <a:avLst/>
          </a:prstGeom>
          <a:solidFill>
            <a:srgbClr val="ACDDFD"/>
          </a:solidFill>
          <a:ln>
            <a:solidFill>
              <a:srgbClr val="ACDD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50" y="1381125"/>
            <a:ext cx="2644775" cy="1219200"/>
          </a:xfrm>
          <a:prstGeom prst="rect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>
                <a:solidFill>
                  <a:schemeClr val="tx1"/>
                </a:solidFill>
              </a:rPr>
              <a:t>Read through the information about the climate of a rainforest area.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55650" y="2752725"/>
            <a:ext cx="2644775" cy="962025"/>
          </a:xfrm>
          <a:prstGeom prst="rect">
            <a:avLst/>
          </a:prstGeom>
          <a:solidFill>
            <a:srgbClr val="5BCB39"/>
          </a:solidFill>
          <a:ln>
            <a:solidFill>
              <a:srgbClr val="5BCB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>
                <a:solidFill>
                  <a:schemeClr val="tx1"/>
                </a:solidFill>
              </a:rPr>
              <a:t>Make notes about what the weather might be like there today.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650" y="3867150"/>
            <a:ext cx="2644775" cy="723900"/>
          </a:xfrm>
          <a:prstGeom prst="rect">
            <a:avLst/>
          </a:prstGeom>
          <a:solidFill>
            <a:srgbClr val="F9D222"/>
          </a:solidFill>
          <a:ln>
            <a:solidFill>
              <a:srgbClr val="F9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>
                <a:solidFill>
                  <a:schemeClr val="tx1"/>
                </a:solidFill>
              </a:rPr>
              <a:t>Cut out the symbols you will need.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55650" y="4752975"/>
            <a:ext cx="2644775" cy="962025"/>
          </a:xfrm>
          <a:prstGeom prst="rect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>
                <a:solidFill>
                  <a:schemeClr val="tx1"/>
                </a:solidFill>
              </a:rPr>
              <a:t>Practise reading your weather report.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5225" y="1522413"/>
            <a:ext cx="4521200" cy="319563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5225" y="2400300"/>
            <a:ext cx="4521200" cy="319563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5370" name="Pairs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5950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itle 5"/>
          <p:cNvSpPr>
            <a:spLocks noGrp="1"/>
          </p:cNvSpPr>
          <p:nvPr>
            <p:ph type="title"/>
          </p:nvPr>
        </p:nvSpPr>
        <p:spPr>
          <a:xfrm>
            <a:off x="457200" y="512763"/>
            <a:ext cx="8220075" cy="1077912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>
                <a:solidFill>
                  <a:schemeClr val="bg1"/>
                </a:solidFill>
              </a:rPr>
              <a:t>Today’s Weather…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1058</TotalTime>
  <Words>382</Words>
  <Application>Microsoft Office PowerPoint</Application>
  <PresentationFormat>On-screen Show (4:3)</PresentationFormat>
  <Paragraphs>76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BPreplay</vt:lpstr>
      <vt:lpstr>Calibri</vt:lpstr>
      <vt:lpstr>Sassoon Infant Md</vt:lpstr>
      <vt:lpstr>Sassoon Infant Rg</vt:lpstr>
      <vt:lpstr>Arial</vt:lpstr>
      <vt:lpstr>Office Theme</vt:lpstr>
      <vt:lpstr>Geography</vt:lpstr>
      <vt:lpstr>PowerPoint Presentation</vt:lpstr>
      <vt:lpstr>PowerPoint Presentation</vt:lpstr>
      <vt:lpstr>Can You Remember Where Rainforests Are Found?</vt:lpstr>
      <vt:lpstr>What Do You Notice?</vt:lpstr>
      <vt:lpstr>What Do You Notice?</vt:lpstr>
      <vt:lpstr>Climate and Weather</vt:lpstr>
      <vt:lpstr>What Is the Climate                           of a Rainforest?</vt:lpstr>
      <vt:lpstr>What’s the Weather Like?</vt:lpstr>
      <vt:lpstr>Today’s Weather…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Andrew Beraet</cp:lastModifiedBy>
  <cp:revision>80</cp:revision>
  <dcterms:created xsi:type="dcterms:W3CDTF">2014-10-01T16:09:27Z</dcterms:created>
  <dcterms:modified xsi:type="dcterms:W3CDTF">2020-04-29T06:30:14Z</dcterms:modified>
</cp:coreProperties>
</file>