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75" r:id="rId2"/>
    <p:sldId id="278" r:id="rId3"/>
    <p:sldId id="289" r:id="rId4"/>
    <p:sldId id="294" r:id="rId5"/>
    <p:sldId id="295" r:id="rId6"/>
    <p:sldId id="296" r:id="rId7"/>
    <p:sldId id="297" r:id="rId8"/>
    <p:sldId id="299" r:id="rId9"/>
    <p:sldId id="300" r:id="rId10"/>
    <p:sldId id="288" r:id="rId11"/>
    <p:sldId id="277" r:id="rId12"/>
    <p:sldId id="286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Kalam" panose="020B0604020202020204" charset="0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uffy" panose="020B0603060100000000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32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BD33"/>
    <a:srgbClr val="25B7BC"/>
    <a:srgbClr val="8ACBC0"/>
    <a:srgbClr val="99C0B2"/>
    <a:srgbClr val="C3E7DD"/>
    <a:srgbClr val="443A5A"/>
    <a:srgbClr val="E0744C"/>
    <a:srgbClr val="87BD31"/>
    <a:srgbClr val="0079C3"/>
    <a:srgbClr val="FFE7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37"/>
        <p:guide pos="2880"/>
        <p:guide pos="340"/>
        <p:guide orient="horz" pos="3952"/>
        <p:guide pos="5420"/>
        <p:guide orient="horz" pos="332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s://www.twinkl.co.uk/resources/planit-maths-primary-teaching-resources-year-6/planit-maths-primary-teaching-resources-year-6-number-number-and-place-value/planit-maths-primary-teaching-resources-year-6-number---number-and-place-value-use-negative-numbers-in-context-and-calculate-intervals-across-zero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+mn-lt"/>
              </a:rPr>
              <a:t>IALT</a:t>
            </a:r>
            <a:endParaRPr lang="en-US" sz="3600" dirty="0">
              <a:latin typeface="+mn-lt"/>
            </a:endParaRP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10000"/>
              </a:lnSpc>
            </a:pPr>
            <a:r>
              <a:rPr lang="en-GB" dirty="0">
                <a:latin typeface="+mn-lt"/>
                <a:ea typeface="Calibri" panose="020F0502020204030204" pitchFamily="34" charset="0"/>
              </a:rPr>
              <a:t>Use negative numbers in context and calculate intervals across zero.</a:t>
            </a:r>
            <a:endParaRPr lang="en-GB" dirty="0">
              <a:latin typeface="+mn-lt"/>
            </a:endParaRPr>
          </a:p>
        </p:txBody>
      </p:sp>
      <p:sp>
        <p:nvSpPr>
          <p:cNvPr id="5" name="Rounded Rectangle 4"/>
          <p:cNvSpPr/>
          <p:nvPr/>
        </p:nvSpPr>
        <p:spPr bwMode="auto">
          <a:xfrm>
            <a:off x="503236" y="3148425"/>
            <a:ext cx="8137524" cy="3339461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28648" y="3535680"/>
            <a:ext cx="78867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Welcome to Tuesday’s maths lesson on negative numbers. </a:t>
            </a:r>
          </a:p>
          <a:p>
            <a:endParaRPr lang="en-GB" dirty="0"/>
          </a:p>
          <a:p>
            <a:r>
              <a:rPr lang="en-GB" dirty="0" smtClean="0"/>
              <a:t>Remember when you count below zero, you go into negative numbers.</a:t>
            </a:r>
          </a:p>
          <a:p>
            <a:endParaRPr lang="en-GB" dirty="0"/>
          </a:p>
          <a:p>
            <a:r>
              <a:rPr lang="en-GB" dirty="0" smtClean="0"/>
              <a:t>We say ‘negative’ to talk about numbers and ‘minus’ when we are talking about temperature.</a:t>
            </a:r>
          </a:p>
          <a:p>
            <a:endParaRPr lang="en-GB" dirty="0"/>
          </a:p>
          <a:p>
            <a:r>
              <a:rPr lang="en-GB" dirty="0" smtClean="0"/>
              <a:t>Have a read through </a:t>
            </a:r>
            <a:r>
              <a:rPr lang="en-GB" smtClean="0"/>
              <a:t>the PowerPoint </a:t>
            </a:r>
            <a:r>
              <a:rPr lang="en-GB" dirty="0" smtClean="0"/>
              <a:t>slides to help you with the worksheets.</a:t>
            </a:r>
          </a:p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55650" y="1365075"/>
            <a:ext cx="7632700" cy="495108"/>
          </a:xfrm>
          <a:prstGeom prst="rect">
            <a:avLst/>
          </a:prstGeom>
          <a:noFill/>
          <a:ln w="28575">
            <a:solidFill>
              <a:srgbClr val="25B7BC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Match these statements with the correct place on the number line. 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5912165"/>
              </p:ext>
            </p:extLst>
          </p:nvPr>
        </p:nvGraphicFramePr>
        <p:xfrm>
          <a:off x="932692" y="4500312"/>
          <a:ext cx="7293660" cy="433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6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777068" y="4144012"/>
            <a:ext cx="838168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70" dirty="0"/>
              <a:t>-10   -9   -8   -7   -6   -5   -4    -3    -2   -1    0     1     2    3    4     5     6     7     8    9    10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45574" y="702863"/>
            <a:ext cx="2141107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586681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258668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828543"/>
              </p:ext>
            </p:extLst>
          </p:nvPr>
        </p:nvGraphicFramePr>
        <p:xfrm>
          <a:off x="755650" y="2252539"/>
          <a:ext cx="7632700" cy="10733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6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73355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What is 12 less than 5?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-10 +14 = 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What is 17 taken from </a:t>
                      </a:r>
                      <a:r>
                        <a:rPr lang="en-GB" sz="1600" b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7?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Add 9 to -8 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= 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2 - 11 =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4" name="Rectangle 23"/>
          <p:cNvSpPr/>
          <p:nvPr/>
        </p:nvSpPr>
        <p:spPr>
          <a:xfrm>
            <a:off x="1821427" y="2927726"/>
            <a:ext cx="47028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-7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364865" y="2960861"/>
            <a:ext cx="47028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638514" y="2964994"/>
            <a:ext cx="836194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-10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6346869" y="2957222"/>
            <a:ext cx="836194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33" name="Rectangle 32"/>
          <p:cNvSpPr/>
          <p:nvPr/>
        </p:nvSpPr>
        <p:spPr>
          <a:xfrm>
            <a:off x="7781244" y="2964596"/>
            <a:ext cx="836194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-9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1570703" y="3325894"/>
            <a:ext cx="479323" cy="818118"/>
          </a:xfrm>
          <a:prstGeom prst="line">
            <a:avLst/>
          </a:prstGeom>
          <a:ln w="12700">
            <a:solidFill>
              <a:srgbClr val="87BD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3065393" y="3329533"/>
            <a:ext cx="2870833" cy="847614"/>
          </a:xfrm>
          <a:prstGeom prst="line">
            <a:avLst/>
          </a:prstGeom>
          <a:ln w="12700">
            <a:solidFill>
              <a:srgbClr val="87BD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1045190" y="3330027"/>
            <a:ext cx="3565667" cy="880255"/>
          </a:xfrm>
          <a:prstGeom prst="line">
            <a:avLst/>
          </a:prstGeom>
          <a:ln w="12700">
            <a:solidFill>
              <a:srgbClr val="87BD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endCxn id="21" idx="0"/>
          </p:cNvCxnSpPr>
          <p:nvPr/>
        </p:nvCxnSpPr>
        <p:spPr>
          <a:xfrm flipH="1">
            <a:off x="4967908" y="3325894"/>
            <a:ext cx="1149873" cy="818118"/>
          </a:xfrm>
          <a:prstGeom prst="line">
            <a:avLst/>
          </a:prstGeom>
          <a:ln w="12700">
            <a:solidFill>
              <a:srgbClr val="87BD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1401930" y="3336327"/>
            <a:ext cx="6162524" cy="873955"/>
          </a:xfrm>
          <a:prstGeom prst="line">
            <a:avLst/>
          </a:prstGeom>
          <a:ln w="12700">
            <a:solidFill>
              <a:srgbClr val="87BD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9262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9" grpId="0"/>
      <p:bldP spid="31" grpId="0"/>
      <p:bldP spid="32" grpId="0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820" y="4697093"/>
            <a:ext cx="1275388" cy="12873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45574" y="702863"/>
            <a:ext cx="2141107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586681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258668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401408"/>
              </p:ext>
            </p:extLst>
          </p:nvPr>
        </p:nvGraphicFramePr>
        <p:xfrm>
          <a:off x="755650" y="1323391"/>
          <a:ext cx="7632700" cy="32200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406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20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733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 have -£26 in my bank account. I put £35 into my account. What is my new balance?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33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My bank account has £9 in it. I spend £19 pounds. What is my new bank account balance?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733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 spend £45 on a new game. The balance in my bank account is now -£12. How much money did I have in my account before I bought the game?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4" name="Rectangle 23"/>
          <p:cNvSpPr/>
          <p:nvPr/>
        </p:nvSpPr>
        <p:spPr>
          <a:xfrm>
            <a:off x="7555643" y="1677053"/>
            <a:ext cx="696902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£9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475979" y="2738956"/>
            <a:ext cx="856229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-£10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548269" y="3800859"/>
            <a:ext cx="696902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£33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3207" y="4896423"/>
            <a:ext cx="1252405" cy="126858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483" y="4975020"/>
            <a:ext cx="2087289" cy="1102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37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3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45574" y="702863"/>
            <a:ext cx="2141107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586681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258668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55650" y="1365075"/>
            <a:ext cx="7632700" cy="1049106"/>
          </a:xfrm>
          <a:prstGeom prst="rect">
            <a:avLst/>
          </a:prstGeom>
          <a:noFill/>
          <a:ln w="28575">
            <a:solidFill>
              <a:srgbClr val="25B7BC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This table shows how the temperature changed on four different streets around the world. Complete the table to show how the temperatures changed over three months.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234201"/>
              </p:ext>
            </p:extLst>
          </p:nvPr>
        </p:nvGraphicFramePr>
        <p:xfrm>
          <a:off x="755650" y="2598994"/>
          <a:ext cx="7632702" cy="3092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2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21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21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21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21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721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98167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Town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October</a:t>
                      </a: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Temperature change</a:t>
                      </a: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November</a:t>
                      </a: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Temperature Change</a:t>
                      </a: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December</a:t>
                      </a: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Study Street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13°C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-10°C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-7°C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Reasoning Road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-1°C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+5°C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-6°C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Problem-Solving</a:t>
                      </a:r>
                      <a:r>
                        <a:rPr lang="en-GB" sz="1500" b="1" baseline="0" dirty="0">
                          <a:solidFill>
                            <a:schemeClr val="tx1"/>
                          </a:solidFill>
                        </a:rPr>
                        <a:t> Place</a:t>
                      </a:r>
                      <a:endParaRPr lang="en-GB" sz="1500" b="1" dirty="0">
                        <a:solidFill>
                          <a:schemeClr val="tx1"/>
                        </a:solidFill>
                      </a:endParaRP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-5.5°C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7.5°C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-11.5°C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3" name="Rectangle 22"/>
          <p:cNvSpPr/>
          <p:nvPr/>
        </p:nvSpPr>
        <p:spPr>
          <a:xfrm>
            <a:off x="3563365" y="5079742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+12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873513" y="3344347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873513" y="4229251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4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141875" y="5079742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-18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410236" y="4229251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-2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410235" y="3344347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-4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</p:spTree>
    <p:extLst>
      <p:ext uri="{BB962C8B-B14F-4D97-AF65-F5344CB8AC3E}">
        <p14:creationId xmlns:p14="http://schemas.microsoft.com/office/powerpoint/2010/main" val="2438815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4" grpId="0"/>
      <p:bldP spid="15" grpId="0"/>
      <p:bldP spid="16" grpId="0"/>
      <p:bldP spid="17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7173525"/>
              </p:ext>
            </p:extLst>
          </p:nvPr>
        </p:nvGraphicFramePr>
        <p:xfrm>
          <a:off x="755650" y="2893963"/>
          <a:ext cx="7378084" cy="3092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45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45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445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445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8167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Country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tx1"/>
                          </a:solidFill>
                        </a:rPr>
                        <a:t>Minimum</a:t>
                      </a:r>
                      <a:r>
                        <a:rPr lang="en-GB" sz="1500" baseline="0">
                          <a:solidFill>
                            <a:schemeClr val="tx1"/>
                          </a:solidFill>
                        </a:rPr>
                        <a:t> Temperature</a:t>
                      </a:r>
                      <a:endParaRPr lang="en-GB" sz="1500" dirty="0">
                        <a:solidFill>
                          <a:schemeClr val="tx1"/>
                        </a:solidFill>
                      </a:endParaRP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Maximum</a:t>
                      </a:r>
                      <a:r>
                        <a:rPr lang="en-GB" sz="1500" baseline="0" dirty="0">
                          <a:solidFill>
                            <a:schemeClr val="tx1"/>
                          </a:solidFill>
                        </a:rPr>
                        <a:t> Temperature</a:t>
                      </a:r>
                      <a:endParaRPr lang="en-GB" sz="1500" dirty="0">
                        <a:solidFill>
                          <a:schemeClr val="tx1"/>
                        </a:solidFill>
                      </a:endParaRP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aseline="0" dirty="0">
                          <a:solidFill>
                            <a:schemeClr val="tx1"/>
                          </a:solidFill>
                        </a:rPr>
                        <a:t>Temperature Range</a:t>
                      </a:r>
                      <a:endParaRPr lang="en-GB" sz="1500" dirty="0">
                        <a:solidFill>
                          <a:schemeClr val="tx1"/>
                        </a:solidFill>
                      </a:endParaRP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Canada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-29°C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15°C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China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-12°C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21°C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Sweden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-16.6°C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17.9°C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45574" y="702863"/>
            <a:ext cx="2141107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258668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55650" y="1365075"/>
            <a:ext cx="7632700" cy="1326105"/>
          </a:xfrm>
          <a:prstGeom prst="rect">
            <a:avLst/>
          </a:prstGeom>
          <a:noFill/>
          <a:ln w="28575">
            <a:solidFill>
              <a:srgbClr val="25B7BC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Miriam has found the minimum and maximum average temperatures for four countries around the world. She has calculated the temperature range for each country.</a:t>
            </a:r>
          </a:p>
          <a:p>
            <a:r>
              <a:rPr lang="en-GB" dirty="0"/>
              <a:t>Can you identify her mistakes and correct them?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594919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3314" y="3037204"/>
            <a:ext cx="244570" cy="28401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700020" y="3620937"/>
            <a:ext cx="978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latin typeface="Kalam" panose="02000000000000000000" pitchFamily="2" charset="0"/>
                <a:cs typeface="Kalam" panose="02000000000000000000" pitchFamily="2" charset="0"/>
              </a:rPr>
              <a:t>43°C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700019" y="4466389"/>
            <a:ext cx="978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latin typeface="Kalam" panose="02000000000000000000" pitchFamily="2" charset="0"/>
                <a:cs typeface="Kalam" panose="02000000000000000000" pitchFamily="2" charset="0"/>
              </a:rPr>
              <a:t>33°C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700018" y="5344097"/>
            <a:ext cx="978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latin typeface="Kalam" panose="02000000000000000000" pitchFamily="2" charset="0"/>
                <a:cs typeface="Kalam" panose="02000000000000000000" pitchFamily="2" charset="0"/>
              </a:rPr>
              <a:t>33.5°C</a:t>
            </a:r>
          </a:p>
        </p:txBody>
      </p:sp>
      <p:sp>
        <p:nvSpPr>
          <p:cNvPr id="3" name="Rectangle 2"/>
          <p:cNvSpPr/>
          <p:nvPr/>
        </p:nvSpPr>
        <p:spPr>
          <a:xfrm>
            <a:off x="6747178" y="3555778"/>
            <a:ext cx="883816" cy="4996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b="1" dirty="0">
                <a:solidFill>
                  <a:srgbClr val="87BD33"/>
                </a:solidFill>
              </a:rPr>
              <a:t>44°C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676868" y="4401230"/>
            <a:ext cx="1090558" cy="4996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b="1" dirty="0">
                <a:solidFill>
                  <a:srgbClr val="87BD33"/>
                </a:solidFill>
              </a:rPr>
              <a:t>Correct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747178" y="5278938"/>
            <a:ext cx="883816" cy="4996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b="1" dirty="0">
                <a:solidFill>
                  <a:srgbClr val="87BD33"/>
                </a:solidFill>
              </a:rPr>
              <a:t>34.5°C</a:t>
            </a:r>
          </a:p>
        </p:txBody>
      </p:sp>
    </p:spTree>
    <p:extLst>
      <p:ext uri="{BB962C8B-B14F-4D97-AF65-F5344CB8AC3E}">
        <p14:creationId xmlns:p14="http://schemas.microsoft.com/office/powerpoint/2010/main" val="2254432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047685"/>
              </p:ext>
            </p:extLst>
          </p:nvPr>
        </p:nvGraphicFramePr>
        <p:xfrm>
          <a:off x="647698" y="1301138"/>
          <a:ext cx="7848604" cy="1697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2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21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21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621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2410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Country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tx1"/>
                          </a:solidFill>
                        </a:rPr>
                        <a:t>Minimum</a:t>
                      </a:r>
                      <a:r>
                        <a:rPr lang="en-GB" sz="1500" baseline="0">
                          <a:solidFill>
                            <a:schemeClr val="tx1"/>
                          </a:solidFill>
                        </a:rPr>
                        <a:t> Temperature</a:t>
                      </a:r>
                      <a:endParaRPr lang="en-GB" sz="1500" dirty="0">
                        <a:solidFill>
                          <a:schemeClr val="tx1"/>
                        </a:solidFill>
                      </a:endParaRP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Maximum</a:t>
                      </a:r>
                      <a:r>
                        <a:rPr lang="en-GB" sz="1500" baseline="0" dirty="0">
                          <a:solidFill>
                            <a:schemeClr val="tx1"/>
                          </a:solidFill>
                        </a:rPr>
                        <a:t> Temperature</a:t>
                      </a:r>
                      <a:endParaRPr lang="en-GB" sz="1500" dirty="0">
                        <a:solidFill>
                          <a:schemeClr val="tx1"/>
                        </a:solidFill>
                      </a:endParaRP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aseline="0" dirty="0">
                          <a:solidFill>
                            <a:schemeClr val="tx1"/>
                          </a:solidFill>
                        </a:rPr>
                        <a:t>Temperature Range</a:t>
                      </a:r>
                      <a:endParaRPr lang="en-GB" sz="1500" dirty="0">
                        <a:solidFill>
                          <a:schemeClr val="tx1"/>
                        </a:solidFill>
                      </a:endParaRP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96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Canada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-29°C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15°C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44°C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96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China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-12°C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21°C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33°C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496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Sweden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-16.6°C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17.9°C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34.5°C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45574" y="702863"/>
            <a:ext cx="2141107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258668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47700" y="3139323"/>
            <a:ext cx="7848600" cy="1880103"/>
          </a:xfrm>
          <a:prstGeom prst="rect">
            <a:avLst/>
          </a:prstGeom>
          <a:solidFill>
            <a:schemeClr val="bg1"/>
          </a:solidFill>
          <a:ln w="28575">
            <a:solidFill>
              <a:srgbClr val="8ACBC0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Using the table, explain whether the following statements are true or false.</a:t>
            </a:r>
          </a:p>
          <a:p>
            <a:pPr marL="342900" indent="-342900">
              <a:buAutoNum type="arabicParenR"/>
            </a:pPr>
            <a:r>
              <a:rPr lang="en-GB" dirty="0"/>
              <a:t>If you order the countries by their average minimum temperature, from coldest to warmest, they would be: Canada, Sweden and China.</a:t>
            </a:r>
          </a:p>
          <a:p>
            <a:pPr marL="342900" indent="-342900">
              <a:buAutoNum type="arabicParenR"/>
            </a:pPr>
            <a:endParaRPr lang="en-GB" dirty="0"/>
          </a:p>
          <a:p>
            <a:pPr marL="342900" indent="-342900">
              <a:buFontTx/>
              <a:buAutoNum type="arabicParenR"/>
            </a:pPr>
            <a:r>
              <a:rPr lang="en-GB" dirty="0"/>
              <a:t>The difference in temperature between the coldest minimum temperature and the hottest maximum temperature is less than 40°C.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594919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36522" y="3561549"/>
            <a:ext cx="7451828" cy="6196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True. From the coldest to warmest temperature, the order would be: Canada (-28.7</a:t>
            </a:r>
            <a:r>
              <a:rPr lang="en-GB" sz="1600" b="1" dirty="0">
                <a:solidFill>
                  <a:srgbClr val="87BD33"/>
                </a:solidFill>
              </a:rPr>
              <a:t>°C), </a:t>
            </a:r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Sweden (-16.6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) and China (-11.7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).</a:t>
            </a:r>
          </a:p>
          <a:p>
            <a:endParaRPr lang="en-GB" sz="1600" b="1" dirty="0">
              <a:solidFill>
                <a:srgbClr val="87BD33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017638" y="4373682"/>
            <a:ext cx="7370712" cy="6196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False. The difference between -29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 and 21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 is 50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. This is greater</a:t>
            </a:r>
            <a:b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</a:br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than 40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.</a:t>
            </a:r>
          </a:p>
          <a:p>
            <a:endParaRPr lang="en-GB" sz="1600" b="1" dirty="0">
              <a:solidFill>
                <a:srgbClr val="87BD33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405" y="5283844"/>
            <a:ext cx="1445431" cy="9383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576" y="5283844"/>
            <a:ext cx="1396685" cy="9383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980" y="5287573"/>
            <a:ext cx="1393722" cy="934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551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45574" y="702863"/>
            <a:ext cx="2141107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258668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55650" y="1365075"/>
            <a:ext cx="7632700" cy="2711100"/>
          </a:xfrm>
          <a:prstGeom prst="rect">
            <a:avLst/>
          </a:prstGeom>
          <a:noFill/>
          <a:ln w="28575">
            <a:solidFill>
              <a:srgbClr val="25B7BC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An explorer was investigating a deep crater.</a:t>
            </a:r>
          </a:p>
          <a:p>
            <a:r>
              <a:rPr lang="en-GB" dirty="0"/>
              <a:t>On day one, she travelled -5.6m down the crater. On day two, she travelled a further -4.8m down the crater. On day three, she travelled 6.8m back up the crater to collect some more supplies. On day four, she travelled another -9.7m back down the crater. On day five, she travelled all the way back up to the top of the crater to return to the surface.</a:t>
            </a:r>
          </a:p>
          <a:p>
            <a:endParaRPr lang="en-GB" dirty="0"/>
          </a:p>
          <a:p>
            <a:r>
              <a:rPr lang="en-GB" dirty="0"/>
              <a:t> How far did she need to travel on day five to return to the surface? </a:t>
            </a:r>
          </a:p>
          <a:p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2586681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52606" y="3655225"/>
            <a:ext cx="7809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87BD33"/>
                </a:solidFill>
                <a:cs typeface="Calibri" panose="020F0502020204030204" pitchFamily="34" charset="0"/>
              </a:rPr>
              <a:t>13.3m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3"/>
          <a:stretch/>
        </p:blipFill>
        <p:spPr>
          <a:xfrm>
            <a:off x="5472017" y="3834581"/>
            <a:ext cx="2641543" cy="256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353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759086" y="1331487"/>
            <a:ext cx="1097899" cy="1097899"/>
          </a:xfrm>
          <a:prstGeom prst="ellipse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45574" y="702863"/>
            <a:ext cx="2141107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258668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586681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51120" y="1454433"/>
            <a:ext cx="4086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= a positive or negative number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37" y="1232955"/>
            <a:ext cx="800351" cy="1036307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1753131" y="2020705"/>
            <a:ext cx="1097899" cy="1097899"/>
          </a:xfrm>
          <a:prstGeom prst="ellipse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910885" y="2211943"/>
            <a:ext cx="4086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= a positive or negative number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986" y="2116689"/>
            <a:ext cx="1072881" cy="855767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661866" y="3108805"/>
            <a:ext cx="77264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Investigate the possible values of               and                   if: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038" y="2693686"/>
            <a:ext cx="884821" cy="114568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006" y="2789551"/>
            <a:ext cx="1328822" cy="105991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30" y="3522662"/>
            <a:ext cx="639535" cy="82808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633" y="3618527"/>
            <a:ext cx="960453" cy="76609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479663" y="3858383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+</a:t>
            </a:r>
          </a:p>
        </p:txBody>
      </p:sp>
      <p:sp>
        <p:nvSpPr>
          <p:cNvPr id="23" name="Rectangle 22"/>
          <p:cNvSpPr/>
          <p:nvPr/>
        </p:nvSpPr>
        <p:spPr>
          <a:xfrm>
            <a:off x="2824615" y="3858383"/>
            <a:ext cx="65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= 20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08758" y="4498651"/>
            <a:ext cx="77264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Can you use any decimal numbers to make 20?</a:t>
            </a:r>
          </a:p>
        </p:txBody>
      </p:sp>
      <p:sp>
        <p:nvSpPr>
          <p:cNvPr id="25" name="Rectangle 24"/>
          <p:cNvSpPr/>
          <p:nvPr/>
        </p:nvSpPr>
        <p:spPr>
          <a:xfrm>
            <a:off x="692088" y="4838030"/>
            <a:ext cx="77264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87BD33"/>
                </a:solidFill>
                <a:cs typeface="Calibri" panose="020F0502020204030204" pitchFamily="34" charset="0"/>
              </a:rPr>
              <a:t>Accept any correct number sentences, such as: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755650" y="5201096"/>
            <a:ext cx="3908763" cy="526835"/>
            <a:chOff x="755650" y="5412567"/>
            <a:chExt cx="3908763" cy="526835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5412567"/>
              <a:ext cx="406881" cy="526835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6477" y="5491416"/>
              <a:ext cx="548195" cy="437259"/>
            </a:xfrm>
            <a:prstGeom prst="rect">
              <a:avLst/>
            </a:prstGeom>
          </p:spPr>
        </p:pic>
        <p:sp>
          <p:nvSpPr>
            <p:cNvPr id="28" name="Rectangle 27"/>
            <p:cNvSpPr/>
            <p:nvPr/>
          </p:nvSpPr>
          <p:spPr>
            <a:xfrm>
              <a:off x="1120209" y="5559102"/>
              <a:ext cx="7152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rgbClr val="87BD33"/>
                  </a:solidFill>
                </a:rPr>
                <a:t>= -10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2243557" y="5559102"/>
              <a:ext cx="242085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rgbClr val="87BD33"/>
                  </a:solidFill>
                </a:rPr>
                <a:t>= 30 so -10 + 30 = 20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55650" y="5769484"/>
            <a:ext cx="4423329" cy="526835"/>
            <a:chOff x="755650" y="5980955"/>
            <a:chExt cx="4423329" cy="526835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5980955"/>
              <a:ext cx="406881" cy="526835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64965" y="6059804"/>
              <a:ext cx="548195" cy="437259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>
              <a:off x="1120209" y="6127490"/>
              <a:ext cx="7857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rgbClr val="87BD33"/>
                  </a:solidFill>
                </a:rPr>
                <a:t>= -5.5</a:t>
              </a: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354167" y="6127490"/>
              <a:ext cx="282481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rgbClr val="87BD33"/>
                  </a:solidFill>
                </a:rPr>
                <a:t>= 25.5 so -5.5 + 25.5 = 20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03595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2605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2605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14" name="Rectangle 13"/>
          <p:cNvSpPr/>
          <p:nvPr/>
        </p:nvSpPr>
        <p:spPr>
          <a:xfrm>
            <a:off x="445574" y="702863"/>
            <a:ext cx="2215248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Negative Numbers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9" t="4014" r="4296" b="7412"/>
          <a:stretch/>
        </p:blipFill>
        <p:spPr>
          <a:xfrm rot="1566272">
            <a:off x="1116221" y="2296026"/>
            <a:ext cx="1363314" cy="18689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3" t="1233" r="51842" b="1637"/>
          <a:stretch/>
        </p:blipFill>
        <p:spPr>
          <a:xfrm rot="1559249">
            <a:off x="2595831" y="2891232"/>
            <a:ext cx="667510" cy="196785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2" name="Boy Writing">
            <a:extLst>
              <a:ext uri="{FF2B5EF4-FFF2-40B4-BE49-F238E27FC236}">
                <a16:creationId xmlns:a16="http://schemas.microsoft.com/office/drawing/2014/main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48" y="1928693"/>
            <a:ext cx="4038155" cy="416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rgbClr val="002060">
              <a:alpha val="90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latin typeface="Twinkl" pitchFamily="50" charset="0"/>
              </a:rPr>
              <a:t>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5650" y="2696325"/>
            <a:ext cx="76327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For more planning resources to support this aim, </a:t>
            </a:r>
            <a:r>
              <a:rPr lang="en-GB" sz="2000" b="1" dirty="0">
                <a:solidFill>
                  <a:srgbClr val="18A0DB"/>
                </a:solidFill>
                <a:latin typeface="Tuffy" panose="020B0603060100000000" pitchFamily="34" charset="0"/>
                <a:ea typeface="Tuffy" panose="020B0603060100000000" pitchFamily="34" charset="0"/>
                <a:hlinkClick r:id="rId2"/>
              </a:rPr>
              <a:t>click here</a:t>
            </a:r>
            <a:r>
              <a:rPr lang="en-GB" sz="2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66722" y="5385322"/>
            <a:ext cx="610331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 err="1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Twinkl</a:t>
            </a:r>
            <a:r>
              <a:rPr lang="en-GB" sz="2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</a:t>
            </a:r>
            <a:r>
              <a:rPr lang="en-GB" sz="2000" dirty="0" err="1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PlanIt</a:t>
            </a:r>
            <a:r>
              <a:rPr lang="en-GB" sz="2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is our award-winning scheme of work </a:t>
            </a:r>
            <a:br>
              <a:rPr lang="en-GB" sz="2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with over 4000 resources.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45" y="5223878"/>
            <a:ext cx="1406637" cy="933495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594362" y="765175"/>
            <a:ext cx="795222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900" b="1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Need Planning to Complement this Resource?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55650" y="1789800"/>
            <a:ext cx="7564566" cy="74263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110000"/>
              </a:lnSpc>
            </a:pPr>
            <a:r>
              <a:rPr lang="en-GB" sz="2000" b="1" dirty="0">
                <a:solidFill>
                  <a:srgbClr val="014482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Use negative numbers in context and calculate intervals</a:t>
            </a:r>
            <a:br>
              <a:rPr lang="en-GB" sz="2000" b="1" dirty="0">
                <a:solidFill>
                  <a:srgbClr val="014482"/>
                </a:solidFill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b="1" dirty="0">
                <a:solidFill>
                  <a:srgbClr val="014482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across zero.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169113" y="1376229"/>
            <a:ext cx="29979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National Curriculum Aim</a:t>
            </a: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8104" y="3226660"/>
            <a:ext cx="3706766" cy="1853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66416" y="3225825"/>
            <a:ext cx="3721934" cy="1860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5026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56288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" id="{43689DF9-D287-432E-9F40-D237B819A1A7}" vid="{5144CDE6-24FE-4389-99E0-1DDC4C0A7BE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644</TotalTime>
  <Words>745</Words>
  <Application>Microsoft Office PowerPoint</Application>
  <PresentationFormat>On-screen Show (4:3)</PresentationFormat>
  <Paragraphs>136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Twinkl</vt:lpstr>
      <vt:lpstr>Arial</vt:lpstr>
      <vt:lpstr>Kalam</vt:lpstr>
      <vt:lpstr>Calibri</vt:lpstr>
      <vt:lpstr>Tuffy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Shantal Paley</dc:creator>
  <cp:lastModifiedBy>Hannah Dannell</cp:lastModifiedBy>
  <cp:revision>52</cp:revision>
  <dcterms:created xsi:type="dcterms:W3CDTF">2019-08-22T08:38:55Z</dcterms:created>
  <dcterms:modified xsi:type="dcterms:W3CDTF">2020-03-23T10:48:07Z</dcterms:modified>
</cp:coreProperties>
</file>