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57" r:id="rId3"/>
    <p:sldId id="258" r:id="rId4"/>
    <p:sldId id="259" r:id="rId5"/>
    <p:sldId id="260" r:id="rId6"/>
    <p:sldId id="264" r:id="rId7"/>
    <p:sldId id="263" r:id="rId8"/>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9068" autoAdjust="0"/>
  </p:normalViewPr>
  <p:slideViewPr>
    <p:cSldViewPr snapToGrid="0">
      <p:cViewPr varScale="1">
        <p:scale>
          <a:sx n="78" d="100"/>
          <a:sy n="78"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9DE78E68-94A2-4A26-819F-424827B9A4B0}" type="datetimeFigureOut">
              <a:rPr lang="en-GB" smtClean="0"/>
              <a:t>19/04/2020</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CC97528A-9649-4443-9806-420A43006282}" type="slidenum">
              <a:rPr lang="en-GB" smtClean="0"/>
              <a:t>‹#›</a:t>
            </a:fld>
            <a:endParaRPr lang="en-GB"/>
          </a:p>
        </p:txBody>
      </p:sp>
    </p:spTree>
    <p:extLst>
      <p:ext uri="{BB962C8B-B14F-4D97-AF65-F5344CB8AC3E}">
        <p14:creationId xmlns:p14="http://schemas.microsoft.com/office/powerpoint/2010/main" val="11885444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0FBD9B46-3F59-4CF5-A0DF-B58C27C38523}" type="datetimeFigureOut">
              <a:rPr lang="en-GB" smtClean="0"/>
              <a:t>19/04/2020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DE94DE6A-B36F-4997-AB60-76EEC6D539CE}" type="slidenum">
              <a:rPr lang="en-GB" smtClean="0"/>
              <a:t>‹#›</a:t>
            </a:fld>
            <a:endParaRPr lang="en-GB"/>
          </a:p>
        </p:txBody>
      </p:sp>
    </p:spTree>
    <p:extLst>
      <p:ext uri="{BB962C8B-B14F-4D97-AF65-F5344CB8AC3E}">
        <p14:creationId xmlns:p14="http://schemas.microsoft.com/office/powerpoint/2010/main" val="3529383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en-GB" dirty="0"/>
          </a:p>
        </p:txBody>
      </p:sp>
      <p:sp>
        <p:nvSpPr>
          <p:cNvPr id="4" name="Slide Number Placeholder 3"/>
          <p:cNvSpPr>
            <a:spLocks noGrp="1"/>
          </p:cNvSpPr>
          <p:nvPr>
            <p:ph type="sldNum" sz="quarter" idx="10"/>
          </p:nvPr>
        </p:nvSpPr>
        <p:spPr/>
        <p:txBody>
          <a:bodyPr/>
          <a:lstStyle/>
          <a:p>
            <a:fld id="{DE94DE6A-B36F-4997-AB60-76EEC6D539CE}" type="slidenum">
              <a:rPr lang="en-GB" smtClean="0"/>
              <a:t>5</a:t>
            </a:fld>
            <a:endParaRPr lang="en-GB"/>
          </a:p>
        </p:txBody>
      </p:sp>
    </p:spTree>
    <p:extLst>
      <p:ext uri="{BB962C8B-B14F-4D97-AF65-F5344CB8AC3E}">
        <p14:creationId xmlns:p14="http://schemas.microsoft.com/office/powerpoint/2010/main" val="765131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en-GB" dirty="0"/>
          </a:p>
        </p:txBody>
      </p:sp>
      <p:sp>
        <p:nvSpPr>
          <p:cNvPr id="4" name="Slide Number Placeholder 3"/>
          <p:cNvSpPr>
            <a:spLocks noGrp="1"/>
          </p:cNvSpPr>
          <p:nvPr>
            <p:ph type="sldNum" sz="quarter" idx="10"/>
          </p:nvPr>
        </p:nvSpPr>
        <p:spPr/>
        <p:txBody>
          <a:bodyPr/>
          <a:lstStyle/>
          <a:p>
            <a:fld id="{DE94DE6A-B36F-4997-AB60-76EEC6D539CE}" type="slidenum">
              <a:rPr lang="en-GB" smtClean="0"/>
              <a:t>6</a:t>
            </a:fld>
            <a:endParaRPr lang="en-GB"/>
          </a:p>
        </p:txBody>
      </p:sp>
    </p:spTree>
    <p:extLst>
      <p:ext uri="{BB962C8B-B14F-4D97-AF65-F5344CB8AC3E}">
        <p14:creationId xmlns:p14="http://schemas.microsoft.com/office/powerpoint/2010/main" val="4187249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0AD48C-4FD0-4D00-835C-1E12A1B9426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1372484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0AD48C-4FD0-4D00-835C-1E12A1B9426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1591252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0AD48C-4FD0-4D00-835C-1E12A1B9426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2705109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0AD48C-4FD0-4D00-835C-1E12A1B9426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2295118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0AD48C-4FD0-4D00-835C-1E12A1B94265}"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169008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0AD48C-4FD0-4D00-835C-1E12A1B94265}"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4087967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0AD48C-4FD0-4D00-835C-1E12A1B94265}"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971807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0AD48C-4FD0-4D00-835C-1E12A1B9426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447959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0AD48C-4FD0-4D00-835C-1E12A1B9426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3770728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0AD48C-4FD0-4D00-835C-1E12A1B9426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1183628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0AD48C-4FD0-4D00-835C-1E12A1B9426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2C77EF-3534-44D5-B0C2-D3F1711FFAEB}" type="slidenum">
              <a:rPr lang="en-GB" smtClean="0"/>
              <a:t>‹#›</a:t>
            </a:fld>
            <a:endParaRPr lang="en-GB"/>
          </a:p>
        </p:txBody>
      </p:sp>
    </p:spTree>
    <p:extLst>
      <p:ext uri="{BB962C8B-B14F-4D97-AF65-F5344CB8AC3E}">
        <p14:creationId xmlns:p14="http://schemas.microsoft.com/office/powerpoint/2010/main" val="2772485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0AD48C-4FD0-4D00-835C-1E12A1B94265}" type="datetimeFigureOut">
              <a:rPr lang="en-GB" smtClean="0"/>
              <a:t>19/04/2020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C77EF-3534-44D5-B0C2-D3F1711FFAEB}" type="slidenum">
              <a:rPr lang="en-GB" smtClean="0"/>
              <a:t>‹#›</a:t>
            </a:fld>
            <a:endParaRPr lang="en-GB"/>
          </a:p>
        </p:txBody>
      </p:sp>
    </p:spTree>
    <p:extLst>
      <p:ext uri="{BB962C8B-B14F-4D97-AF65-F5344CB8AC3E}">
        <p14:creationId xmlns:p14="http://schemas.microsoft.com/office/powerpoint/2010/main" val="17131471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673" y="196644"/>
            <a:ext cx="6433751" cy="6587614"/>
          </a:xfrm>
        </p:spPr>
        <p:txBody>
          <a:bodyPr>
            <a:normAutofit fontScale="90000"/>
          </a:bodyPr>
          <a:lstStyle/>
          <a:p>
            <a:r>
              <a:rPr lang="en-GB" u="sng" dirty="0" smtClean="0">
                <a:solidFill>
                  <a:srgbClr val="FF0000"/>
                </a:solidFill>
                <a:effectLst>
                  <a:outerShdw blurRad="38100" dist="38100" dir="2700000" algn="tl">
                    <a:srgbClr val="000000">
                      <a:alpha val="43137"/>
                    </a:srgbClr>
                  </a:outerShdw>
                </a:effectLst>
              </a:rPr>
              <a:t>Starter:</a:t>
            </a:r>
            <a:r>
              <a:rPr lang="en-GB" u="sng" dirty="0" smtClean="0">
                <a:effectLst>
                  <a:outerShdw blurRad="38100" dist="38100" dir="2700000" algn="tl">
                    <a:srgbClr val="000000">
                      <a:alpha val="43137"/>
                    </a:srgbClr>
                  </a:outerShdw>
                </a:effectLst>
              </a:rPr>
              <a:t/>
            </a:r>
            <a:br>
              <a:rPr lang="en-GB" u="sng" dirty="0" smtClean="0">
                <a:effectLst>
                  <a:outerShdw blurRad="38100" dist="38100" dir="2700000" algn="tl">
                    <a:srgbClr val="000000">
                      <a:alpha val="43137"/>
                    </a:srgbClr>
                  </a:outerShdw>
                </a:effectLst>
              </a:rPr>
            </a:br>
            <a:r>
              <a:rPr lang="en-GB" sz="4900" dirty="0" smtClean="0"/>
              <a:t>What can you remember from Thursday’s lesson? </a:t>
            </a:r>
            <a:r>
              <a:rPr lang="en-GB" sz="4900" dirty="0" smtClean="0">
                <a:solidFill>
                  <a:srgbClr val="00B050"/>
                </a:solidFill>
              </a:rPr>
              <a:t>Who is the author? </a:t>
            </a:r>
            <a:r>
              <a:rPr lang="en-GB" sz="4900" dirty="0" smtClean="0">
                <a:solidFill>
                  <a:srgbClr val="002060"/>
                </a:solidFill>
              </a:rPr>
              <a:t>What can you remember about her? </a:t>
            </a:r>
            <a:r>
              <a:rPr lang="en-GB" sz="4900" dirty="0" smtClean="0">
                <a:solidFill>
                  <a:srgbClr val="00B0F0"/>
                </a:solidFill>
              </a:rPr>
              <a:t>What is the book about?</a:t>
            </a:r>
            <a:r>
              <a:rPr lang="en-GB" sz="4900" dirty="0" smtClean="0"/>
              <a:t/>
            </a:r>
            <a:br>
              <a:rPr lang="en-GB" sz="4900" dirty="0" smtClean="0"/>
            </a:br>
            <a:r>
              <a:rPr lang="en-GB" sz="4900" dirty="0" smtClean="0"/>
              <a:t>Make sure you use the keywords from the lesson: </a:t>
            </a:r>
            <a:r>
              <a:rPr lang="en-GB" sz="4900" b="1" i="1" u="sng" dirty="0" smtClean="0">
                <a:solidFill>
                  <a:srgbClr val="FF0000"/>
                </a:solidFill>
                <a:effectLst>
                  <a:outerShdw blurRad="38100" dist="38100" dir="2700000" algn="tl">
                    <a:srgbClr val="000000">
                      <a:alpha val="43137"/>
                    </a:srgbClr>
                  </a:outerShdw>
                </a:effectLst>
              </a:rPr>
              <a:t>transplant</a:t>
            </a:r>
            <a:r>
              <a:rPr lang="en-GB" sz="4900" dirty="0" smtClean="0"/>
              <a:t>, </a:t>
            </a:r>
            <a:r>
              <a:rPr lang="en-GB" sz="4900" b="1" i="1" u="sng" dirty="0" smtClean="0">
                <a:solidFill>
                  <a:srgbClr val="FF0000"/>
                </a:solidFill>
                <a:effectLst>
                  <a:outerShdw blurRad="38100" dist="38100" dir="2700000" algn="tl">
                    <a:srgbClr val="000000">
                      <a:alpha val="43137"/>
                    </a:srgbClr>
                  </a:outerShdw>
                </a:effectLst>
              </a:rPr>
              <a:t>heart</a:t>
            </a:r>
            <a:r>
              <a:rPr lang="en-GB" sz="4900" dirty="0" smtClean="0"/>
              <a:t>, </a:t>
            </a:r>
            <a:r>
              <a:rPr lang="en-GB" sz="4900" b="1" i="1" u="sng" dirty="0" smtClean="0">
                <a:solidFill>
                  <a:srgbClr val="FF0000"/>
                </a:solidFill>
                <a:effectLst>
                  <a:outerShdw blurRad="38100" dist="38100" dir="2700000" algn="tl">
                    <a:srgbClr val="000000">
                      <a:alpha val="43137"/>
                    </a:srgbClr>
                  </a:outerShdw>
                </a:effectLst>
              </a:rPr>
              <a:t>novel</a:t>
            </a:r>
            <a:r>
              <a:rPr lang="en-GB" sz="4900" dirty="0" smtClean="0"/>
              <a:t>, </a:t>
            </a:r>
            <a:r>
              <a:rPr lang="en-GB" sz="4900" b="1" i="1" u="sng" dirty="0" smtClean="0">
                <a:solidFill>
                  <a:srgbClr val="FF0000"/>
                </a:solidFill>
                <a:effectLst>
                  <a:outerShdw blurRad="38100" dist="38100" dir="2700000" algn="tl">
                    <a:srgbClr val="000000">
                      <a:alpha val="43137"/>
                    </a:srgbClr>
                  </a:outerShdw>
                </a:effectLst>
              </a:rPr>
              <a:t>author</a:t>
            </a:r>
            <a:r>
              <a:rPr lang="en-GB" sz="4900" dirty="0" smtClean="0"/>
              <a:t>!</a:t>
            </a:r>
            <a:endParaRPr lang="en-GB" sz="49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3381" y="2321116"/>
            <a:ext cx="4996873" cy="23254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3340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600" b="1" i="1" u="sng" dirty="0" smtClean="0">
                <a:solidFill>
                  <a:srgbClr val="FF0000"/>
                </a:solidFill>
              </a:rPr>
              <a:t>Pig Heart Boy</a:t>
            </a:r>
            <a:endParaRPr lang="en-GB" sz="6600" b="1" i="1" u="sng" dirty="0">
              <a:solidFill>
                <a:srgbClr val="FF0000"/>
              </a:solidFill>
            </a:endParaRPr>
          </a:p>
        </p:txBody>
      </p:sp>
      <p:sp>
        <p:nvSpPr>
          <p:cNvPr id="3" name="Content Placeholder 2"/>
          <p:cNvSpPr>
            <a:spLocks noGrp="1"/>
          </p:cNvSpPr>
          <p:nvPr>
            <p:ph idx="1"/>
          </p:nvPr>
        </p:nvSpPr>
        <p:spPr>
          <a:xfrm>
            <a:off x="739346" y="2594919"/>
            <a:ext cx="5241324" cy="2972444"/>
          </a:xfrm>
        </p:spPr>
        <p:txBody>
          <a:bodyPr>
            <a:normAutofit/>
          </a:bodyPr>
          <a:lstStyle/>
          <a:p>
            <a:pPr marL="0" indent="0">
              <a:buNone/>
            </a:pPr>
            <a:r>
              <a:rPr lang="en-GB" b="1" u="sng" dirty="0" smtClean="0"/>
              <a:t>IALT</a:t>
            </a:r>
          </a:p>
          <a:p>
            <a:r>
              <a:rPr lang="en-GB" dirty="0">
                <a:solidFill>
                  <a:srgbClr val="FF0000"/>
                </a:solidFill>
              </a:rPr>
              <a:t>U</a:t>
            </a:r>
            <a:r>
              <a:rPr lang="en-GB" dirty="0" smtClean="0">
                <a:solidFill>
                  <a:srgbClr val="FF0000"/>
                </a:solidFill>
              </a:rPr>
              <a:t>nderstand the opening chapters of the book.</a:t>
            </a:r>
          </a:p>
          <a:p>
            <a:r>
              <a:rPr lang="en-GB" dirty="0" smtClean="0">
                <a:solidFill>
                  <a:srgbClr val="7030A0"/>
                </a:solidFill>
              </a:rPr>
              <a:t>Explain in my own words what I have read.</a:t>
            </a:r>
            <a:endParaRPr lang="en-GB" dirty="0">
              <a:solidFill>
                <a:srgbClr val="7030A0"/>
              </a:solidFill>
            </a:endParaRPr>
          </a:p>
        </p:txBody>
      </p:sp>
      <p:sp>
        <p:nvSpPr>
          <p:cNvPr id="4" name="Oval 3"/>
          <p:cNvSpPr/>
          <p:nvPr/>
        </p:nvSpPr>
        <p:spPr>
          <a:xfrm>
            <a:off x="7150442" y="2227627"/>
            <a:ext cx="4036542" cy="3707027"/>
          </a:xfrm>
          <a:prstGeom prst="ellipse">
            <a:avLst/>
          </a:prstGeom>
          <a:effectLst>
            <a:glow rad="228600">
              <a:schemeClr val="accent5">
                <a:satMod val="175000"/>
                <a:alpha val="40000"/>
              </a:schemeClr>
            </a:glow>
          </a:effectLst>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i="1" u="sng" dirty="0" smtClean="0">
                <a:ln w="0"/>
                <a:solidFill>
                  <a:schemeClr val="tx1"/>
                </a:solidFill>
                <a:effectLst>
                  <a:outerShdw blurRad="38100" dist="38100" dir="2700000" algn="tl">
                    <a:srgbClr val="000000">
                      <a:alpha val="43137"/>
                    </a:srgbClr>
                  </a:outerShdw>
                </a:effectLst>
              </a:rPr>
              <a:t>KEYWORDS FOR TODAY:</a:t>
            </a:r>
          </a:p>
          <a:p>
            <a:pPr algn="ctr"/>
            <a:endParaRPr lang="en-GB" dirty="0">
              <a:ln w="0"/>
              <a:solidFill>
                <a:schemeClr val="tx1"/>
              </a:solidFill>
              <a:effectLst>
                <a:outerShdw blurRad="38100" dist="38100" dir="2700000" algn="tl">
                  <a:srgbClr val="000000">
                    <a:alpha val="43137"/>
                  </a:srgbClr>
                </a:outerShdw>
              </a:effectLst>
            </a:endParaRPr>
          </a:p>
          <a:p>
            <a:pPr algn="ctr"/>
            <a:r>
              <a:rPr lang="en-GB" sz="2400" dirty="0" smtClean="0">
                <a:ln w="0"/>
                <a:solidFill>
                  <a:schemeClr val="tx1"/>
                </a:solidFill>
                <a:effectLst>
                  <a:outerShdw blurRad="38100" dist="38100" dir="2700000" algn="tl">
                    <a:srgbClr val="000000">
                      <a:alpha val="43137"/>
                    </a:srgbClr>
                  </a:outerShdw>
                </a:effectLst>
              </a:rPr>
              <a:t>PROLOGUE</a:t>
            </a:r>
          </a:p>
          <a:p>
            <a:pPr algn="ctr"/>
            <a:r>
              <a:rPr lang="en-GB" sz="2400" dirty="0" smtClean="0">
                <a:ln w="0"/>
                <a:solidFill>
                  <a:schemeClr val="tx1"/>
                </a:solidFill>
                <a:effectLst>
                  <a:outerShdw blurRad="38100" dist="38100" dir="2700000" algn="tl">
                    <a:srgbClr val="000000">
                      <a:alpha val="43137"/>
                    </a:srgbClr>
                  </a:outerShdw>
                </a:effectLst>
              </a:rPr>
              <a:t>STRUCTURE</a:t>
            </a:r>
          </a:p>
          <a:p>
            <a:pPr algn="ctr"/>
            <a:r>
              <a:rPr lang="en-GB" sz="2400" dirty="0" smtClean="0">
                <a:ln w="0"/>
                <a:solidFill>
                  <a:schemeClr val="tx1"/>
                </a:solidFill>
                <a:effectLst>
                  <a:outerShdw blurRad="38100" dist="38100" dir="2700000" algn="tl">
                    <a:srgbClr val="000000">
                      <a:alpha val="43137"/>
                    </a:srgbClr>
                  </a:outerShdw>
                </a:effectLst>
              </a:rPr>
              <a:t>PROTAGONIST</a:t>
            </a:r>
          </a:p>
        </p:txBody>
      </p:sp>
    </p:spTree>
    <p:extLst>
      <p:ext uri="{BB962C8B-B14F-4D97-AF65-F5344CB8AC3E}">
        <p14:creationId xmlns:p14="http://schemas.microsoft.com/office/powerpoint/2010/main" val="4284495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u="sng" dirty="0" smtClean="0"/>
              <a:t>Keyword Dictionary Challenge!</a:t>
            </a:r>
            <a:br>
              <a:rPr lang="en-GB" b="1" i="1" u="sng" dirty="0" smtClean="0"/>
            </a:br>
            <a:r>
              <a:rPr lang="en-GB" b="1" i="1" dirty="0" smtClean="0"/>
              <a:t>Look up the following 3 words and write the definitions in your book.</a:t>
            </a:r>
            <a:endParaRPr lang="en-GB" b="1" i="1" dirty="0"/>
          </a:p>
        </p:txBody>
      </p:sp>
      <p:sp>
        <p:nvSpPr>
          <p:cNvPr id="3" name="Content Placeholder 2"/>
          <p:cNvSpPr>
            <a:spLocks noGrp="1"/>
          </p:cNvSpPr>
          <p:nvPr>
            <p:ph idx="1"/>
          </p:nvPr>
        </p:nvSpPr>
        <p:spPr>
          <a:xfrm>
            <a:off x="838200" y="2479589"/>
            <a:ext cx="3280719" cy="3697374"/>
          </a:xfrm>
        </p:spPr>
        <p:txBody>
          <a:bodyPr/>
          <a:lstStyle/>
          <a:p>
            <a:r>
              <a:rPr lang="en-GB" dirty="0" smtClean="0">
                <a:solidFill>
                  <a:srgbClr val="FF0000"/>
                </a:solidFill>
              </a:rPr>
              <a:t>PROLOGUE</a:t>
            </a:r>
          </a:p>
          <a:p>
            <a:endParaRPr lang="en-GB" dirty="0"/>
          </a:p>
          <a:p>
            <a:r>
              <a:rPr lang="en-GB" dirty="0" smtClean="0">
                <a:solidFill>
                  <a:schemeClr val="accent2">
                    <a:lumMod val="75000"/>
                  </a:schemeClr>
                </a:solidFill>
              </a:rPr>
              <a:t>STRUCTURE</a:t>
            </a:r>
          </a:p>
          <a:p>
            <a:endParaRPr lang="en-GB" dirty="0"/>
          </a:p>
          <a:p>
            <a:r>
              <a:rPr lang="en-GB" dirty="0" smtClean="0">
                <a:solidFill>
                  <a:srgbClr val="7030A0"/>
                </a:solidFill>
              </a:rPr>
              <a:t>PROTAGONIST</a:t>
            </a:r>
            <a:endParaRPr lang="en-GB" dirty="0">
              <a:solidFill>
                <a:srgbClr val="7030A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5126" y="2088111"/>
            <a:ext cx="4451927" cy="296331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88945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45" y="166583"/>
            <a:ext cx="7381568" cy="1325563"/>
          </a:xfrm>
        </p:spPr>
        <p:txBody>
          <a:bodyPr/>
          <a:lstStyle/>
          <a:p>
            <a:pPr algn="ctr"/>
            <a:r>
              <a:rPr lang="en-GB" b="1" dirty="0" smtClean="0">
                <a:solidFill>
                  <a:srgbClr val="7030A0"/>
                </a:solidFill>
                <a:effectLst>
                  <a:outerShdw blurRad="38100" dist="38100" dir="2700000" algn="tl">
                    <a:srgbClr val="000000">
                      <a:alpha val="43137"/>
                    </a:srgbClr>
                  </a:outerShdw>
                </a:effectLst>
              </a:rPr>
              <a:t>Let’s read the Prologue: </a:t>
            </a:r>
            <a:br>
              <a:rPr lang="en-GB" b="1" dirty="0" smtClean="0">
                <a:solidFill>
                  <a:srgbClr val="7030A0"/>
                </a:solidFill>
                <a:effectLst>
                  <a:outerShdw blurRad="38100" dist="38100" dir="2700000" algn="tl">
                    <a:srgbClr val="000000">
                      <a:alpha val="43137"/>
                    </a:srgbClr>
                  </a:outerShdw>
                </a:effectLst>
              </a:rPr>
            </a:br>
            <a:r>
              <a:rPr lang="en-GB" b="1" u="sng" dirty="0" smtClean="0">
                <a:solidFill>
                  <a:srgbClr val="7030A0"/>
                </a:solidFill>
                <a:effectLst>
                  <a:outerShdw blurRad="38100" dist="38100" dir="2700000" algn="tl">
                    <a:srgbClr val="000000">
                      <a:alpha val="43137"/>
                    </a:srgbClr>
                  </a:outerShdw>
                </a:effectLst>
              </a:rPr>
              <a:t>‘Consequences, Chapter 1’.</a:t>
            </a:r>
            <a:endParaRPr lang="en-GB" b="1" u="sng" dirty="0">
              <a:solidFill>
                <a:srgbClr val="7030A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28600" y="1753261"/>
            <a:ext cx="5438775" cy="3293720"/>
          </a:xfrm>
        </p:spPr>
        <p:txBody>
          <a:bodyPr/>
          <a:lstStyle/>
          <a:p>
            <a:pPr marL="0" indent="0">
              <a:buNone/>
            </a:pPr>
            <a:r>
              <a:rPr lang="en-GB" dirty="0" smtClean="0"/>
              <a:t>What is a ‘</a:t>
            </a:r>
            <a:r>
              <a:rPr lang="en-GB" b="1" dirty="0" smtClean="0">
                <a:solidFill>
                  <a:srgbClr val="7030A0"/>
                </a:solidFill>
                <a:effectLst>
                  <a:outerShdw blurRad="38100" dist="38100" dir="2700000" algn="tl">
                    <a:srgbClr val="000000">
                      <a:alpha val="43137"/>
                    </a:srgbClr>
                  </a:outerShdw>
                </a:effectLst>
              </a:rPr>
              <a:t>consequence</a:t>
            </a:r>
            <a:r>
              <a:rPr lang="en-GB" dirty="0" smtClean="0"/>
              <a:t>’? </a:t>
            </a:r>
          </a:p>
          <a:p>
            <a:pPr marL="0" indent="0">
              <a:buNone/>
            </a:pPr>
            <a:endParaRPr lang="en-GB" dirty="0" smtClean="0"/>
          </a:p>
          <a:p>
            <a:pPr marL="0" indent="0">
              <a:buNone/>
            </a:pPr>
            <a:r>
              <a:rPr lang="en-GB" i="1" dirty="0" smtClean="0">
                <a:solidFill>
                  <a:srgbClr val="FF0000"/>
                </a:solidFill>
              </a:rPr>
              <a:t>What can you guess about the book based on the title of this section?</a:t>
            </a:r>
            <a:endParaRPr lang="en-GB" i="1" dirty="0">
              <a:solidFill>
                <a:srgbClr val="FF0000"/>
              </a:solidFill>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7672" y="3942936"/>
            <a:ext cx="1811977" cy="189250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Chapter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872748" y="-29296"/>
            <a:ext cx="5319252" cy="6858000"/>
          </a:xfrm>
          <a:prstGeom prst="rect">
            <a:avLst/>
          </a:prstGeom>
        </p:spPr>
      </p:pic>
      <p:sp>
        <p:nvSpPr>
          <p:cNvPr id="6" name="TextBox 5"/>
          <p:cNvSpPr txBox="1"/>
          <p:nvPr/>
        </p:nvSpPr>
        <p:spPr>
          <a:xfrm>
            <a:off x="4454012" y="5952372"/>
            <a:ext cx="2281084" cy="646331"/>
          </a:xfrm>
          <a:prstGeom prst="rect">
            <a:avLst/>
          </a:prstGeom>
          <a:solidFill>
            <a:schemeClr val="accent2"/>
          </a:solidFill>
        </p:spPr>
        <p:txBody>
          <a:bodyPr wrap="square" rtlCol="0">
            <a:spAutoFit/>
          </a:bodyPr>
          <a:lstStyle/>
          <a:p>
            <a:pPr algn="ctr"/>
            <a:r>
              <a:rPr lang="en-GB" dirty="0" smtClean="0"/>
              <a:t>Play the video to hear Chapter 1</a:t>
            </a:r>
            <a:endParaRPr lang="en-GB" dirty="0"/>
          </a:p>
        </p:txBody>
      </p:sp>
      <p:cxnSp>
        <p:nvCxnSpPr>
          <p:cNvPr id="8" name="Straight Arrow Connector 7"/>
          <p:cNvCxnSpPr/>
          <p:nvPr/>
        </p:nvCxnSpPr>
        <p:spPr>
          <a:xfrm>
            <a:off x="5043948" y="5722374"/>
            <a:ext cx="1366684" cy="29497"/>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4328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FF0000"/>
                </a:solidFill>
              </a:rPr>
              <a:t>Chapter 1: </a:t>
            </a:r>
            <a:br>
              <a:rPr lang="en-GB" b="1" dirty="0" smtClean="0">
                <a:solidFill>
                  <a:srgbClr val="FF0000"/>
                </a:solidFill>
              </a:rPr>
            </a:br>
            <a:r>
              <a:rPr lang="en-GB" b="1" u="sng" dirty="0" smtClean="0">
                <a:solidFill>
                  <a:srgbClr val="FF0000"/>
                </a:solidFill>
              </a:rPr>
              <a:t>Questions</a:t>
            </a:r>
            <a:endParaRPr lang="en-GB" b="1" u="sng" dirty="0">
              <a:solidFill>
                <a:srgbClr val="FF0000"/>
              </a:solidFill>
            </a:endParaRPr>
          </a:p>
        </p:txBody>
      </p:sp>
      <p:sp>
        <p:nvSpPr>
          <p:cNvPr id="3" name="Content Placeholder 2"/>
          <p:cNvSpPr>
            <a:spLocks noGrp="1"/>
          </p:cNvSpPr>
          <p:nvPr>
            <p:ph idx="1"/>
          </p:nvPr>
        </p:nvSpPr>
        <p:spPr>
          <a:xfrm>
            <a:off x="653473" y="2463428"/>
            <a:ext cx="6347691" cy="3409049"/>
          </a:xfrm>
        </p:spPr>
        <p:txBody>
          <a:bodyPr>
            <a:normAutofit/>
          </a:bodyPr>
          <a:lstStyle/>
          <a:p>
            <a:pPr marL="514350" indent="-514350">
              <a:buAutoNum type="arabicParenR"/>
            </a:pPr>
            <a:r>
              <a:rPr lang="en-GB" dirty="0" smtClean="0"/>
              <a:t>Who do you think we hear from?</a:t>
            </a:r>
          </a:p>
          <a:p>
            <a:pPr marL="514350" indent="-514350">
              <a:buAutoNum type="arabicParenR"/>
            </a:pPr>
            <a:endParaRPr lang="en-GB" dirty="0" smtClean="0"/>
          </a:p>
          <a:p>
            <a:pPr marL="514350" indent="-514350">
              <a:buAutoNum type="arabicParenR"/>
            </a:pPr>
            <a:r>
              <a:rPr lang="en-GB" dirty="0" smtClean="0"/>
              <a:t>Do you think the person is speaking or thinking? </a:t>
            </a:r>
            <a:r>
              <a:rPr lang="en-GB" b="1" u="sng" dirty="0" smtClean="0">
                <a:solidFill>
                  <a:srgbClr val="7030A0"/>
                </a:solidFill>
                <a:effectLst>
                  <a:outerShdw blurRad="38100" dist="38100" dir="2700000" algn="tl">
                    <a:srgbClr val="000000">
                      <a:alpha val="43137"/>
                    </a:srgbClr>
                  </a:outerShdw>
                </a:effectLst>
              </a:rPr>
              <a:t>Why?</a:t>
            </a:r>
          </a:p>
          <a:p>
            <a:pPr marL="514350" indent="-514350">
              <a:buAutoNum type="arabicParenR"/>
            </a:pPr>
            <a:endParaRPr lang="en-GB" dirty="0" smtClean="0"/>
          </a:p>
          <a:p>
            <a:pPr marL="514350" indent="-514350">
              <a:buAutoNum type="arabicParenR"/>
            </a:pPr>
            <a:r>
              <a:rPr lang="en-GB" dirty="0" smtClean="0"/>
              <a:t>Where do you think the character is and why? </a:t>
            </a:r>
            <a:endParaRPr lang="en-GB" dirty="0"/>
          </a:p>
        </p:txBody>
      </p:sp>
      <p:sp>
        <p:nvSpPr>
          <p:cNvPr id="5" name="Oval 4"/>
          <p:cNvSpPr/>
          <p:nvPr/>
        </p:nvSpPr>
        <p:spPr>
          <a:xfrm>
            <a:off x="8221361" y="403654"/>
            <a:ext cx="3536529" cy="318005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b="1" i="1" u="sng" dirty="0" smtClean="0">
                <a:ln w="0"/>
                <a:solidFill>
                  <a:schemeClr val="tx1"/>
                </a:solidFill>
                <a:effectLst>
                  <a:outerShdw blurRad="38100" dist="19050" dir="2700000" algn="tl" rotWithShape="0">
                    <a:schemeClr val="dk1">
                      <a:alpha val="40000"/>
                    </a:schemeClr>
                  </a:outerShdw>
                </a:effectLst>
              </a:rPr>
              <a:t>Challenge:</a:t>
            </a:r>
          </a:p>
          <a:p>
            <a:pPr algn="ctr"/>
            <a:endParaRPr lang="en-GB" sz="2400" dirty="0">
              <a:ln w="0"/>
              <a:solidFill>
                <a:schemeClr val="tx1"/>
              </a:solidFill>
              <a:effectLst>
                <a:outerShdw blurRad="38100" dist="19050" dir="2700000" algn="tl" rotWithShape="0">
                  <a:schemeClr val="dk1">
                    <a:alpha val="40000"/>
                  </a:schemeClr>
                </a:outerShdw>
              </a:effectLst>
            </a:endParaRPr>
          </a:p>
          <a:p>
            <a:pPr algn="ctr"/>
            <a:r>
              <a:rPr lang="en-GB" sz="2400" dirty="0" smtClean="0">
                <a:ln w="0"/>
                <a:solidFill>
                  <a:schemeClr val="tx1"/>
                </a:solidFill>
                <a:effectLst>
                  <a:outerShdw blurRad="38100" dist="19050" dir="2700000" algn="tl" rotWithShape="0">
                    <a:schemeClr val="dk1">
                      <a:alpha val="40000"/>
                    </a:schemeClr>
                  </a:outerShdw>
                </a:effectLst>
              </a:rPr>
              <a:t>Try to use some words from the book in your answers (a quotation).</a:t>
            </a:r>
            <a:endParaRPr lang="en-GB" sz="2400" dirty="0">
              <a:ln w="0"/>
              <a:solidFill>
                <a:schemeClr val="tx1"/>
              </a:solidFill>
              <a:effectLst>
                <a:outerShdw blurRad="38100" dist="19050" dir="2700000" algn="tl" rotWithShape="0">
                  <a:schemeClr val="dk1">
                    <a:alpha val="40000"/>
                  </a:schemeClr>
                </a:outerShdw>
              </a:effectLst>
            </a:endParaRPr>
          </a:p>
        </p:txBody>
      </p:sp>
      <p:sp>
        <p:nvSpPr>
          <p:cNvPr id="6" name="Oval 5">
            <a:hlinkClick r:id="rId3" action="ppaction://hlinksldjump"/>
          </p:cNvPr>
          <p:cNvSpPr/>
          <p:nvPr/>
        </p:nvSpPr>
        <p:spPr>
          <a:xfrm>
            <a:off x="8312726" y="3805382"/>
            <a:ext cx="3629891" cy="285403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i="1" dirty="0" smtClean="0">
                <a:effectLst>
                  <a:outerShdw blurRad="38100" dist="38100" dir="2700000" algn="tl">
                    <a:srgbClr val="000000">
                      <a:alpha val="43137"/>
                    </a:srgbClr>
                  </a:outerShdw>
                </a:effectLst>
              </a:rPr>
              <a:t>Need help?</a:t>
            </a:r>
          </a:p>
          <a:p>
            <a:pPr algn="ctr"/>
            <a:endParaRPr lang="en-GB" sz="2400" dirty="0"/>
          </a:p>
          <a:p>
            <a:pPr algn="ctr"/>
            <a:r>
              <a:rPr lang="en-GB" sz="2400" dirty="0" smtClean="0"/>
              <a:t>Click for clues!</a:t>
            </a:r>
          </a:p>
          <a:p>
            <a:pPr algn="ctr"/>
            <a:endParaRPr lang="en-GB" sz="2400" dirty="0"/>
          </a:p>
        </p:txBody>
      </p:sp>
      <p:sp>
        <p:nvSpPr>
          <p:cNvPr id="7" name="Rectangle 1"/>
          <p:cNvSpPr>
            <a:spLocks noChangeArrowheads="1"/>
          </p:cNvSpPr>
          <p:nvPr/>
        </p:nvSpPr>
        <p:spPr bwMode="auto">
          <a:xfrm>
            <a:off x="7489960" y="6336176"/>
            <a:ext cx="481752"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47553" tIns="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ea typeface="+mn-ea"/>
                <a:cs typeface="+mn-cs"/>
              </a:rPr>
              <a:t>.</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6-Point Star 3"/>
          <p:cNvSpPr/>
          <p:nvPr/>
        </p:nvSpPr>
        <p:spPr>
          <a:xfrm rot="21208812">
            <a:off x="323273" y="120896"/>
            <a:ext cx="2235200" cy="1856509"/>
          </a:xfrm>
          <a:prstGeom prst="star6">
            <a:avLst>
              <a:gd name="adj" fmla="val 32351"/>
              <a:gd name="hf" fmla="val 115470"/>
            </a:avLst>
          </a:prstGeom>
          <a:ln>
            <a:solidFill>
              <a:srgbClr val="7030A0"/>
            </a:solidFill>
          </a:ln>
          <a:effectLst>
            <a:glow rad="101600">
              <a:srgbClr val="7030A0">
                <a:alpha val="60000"/>
              </a:srgbClr>
            </a:glo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ANSWER IN FULL SENTENCES!</a:t>
            </a:r>
            <a:endParaRPr lang="en-GB"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6001967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FF0000"/>
                </a:solidFill>
              </a:rPr>
              <a:t>Chapter 1: </a:t>
            </a:r>
            <a:br>
              <a:rPr lang="en-GB" b="1" dirty="0" smtClean="0">
                <a:solidFill>
                  <a:srgbClr val="FF0000"/>
                </a:solidFill>
              </a:rPr>
            </a:br>
            <a:r>
              <a:rPr lang="en-GB" b="1" u="sng" dirty="0" smtClean="0">
                <a:solidFill>
                  <a:srgbClr val="FF0000"/>
                </a:solidFill>
              </a:rPr>
              <a:t>Questions</a:t>
            </a:r>
            <a:endParaRPr lang="en-GB" b="1" u="sng" dirty="0">
              <a:solidFill>
                <a:srgbClr val="FF0000"/>
              </a:solidFill>
            </a:endParaRPr>
          </a:p>
        </p:txBody>
      </p:sp>
      <p:sp>
        <p:nvSpPr>
          <p:cNvPr id="3" name="Content Placeholder 2"/>
          <p:cNvSpPr>
            <a:spLocks noGrp="1"/>
          </p:cNvSpPr>
          <p:nvPr>
            <p:ph idx="1"/>
          </p:nvPr>
        </p:nvSpPr>
        <p:spPr>
          <a:xfrm>
            <a:off x="653473" y="2463428"/>
            <a:ext cx="6347691" cy="3409049"/>
          </a:xfrm>
        </p:spPr>
        <p:txBody>
          <a:bodyPr>
            <a:normAutofit/>
          </a:bodyPr>
          <a:lstStyle/>
          <a:p>
            <a:pPr marL="514350" indent="-514350">
              <a:buAutoNum type="arabicParenR"/>
            </a:pPr>
            <a:r>
              <a:rPr lang="en-GB" dirty="0" smtClean="0"/>
              <a:t>Who do you think we hear from?</a:t>
            </a:r>
          </a:p>
          <a:p>
            <a:pPr marL="514350" indent="-514350">
              <a:buAutoNum type="arabicParenR"/>
            </a:pPr>
            <a:endParaRPr lang="en-GB" dirty="0" smtClean="0"/>
          </a:p>
          <a:p>
            <a:pPr marL="514350" indent="-514350">
              <a:buAutoNum type="arabicParenR"/>
            </a:pPr>
            <a:r>
              <a:rPr lang="en-GB" dirty="0" smtClean="0"/>
              <a:t>Do you think the person is speaking or thinking? </a:t>
            </a:r>
            <a:r>
              <a:rPr lang="en-GB" b="1" u="sng" dirty="0" smtClean="0">
                <a:solidFill>
                  <a:srgbClr val="7030A0"/>
                </a:solidFill>
                <a:effectLst>
                  <a:outerShdw blurRad="38100" dist="38100" dir="2700000" algn="tl">
                    <a:srgbClr val="000000">
                      <a:alpha val="43137"/>
                    </a:srgbClr>
                  </a:outerShdw>
                </a:effectLst>
              </a:rPr>
              <a:t>Why?</a:t>
            </a:r>
          </a:p>
          <a:p>
            <a:pPr marL="514350" indent="-514350">
              <a:buAutoNum type="arabicParenR"/>
            </a:pPr>
            <a:endParaRPr lang="en-GB" dirty="0" smtClean="0"/>
          </a:p>
          <a:p>
            <a:pPr marL="514350" indent="-514350">
              <a:buAutoNum type="arabicParenR"/>
            </a:pPr>
            <a:r>
              <a:rPr lang="en-GB" dirty="0" smtClean="0"/>
              <a:t>Where do you think the character is and why? </a:t>
            </a:r>
            <a:endParaRPr lang="en-GB" dirty="0"/>
          </a:p>
        </p:txBody>
      </p:sp>
      <p:sp>
        <p:nvSpPr>
          <p:cNvPr id="5" name="Oval 4"/>
          <p:cNvSpPr/>
          <p:nvPr/>
        </p:nvSpPr>
        <p:spPr>
          <a:xfrm>
            <a:off x="8221361" y="403654"/>
            <a:ext cx="3536529" cy="318005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b="1" i="1" u="sng" dirty="0" smtClean="0">
                <a:ln w="0"/>
                <a:solidFill>
                  <a:schemeClr val="tx1"/>
                </a:solidFill>
                <a:effectLst>
                  <a:outerShdw blurRad="38100" dist="19050" dir="2700000" algn="tl" rotWithShape="0">
                    <a:schemeClr val="dk1">
                      <a:alpha val="40000"/>
                    </a:schemeClr>
                  </a:outerShdw>
                </a:effectLst>
              </a:rPr>
              <a:t>Challenge:</a:t>
            </a:r>
          </a:p>
          <a:p>
            <a:pPr algn="ctr"/>
            <a:endParaRPr lang="en-GB" sz="2400" dirty="0">
              <a:ln w="0"/>
              <a:solidFill>
                <a:schemeClr val="tx1"/>
              </a:solidFill>
              <a:effectLst>
                <a:outerShdw blurRad="38100" dist="19050" dir="2700000" algn="tl" rotWithShape="0">
                  <a:schemeClr val="dk1">
                    <a:alpha val="40000"/>
                  </a:schemeClr>
                </a:outerShdw>
              </a:effectLst>
            </a:endParaRPr>
          </a:p>
          <a:p>
            <a:pPr algn="ctr"/>
            <a:r>
              <a:rPr lang="en-GB" sz="2400" dirty="0" smtClean="0">
                <a:ln w="0"/>
                <a:solidFill>
                  <a:schemeClr val="tx1"/>
                </a:solidFill>
                <a:effectLst>
                  <a:outerShdw blurRad="38100" dist="19050" dir="2700000" algn="tl" rotWithShape="0">
                    <a:schemeClr val="dk1">
                      <a:alpha val="40000"/>
                    </a:schemeClr>
                  </a:outerShdw>
                </a:effectLst>
              </a:rPr>
              <a:t>Try to use some words from the book in your answers (a quotation).</a:t>
            </a:r>
            <a:endParaRPr lang="en-GB" sz="2400" dirty="0">
              <a:ln w="0"/>
              <a:solidFill>
                <a:schemeClr val="tx1"/>
              </a:solidFill>
              <a:effectLst>
                <a:outerShdw blurRad="38100" dist="19050" dir="2700000" algn="tl" rotWithShape="0">
                  <a:schemeClr val="dk1">
                    <a:alpha val="40000"/>
                  </a:schemeClr>
                </a:outerShdw>
              </a:effectLst>
            </a:endParaRPr>
          </a:p>
        </p:txBody>
      </p:sp>
      <p:sp>
        <p:nvSpPr>
          <p:cNvPr id="6" name="Oval 5"/>
          <p:cNvSpPr/>
          <p:nvPr/>
        </p:nvSpPr>
        <p:spPr>
          <a:xfrm>
            <a:off x="8312726" y="3805382"/>
            <a:ext cx="3629891" cy="285403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i="1" dirty="0" smtClean="0">
                <a:effectLst>
                  <a:outerShdw blurRad="38100" dist="38100" dir="2700000" algn="tl">
                    <a:srgbClr val="000000">
                      <a:alpha val="43137"/>
                    </a:srgbClr>
                  </a:outerShdw>
                </a:effectLst>
              </a:rPr>
              <a:t>Need help?</a:t>
            </a:r>
          </a:p>
          <a:p>
            <a:pPr algn="ctr"/>
            <a:endParaRPr lang="en-GB" sz="2400" dirty="0"/>
          </a:p>
          <a:p>
            <a:pPr algn="ctr"/>
            <a:r>
              <a:rPr lang="en-GB" sz="2400" dirty="0" smtClean="0"/>
              <a:t>Click for clues!</a:t>
            </a:r>
          </a:p>
          <a:p>
            <a:pPr algn="ctr"/>
            <a:endParaRPr lang="en-GB" sz="2400" dirty="0"/>
          </a:p>
        </p:txBody>
      </p:sp>
      <p:sp>
        <p:nvSpPr>
          <p:cNvPr id="7" name="Rectangle 1"/>
          <p:cNvSpPr>
            <a:spLocks noChangeArrowheads="1"/>
          </p:cNvSpPr>
          <p:nvPr/>
        </p:nvSpPr>
        <p:spPr bwMode="auto">
          <a:xfrm>
            <a:off x="7489960" y="6336176"/>
            <a:ext cx="481752"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47553" tIns="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ea typeface="+mn-ea"/>
                <a:cs typeface="+mn-cs"/>
              </a:rPr>
              <a:t>.</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6-Point Star 3"/>
          <p:cNvSpPr/>
          <p:nvPr/>
        </p:nvSpPr>
        <p:spPr>
          <a:xfrm rot="21208812">
            <a:off x="351059" y="79468"/>
            <a:ext cx="2934776" cy="2385780"/>
          </a:xfrm>
          <a:prstGeom prst="star6">
            <a:avLst>
              <a:gd name="adj" fmla="val 32351"/>
              <a:gd name="hf" fmla="val 115470"/>
            </a:avLst>
          </a:prstGeom>
          <a:ln>
            <a:solidFill>
              <a:srgbClr val="7030A0"/>
            </a:solidFill>
          </a:ln>
          <a:effectLst>
            <a:glow rad="101600">
              <a:srgbClr val="7030A0">
                <a:alpha val="60000"/>
              </a:srgbClr>
            </a:glo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ANSWER IN FULL SENTENCES IN YOUR BOOK!</a:t>
            </a:r>
            <a:endParaRPr lang="en-GB"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2123596" y="5505179"/>
            <a:ext cx="6096000" cy="923330"/>
          </a:xfrm>
          <a:prstGeom prst="rect">
            <a:avLst/>
          </a:prstGeom>
        </p:spPr>
        <p:txBody>
          <a:bodyPr>
            <a:spAutoFit/>
          </a:bodyPr>
          <a:lstStyle/>
          <a:p>
            <a:pPr lvl="0" algn="ctr" eaLnBrk="0" fontAlgn="base" hangingPunct="0">
              <a:spcBef>
                <a:spcPct val="0"/>
              </a:spcBef>
              <a:spcAft>
                <a:spcPct val="0"/>
              </a:spcAft>
            </a:pPr>
            <a:r>
              <a:rPr lang="en-GB" altLang="en-US" dirty="0">
                <a:latin typeface="Arial" panose="020B0604020202020204" pitchFamily="34" charset="0"/>
              </a:rPr>
              <a:t>1)</a:t>
            </a:r>
            <a:r>
              <a:rPr lang="en-GB" altLang="en-US" dirty="0">
                <a:latin typeface="Calibri" panose="020F0502020204030204" pitchFamily="34" charset="0"/>
              </a:rPr>
              <a:t>Clue: Protagonist!</a:t>
            </a:r>
            <a:endParaRPr lang="en-GB" altLang="en-US" sz="1050" dirty="0"/>
          </a:p>
          <a:p>
            <a:pPr lvl="0" algn="ctr" eaLnBrk="0" fontAlgn="base" hangingPunct="0">
              <a:spcBef>
                <a:spcPct val="0"/>
              </a:spcBef>
              <a:spcAft>
                <a:spcPct val="0"/>
              </a:spcAft>
            </a:pPr>
            <a:r>
              <a:rPr lang="en-GB" altLang="en-US" dirty="0">
                <a:latin typeface="Arial" panose="020B0604020202020204" pitchFamily="34" charset="0"/>
              </a:rPr>
              <a:t>2)</a:t>
            </a:r>
            <a:r>
              <a:rPr lang="en-GB" altLang="en-US" dirty="0">
                <a:latin typeface="Calibri" panose="020F0502020204030204" pitchFamily="34" charset="0"/>
              </a:rPr>
              <a:t>Clue: look at the punctuation.</a:t>
            </a:r>
            <a:endParaRPr lang="en-GB" altLang="en-US" sz="1050" dirty="0"/>
          </a:p>
          <a:p>
            <a:pPr lvl="0" algn="ctr" eaLnBrk="0" fontAlgn="base" hangingPunct="0">
              <a:spcBef>
                <a:spcPct val="0"/>
              </a:spcBef>
              <a:spcAft>
                <a:spcPct val="0"/>
              </a:spcAft>
            </a:pPr>
            <a:r>
              <a:rPr lang="en-GB" altLang="en-US" dirty="0">
                <a:latin typeface="Arial" panose="020B0604020202020204" pitchFamily="34" charset="0"/>
              </a:rPr>
              <a:t>3)</a:t>
            </a:r>
            <a:r>
              <a:rPr lang="en-GB" altLang="en-US" dirty="0">
                <a:latin typeface="Calibri" panose="020F0502020204030204" pitchFamily="34" charset="0"/>
              </a:rPr>
              <a:t>Clue: chlorine is used in certain type of pool</a:t>
            </a:r>
            <a:endParaRPr lang="en-GB" dirty="0"/>
          </a:p>
        </p:txBody>
      </p:sp>
    </p:spTree>
    <p:extLst>
      <p:ext uri="{BB962C8B-B14F-4D97-AF65-F5344CB8AC3E}">
        <p14:creationId xmlns:p14="http://schemas.microsoft.com/office/powerpoint/2010/main" val="20607969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39418"/>
            <a:ext cx="9896475" cy="1325563"/>
          </a:xfrm>
        </p:spPr>
        <p:txBody>
          <a:bodyPr/>
          <a:lstStyle/>
          <a:p>
            <a:pPr algn="r"/>
            <a:r>
              <a:rPr lang="en-GB" b="1" i="1" u="sng" dirty="0" smtClean="0">
                <a:solidFill>
                  <a:srgbClr val="FF0000"/>
                </a:solidFill>
                <a:effectLst>
                  <a:outerShdw blurRad="38100" dist="38100" dir="2700000" algn="tl">
                    <a:srgbClr val="000000">
                      <a:alpha val="43137"/>
                    </a:srgbClr>
                  </a:outerShdw>
                </a:effectLst>
              </a:rPr>
              <a:t>Plenary Brain!</a:t>
            </a:r>
            <a:endParaRPr lang="en-GB" b="1" i="1" u="sng" dirty="0">
              <a:solidFill>
                <a:srgbClr val="FF0000"/>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912"/>
            <a:ext cx="4915513" cy="6666245"/>
          </a:xfrm>
          <a:prstGeom prst="rect">
            <a:avLst/>
          </a:prstGeom>
        </p:spPr>
      </p:pic>
      <p:sp>
        <p:nvSpPr>
          <p:cNvPr id="6" name="Rectangle 5"/>
          <p:cNvSpPr/>
          <p:nvPr/>
        </p:nvSpPr>
        <p:spPr>
          <a:xfrm>
            <a:off x="5276848" y="1963279"/>
            <a:ext cx="4227513" cy="1384995"/>
          </a:xfrm>
          <a:prstGeom prst="rect">
            <a:avLst/>
          </a:prstGeom>
        </p:spPr>
        <p:txBody>
          <a:bodyPr wrap="square">
            <a:spAutoFit/>
          </a:bodyPr>
          <a:lstStyle/>
          <a:p>
            <a:pPr algn="ctr"/>
            <a:r>
              <a:rPr lang="en-GB" sz="2800" dirty="0" smtClean="0">
                <a:solidFill>
                  <a:srgbClr val="7030A0"/>
                </a:solidFill>
              </a:rPr>
              <a:t>Inside the brain write down everything you’ve learned this lesson.</a:t>
            </a:r>
          </a:p>
        </p:txBody>
      </p:sp>
      <p:sp>
        <p:nvSpPr>
          <p:cNvPr id="7" name="Rectangle 6"/>
          <p:cNvSpPr/>
          <p:nvPr/>
        </p:nvSpPr>
        <p:spPr>
          <a:xfrm>
            <a:off x="5276848" y="4286935"/>
            <a:ext cx="4227513" cy="1815882"/>
          </a:xfrm>
          <a:prstGeom prst="rect">
            <a:avLst/>
          </a:prstGeom>
        </p:spPr>
        <p:txBody>
          <a:bodyPr wrap="square">
            <a:spAutoFit/>
          </a:bodyPr>
          <a:lstStyle/>
          <a:p>
            <a:pPr algn="ctr"/>
            <a:r>
              <a:rPr lang="en-GB" sz="2800" dirty="0" smtClean="0">
                <a:solidFill>
                  <a:schemeClr val="accent2">
                    <a:lumMod val="75000"/>
                  </a:schemeClr>
                </a:solidFill>
              </a:rPr>
              <a:t>Around the outside write down any questions you have about the work you’ve done today.</a:t>
            </a:r>
            <a:endParaRPr lang="en-GB" sz="2800" dirty="0">
              <a:solidFill>
                <a:schemeClr val="accent2">
                  <a:lumMod val="75000"/>
                </a:schemeClr>
              </a:solidFill>
            </a:endParaRPr>
          </a:p>
        </p:txBody>
      </p:sp>
      <p:cxnSp>
        <p:nvCxnSpPr>
          <p:cNvPr id="9" name="Straight Arrow Connector 8"/>
          <p:cNvCxnSpPr>
            <a:stCxn id="6" idx="1"/>
          </p:cNvCxnSpPr>
          <p:nvPr/>
        </p:nvCxnSpPr>
        <p:spPr>
          <a:xfrm flipH="1" flipV="1">
            <a:off x="3381374" y="1522942"/>
            <a:ext cx="1895474" cy="1132835"/>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3219450" y="4086910"/>
            <a:ext cx="2209799" cy="79660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67720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325</Words>
  <Application>Microsoft Office PowerPoint</Application>
  <PresentationFormat>Widescreen</PresentationFormat>
  <Paragraphs>57</Paragraphs>
  <Slides>7</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Starter: What can you remember from Thursday’s lesson? Who is the author? What can you remember about her? What is the book about? Make sure you use the keywords from the lesson: transplant, heart, novel, author!</vt:lpstr>
      <vt:lpstr>Pig Heart Boy</vt:lpstr>
      <vt:lpstr>Keyword Dictionary Challenge! Look up the following 3 words and write the definitions in your book.</vt:lpstr>
      <vt:lpstr>Let’s read the Prologue:  ‘Consequences, Chapter 1’.</vt:lpstr>
      <vt:lpstr>Chapter 1:  Questions</vt:lpstr>
      <vt:lpstr>Chapter 1:  Questions</vt:lpstr>
      <vt:lpstr>Plenary Brain!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Recap of yesterday:  Tell the person next to you what you remember from yesterday’s lesson.  Make sure you use the keywords from the lesson: transplant, heart, novel, author!</dc:title>
  <dc:creator>Sammy-Jo Farrell</dc:creator>
  <cp:lastModifiedBy>Hannah Dannell</cp:lastModifiedBy>
  <cp:revision>13</cp:revision>
  <cp:lastPrinted>2016-01-25T15:28:04Z</cp:lastPrinted>
  <dcterms:created xsi:type="dcterms:W3CDTF">2016-01-25T14:50:50Z</dcterms:created>
  <dcterms:modified xsi:type="dcterms:W3CDTF">2020-04-19T21:07:12Z</dcterms:modified>
</cp:coreProperties>
</file>